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handoutMasterIdLst>
    <p:handoutMasterId r:id="rId109"/>
  </p:handoutMasterIdLst>
  <p:sldIdLst>
    <p:sldId id="519" r:id="rId2"/>
    <p:sldId id="670" r:id="rId3"/>
    <p:sldId id="671" r:id="rId4"/>
    <p:sldId id="672" r:id="rId5"/>
    <p:sldId id="675" r:id="rId6"/>
    <p:sldId id="846" r:id="rId7"/>
    <p:sldId id="848" r:id="rId8"/>
    <p:sldId id="847" r:id="rId9"/>
    <p:sldId id="849" r:id="rId10"/>
    <p:sldId id="850" r:id="rId11"/>
    <p:sldId id="674" r:id="rId12"/>
    <p:sldId id="842" r:id="rId13"/>
    <p:sldId id="844" r:id="rId14"/>
    <p:sldId id="834" r:id="rId15"/>
    <p:sldId id="835" r:id="rId16"/>
    <p:sldId id="836" r:id="rId17"/>
    <p:sldId id="843" r:id="rId18"/>
    <p:sldId id="837" r:id="rId19"/>
    <p:sldId id="838" r:id="rId20"/>
    <p:sldId id="839" r:id="rId21"/>
    <p:sldId id="840" r:id="rId22"/>
    <p:sldId id="841" r:id="rId23"/>
    <p:sldId id="878" r:id="rId24"/>
    <p:sldId id="845" r:id="rId25"/>
    <p:sldId id="851" r:id="rId26"/>
    <p:sldId id="722" r:id="rId27"/>
    <p:sldId id="723" r:id="rId28"/>
    <p:sldId id="724" r:id="rId29"/>
    <p:sldId id="725" r:id="rId30"/>
    <p:sldId id="728" r:id="rId31"/>
    <p:sldId id="861" r:id="rId32"/>
    <p:sldId id="721" r:id="rId33"/>
    <p:sldId id="729" r:id="rId34"/>
    <p:sldId id="731" r:id="rId35"/>
    <p:sldId id="732" r:id="rId36"/>
    <p:sldId id="733" r:id="rId37"/>
    <p:sldId id="734" r:id="rId38"/>
    <p:sldId id="855" r:id="rId39"/>
    <p:sldId id="857" r:id="rId40"/>
    <p:sldId id="859" r:id="rId41"/>
    <p:sldId id="860" r:id="rId42"/>
    <p:sldId id="735" r:id="rId43"/>
    <p:sldId id="736" r:id="rId44"/>
    <p:sldId id="737" r:id="rId45"/>
    <p:sldId id="738" r:id="rId46"/>
    <p:sldId id="739" r:id="rId47"/>
    <p:sldId id="740" r:id="rId48"/>
    <p:sldId id="741" r:id="rId49"/>
    <p:sldId id="742" r:id="rId50"/>
    <p:sldId id="743" r:id="rId51"/>
    <p:sldId id="744" r:id="rId52"/>
    <p:sldId id="746" r:id="rId53"/>
    <p:sldId id="747" r:id="rId54"/>
    <p:sldId id="748" r:id="rId55"/>
    <p:sldId id="749" r:id="rId56"/>
    <p:sldId id="872" r:id="rId57"/>
    <p:sldId id="751" r:id="rId58"/>
    <p:sldId id="752" r:id="rId59"/>
    <p:sldId id="753" r:id="rId60"/>
    <p:sldId id="754" r:id="rId61"/>
    <p:sldId id="755" r:id="rId62"/>
    <p:sldId id="756" r:id="rId63"/>
    <p:sldId id="757" r:id="rId64"/>
    <p:sldId id="758" r:id="rId65"/>
    <p:sldId id="759" r:id="rId66"/>
    <p:sldId id="760" r:id="rId67"/>
    <p:sldId id="761" r:id="rId68"/>
    <p:sldId id="762" r:id="rId69"/>
    <p:sldId id="763" r:id="rId70"/>
    <p:sldId id="764" r:id="rId71"/>
    <p:sldId id="767" r:id="rId72"/>
    <p:sldId id="768" r:id="rId73"/>
    <p:sldId id="769" r:id="rId74"/>
    <p:sldId id="770" r:id="rId75"/>
    <p:sldId id="877" r:id="rId76"/>
    <p:sldId id="771" r:id="rId77"/>
    <p:sldId id="772" r:id="rId78"/>
    <p:sldId id="875" r:id="rId79"/>
    <p:sldId id="874" r:id="rId80"/>
    <p:sldId id="805" r:id="rId81"/>
    <p:sldId id="806" r:id="rId82"/>
    <p:sldId id="807" r:id="rId83"/>
    <p:sldId id="809" r:id="rId84"/>
    <p:sldId id="811" r:id="rId85"/>
    <p:sldId id="812" r:id="rId86"/>
    <p:sldId id="852" r:id="rId87"/>
    <p:sldId id="813" r:id="rId88"/>
    <p:sldId id="814" r:id="rId89"/>
    <p:sldId id="817" r:id="rId90"/>
    <p:sldId id="819" r:id="rId91"/>
    <p:sldId id="820" r:id="rId92"/>
    <p:sldId id="821" r:id="rId93"/>
    <p:sldId id="863" r:id="rId94"/>
    <p:sldId id="864" r:id="rId95"/>
    <p:sldId id="865" r:id="rId96"/>
    <p:sldId id="866" r:id="rId97"/>
    <p:sldId id="867" r:id="rId98"/>
    <p:sldId id="868" r:id="rId99"/>
    <p:sldId id="869" r:id="rId100"/>
    <p:sldId id="870" r:id="rId101"/>
    <p:sldId id="871" r:id="rId102"/>
    <p:sldId id="822" r:id="rId103"/>
    <p:sldId id="823" r:id="rId104"/>
    <p:sldId id="824" r:id="rId105"/>
    <p:sldId id="825" r:id="rId106"/>
    <p:sldId id="862" r:id="rId107"/>
  </p:sldIdLst>
  <p:sldSz cx="9144000" cy="6858000" type="screen4x3"/>
  <p:notesSz cx="6781800" cy="9926638"/>
  <p:defaultTextStyle>
    <a:defPPr>
      <a:defRPr lang="tr-TR"/>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CC"/>
    <a:srgbClr val="FFFF00"/>
    <a:srgbClr val="0066FF"/>
    <a:srgbClr val="000099"/>
    <a:srgbClr val="006600"/>
    <a:srgbClr val="B2B2B2"/>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5" autoAdjust="0"/>
    <p:restoredTop sz="83627" autoAdjust="0"/>
  </p:normalViewPr>
  <p:slideViewPr>
    <p:cSldViewPr snapToGrid="0">
      <p:cViewPr varScale="1">
        <p:scale>
          <a:sx n="62" d="100"/>
          <a:sy n="62" d="100"/>
        </p:scale>
        <p:origin x="-1092"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image" Target="../media/image8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1.emf"/><Relationship Id="rId5" Type="http://schemas.openxmlformats.org/officeDocument/2006/relationships/image" Target="../media/image35.emf"/><Relationship Id="rId4"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emf"/><Relationship Id="rId4" Type="http://schemas.openxmlformats.org/officeDocument/2006/relationships/image" Target="../media/image39.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image" Target="../media/image40.emf"/><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image" Target="../media/image4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38463" cy="495300"/>
          </a:xfrm>
          <a:prstGeom prst="rect">
            <a:avLst/>
          </a:prstGeom>
          <a:noFill/>
          <a:ln w="9525">
            <a:noFill/>
            <a:miter lim="800000"/>
            <a:headEnd/>
            <a:tailEnd/>
          </a:ln>
          <a:effectLst/>
        </p:spPr>
        <p:txBody>
          <a:bodyPr vert="horz" wrap="square" lIns="95468" tIns="47733" rIns="95468" bIns="47733" numCol="1" anchor="t" anchorCtr="0" compatLnSpc="1">
            <a:prstTxWarp prst="textNoShape">
              <a:avLst/>
            </a:prstTxWarp>
          </a:bodyPr>
          <a:lstStyle>
            <a:lvl1pPr defTabSz="954088">
              <a:defRPr sz="1300" b="0"/>
            </a:lvl1pPr>
          </a:lstStyle>
          <a:p>
            <a:endParaRPr lang="tr-TR"/>
          </a:p>
        </p:txBody>
      </p:sp>
      <p:sp>
        <p:nvSpPr>
          <p:cNvPr id="80899" name="Rectangle 3"/>
          <p:cNvSpPr>
            <a:spLocks noGrp="1" noChangeArrowheads="1"/>
          </p:cNvSpPr>
          <p:nvPr>
            <p:ph type="dt" sz="quarter" idx="1"/>
          </p:nvPr>
        </p:nvSpPr>
        <p:spPr bwMode="auto">
          <a:xfrm>
            <a:off x="3841750" y="0"/>
            <a:ext cx="2938463" cy="495300"/>
          </a:xfrm>
          <a:prstGeom prst="rect">
            <a:avLst/>
          </a:prstGeom>
          <a:noFill/>
          <a:ln w="9525">
            <a:noFill/>
            <a:miter lim="800000"/>
            <a:headEnd/>
            <a:tailEnd/>
          </a:ln>
          <a:effectLst/>
        </p:spPr>
        <p:txBody>
          <a:bodyPr vert="horz" wrap="square" lIns="95468" tIns="47733" rIns="95468" bIns="47733" numCol="1" anchor="t" anchorCtr="0" compatLnSpc="1">
            <a:prstTxWarp prst="textNoShape">
              <a:avLst/>
            </a:prstTxWarp>
          </a:bodyPr>
          <a:lstStyle>
            <a:lvl1pPr algn="r" defTabSz="954088">
              <a:defRPr sz="1300" b="0"/>
            </a:lvl1pPr>
          </a:lstStyle>
          <a:p>
            <a:endParaRPr lang="tr-TR"/>
          </a:p>
        </p:txBody>
      </p:sp>
      <p:sp>
        <p:nvSpPr>
          <p:cNvPr id="80900" name="Rectangle 4"/>
          <p:cNvSpPr>
            <a:spLocks noGrp="1" noChangeArrowheads="1"/>
          </p:cNvSpPr>
          <p:nvPr>
            <p:ph type="ftr" sz="quarter" idx="2"/>
          </p:nvPr>
        </p:nvSpPr>
        <p:spPr bwMode="auto">
          <a:xfrm>
            <a:off x="0" y="9429750"/>
            <a:ext cx="2938463" cy="495300"/>
          </a:xfrm>
          <a:prstGeom prst="rect">
            <a:avLst/>
          </a:prstGeom>
          <a:noFill/>
          <a:ln w="9525">
            <a:noFill/>
            <a:miter lim="800000"/>
            <a:headEnd/>
            <a:tailEnd/>
          </a:ln>
          <a:effectLst/>
        </p:spPr>
        <p:txBody>
          <a:bodyPr vert="horz" wrap="square" lIns="95468" tIns="47733" rIns="95468" bIns="47733" numCol="1" anchor="b" anchorCtr="0" compatLnSpc="1">
            <a:prstTxWarp prst="textNoShape">
              <a:avLst/>
            </a:prstTxWarp>
          </a:bodyPr>
          <a:lstStyle>
            <a:lvl1pPr defTabSz="954088">
              <a:defRPr sz="1300" b="0"/>
            </a:lvl1pPr>
          </a:lstStyle>
          <a:p>
            <a:endParaRPr lang="tr-TR"/>
          </a:p>
        </p:txBody>
      </p:sp>
      <p:sp>
        <p:nvSpPr>
          <p:cNvPr id="80901" name="Rectangle 5"/>
          <p:cNvSpPr>
            <a:spLocks noGrp="1" noChangeArrowheads="1"/>
          </p:cNvSpPr>
          <p:nvPr>
            <p:ph type="sldNum" sz="quarter" idx="3"/>
          </p:nvPr>
        </p:nvSpPr>
        <p:spPr bwMode="auto">
          <a:xfrm>
            <a:off x="3841750" y="9429750"/>
            <a:ext cx="2938463" cy="495300"/>
          </a:xfrm>
          <a:prstGeom prst="rect">
            <a:avLst/>
          </a:prstGeom>
          <a:noFill/>
          <a:ln w="9525">
            <a:noFill/>
            <a:miter lim="800000"/>
            <a:headEnd/>
            <a:tailEnd/>
          </a:ln>
          <a:effectLst/>
        </p:spPr>
        <p:txBody>
          <a:bodyPr vert="horz" wrap="square" lIns="95468" tIns="47733" rIns="95468" bIns="47733" numCol="1" anchor="b" anchorCtr="0" compatLnSpc="1">
            <a:prstTxWarp prst="textNoShape">
              <a:avLst/>
            </a:prstTxWarp>
          </a:bodyPr>
          <a:lstStyle>
            <a:lvl1pPr algn="r" defTabSz="954088">
              <a:defRPr sz="1300" b="0"/>
            </a:lvl1pPr>
          </a:lstStyle>
          <a:p>
            <a:fld id="{7DA7495A-5897-4B42-9BBF-F19FAA5FB098}" type="slidenum">
              <a:rPr lang="tr-TR"/>
              <a:pPr/>
              <a:t>‹#›</a:t>
            </a:fld>
            <a:endParaRPr lang="tr-T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38463" cy="495300"/>
          </a:xfrm>
          <a:prstGeom prst="rect">
            <a:avLst/>
          </a:prstGeom>
          <a:noFill/>
          <a:ln w="9525">
            <a:noFill/>
            <a:miter lim="800000"/>
            <a:headEnd/>
            <a:tailEnd/>
          </a:ln>
          <a:effectLst/>
        </p:spPr>
        <p:txBody>
          <a:bodyPr vert="horz" wrap="square" lIns="95468" tIns="47733" rIns="95468" bIns="47733" numCol="1" anchor="t" anchorCtr="0" compatLnSpc="1">
            <a:prstTxWarp prst="textNoShape">
              <a:avLst/>
            </a:prstTxWarp>
          </a:bodyPr>
          <a:lstStyle>
            <a:lvl1pPr defTabSz="954088">
              <a:defRPr sz="1300" b="0"/>
            </a:lvl1pPr>
          </a:lstStyle>
          <a:p>
            <a:endParaRPr lang="tr-TR"/>
          </a:p>
        </p:txBody>
      </p:sp>
      <p:sp>
        <p:nvSpPr>
          <p:cNvPr id="6147" name="Rectangle 3"/>
          <p:cNvSpPr>
            <a:spLocks noGrp="1" noChangeArrowheads="1"/>
          </p:cNvSpPr>
          <p:nvPr>
            <p:ph type="dt" idx="1"/>
          </p:nvPr>
        </p:nvSpPr>
        <p:spPr bwMode="auto">
          <a:xfrm>
            <a:off x="3841750" y="0"/>
            <a:ext cx="2938463" cy="495300"/>
          </a:xfrm>
          <a:prstGeom prst="rect">
            <a:avLst/>
          </a:prstGeom>
          <a:noFill/>
          <a:ln w="9525">
            <a:noFill/>
            <a:miter lim="800000"/>
            <a:headEnd/>
            <a:tailEnd/>
          </a:ln>
          <a:effectLst/>
        </p:spPr>
        <p:txBody>
          <a:bodyPr vert="horz" wrap="square" lIns="95468" tIns="47733" rIns="95468" bIns="47733" numCol="1" anchor="t" anchorCtr="0" compatLnSpc="1">
            <a:prstTxWarp prst="textNoShape">
              <a:avLst/>
            </a:prstTxWarp>
          </a:bodyPr>
          <a:lstStyle>
            <a:lvl1pPr algn="r" defTabSz="954088">
              <a:defRPr sz="1300" b="0"/>
            </a:lvl1pPr>
          </a:lstStyle>
          <a:p>
            <a:endParaRPr lang="tr-TR"/>
          </a:p>
        </p:txBody>
      </p:sp>
      <p:sp>
        <p:nvSpPr>
          <p:cNvPr id="6148" name="Rectangle 4"/>
          <p:cNvSpPr>
            <a:spLocks noGrp="1" noRot="1" noChangeAspect="1" noChangeArrowheads="1" noTextEdit="1"/>
          </p:cNvSpPr>
          <p:nvPr>
            <p:ph type="sldImg" idx="2"/>
          </p:nvPr>
        </p:nvSpPr>
        <p:spPr bwMode="auto">
          <a:xfrm>
            <a:off x="909638" y="744538"/>
            <a:ext cx="4964112" cy="3722687"/>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677863" y="4714875"/>
            <a:ext cx="5426075" cy="4467225"/>
          </a:xfrm>
          <a:prstGeom prst="rect">
            <a:avLst/>
          </a:prstGeom>
          <a:noFill/>
          <a:ln w="9525">
            <a:noFill/>
            <a:miter lim="800000"/>
            <a:headEnd/>
            <a:tailEnd/>
          </a:ln>
          <a:effectLst/>
        </p:spPr>
        <p:txBody>
          <a:bodyPr vert="horz" wrap="square" lIns="95468" tIns="47733" rIns="95468" bIns="47733"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
        <p:nvSpPr>
          <p:cNvPr id="6150" name="Rectangle 6"/>
          <p:cNvSpPr>
            <a:spLocks noGrp="1" noChangeArrowheads="1"/>
          </p:cNvSpPr>
          <p:nvPr>
            <p:ph type="ftr" sz="quarter" idx="4"/>
          </p:nvPr>
        </p:nvSpPr>
        <p:spPr bwMode="auto">
          <a:xfrm>
            <a:off x="0" y="9429750"/>
            <a:ext cx="2938463" cy="495300"/>
          </a:xfrm>
          <a:prstGeom prst="rect">
            <a:avLst/>
          </a:prstGeom>
          <a:noFill/>
          <a:ln w="9525">
            <a:noFill/>
            <a:miter lim="800000"/>
            <a:headEnd/>
            <a:tailEnd/>
          </a:ln>
          <a:effectLst/>
        </p:spPr>
        <p:txBody>
          <a:bodyPr vert="horz" wrap="square" lIns="95468" tIns="47733" rIns="95468" bIns="47733" numCol="1" anchor="b" anchorCtr="0" compatLnSpc="1">
            <a:prstTxWarp prst="textNoShape">
              <a:avLst/>
            </a:prstTxWarp>
          </a:bodyPr>
          <a:lstStyle>
            <a:lvl1pPr defTabSz="954088">
              <a:defRPr sz="1300" b="0"/>
            </a:lvl1pPr>
          </a:lstStyle>
          <a:p>
            <a:endParaRPr lang="tr-TR"/>
          </a:p>
        </p:txBody>
      </p:sp>
      <p:sp>
        <p:nvSpPr>
          <p:cNvPr id="6151" name="Rectangle 7"/>
          <p:cNvSpPr>
            <a:spLocks noGrp="1" noChangeArrowheads="1"/>
          </p:cNvSpPr>
          <p:nvPr>
            <p:ph type="sldNum" sz="quarter" idx="5"/>
          </p:nvPr>
        </p:nvSpPr>
        <p:spPr bwMode="auto">
          <a:xfrm>
            <a:off x="3841750" y="9429750"/>
            <a:ext cx="2938463" cy="495300"/>
          </a:xfrm>
          <a:prstGeom prst="rect">
            <a:avLst/>
          </a:prstGeom>
          <a:noFill/>
          <a:ln w="9525">
            <a:noFill/>
            <a:miter lim="800000"/>
            <a:headEnd/>
            <a:tailEnd/>
          </a:ln>
          <a:effectLst/>
        </p:spPr>
        <p:txBody>
          <a:bodyPr vert="horz" wrap="square" lIns="95468" tIns="47733" rIns="95468" bIns="47733" numCol="1" anchor="b" anchorCtr="0" compatLnSpc="1">
            <a:prstTxWarp prst="textNoShape">
              <a:avLst/>
            </a:prstTxWarp>
          </a:bodyPr>
          <a:lstStyle>
            <a:lvl1pPr algn="r" defTabSz="954088">
              <a:defRPr sz="1300" b="0"/>
            </a:lvl1pPr>
          </a:lstStyle>
          <a:p>
            <a:fld id="{AA3C1152-F99F-4809-B865-FF129BF9DE0B}" type="slidenum">
              <a:rPr lang="tr-TR"/>
              <a:pPr/>
              <a:t>‹#›</a:t>
            </a:fld>
            <a:endParaRPr lang="tr-T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75 yönetmeliği sağlam değil demek yanlış</a:t>
            </a:r>
            <a:endParaRPr lang="tr-TR" dirty="0"/>
          </a:p>
        </p:txBody>
      </p:sp>
      <p:sp>
        <p:nvSpPr>
          <p:cNvPr id="4" name="3 Slayt Numarası Yer Tutucusu"/>
          <p:cNvSpPr>
            <a:spLocks noGrp="1"/>
          </p:cNvSpPr>
          <p:nvPr>
            <p:ph type="sldNum" sz="quarter" idx="10"/>
          </p:nvPr>
        </p:nvSpPr>
        <p:spPr/>
        <p:txBody>
          <a:bodyPr/>
          <a:lstStyle/>
          <a:p>
            <a:fld id="{AA3C1152-F99F-4809-B865-FF129BF9DE0B}" type="slidenum">
              <a:rPr lang="tr-TR" smtClean="0"/>
              <a:pPr/>
              <a:t>4</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68295E21-E7F7-41D0-94DB-4450072CE04D}" type="slidenum">
              <a:rPr lang="tr-TR"/>
              <a:pPr/>
              <a:t>63</a:t>
            </a:fld>
            <a:endParaRPr lang="tr-TR"/>
          </a:p>
        </p:txBody>
      </p:sp>
      <p:sp>
        <p:nvSpPr>
          <p:cNvPr id="173059" name="Rectangle 2"/>
          <p:cNvSpPr>
            <a:spLocks noGrp="1" noRot="1" noChangeAspect="1" noChangeArrowheads="1" noTextEdit="1"/>
          </p:cNvSpPr>
          <p:nvPr>
            <p:ph type="sldImg"/>
          </p:nvPr>
        </p:nvSpPr>
        <p:spPr>
          <a:xfrm>
            <a:off x="909638" y="742950"/>
            <a:ext cx="4967287" cy="3725863"/>
          </a:xfrm>
          <a:ln/>
        </p:spPr>
      </p:sp>
      <p:sp>
        <p:nvSpPr>
          <p:cNvPr id="173060" name="Rectangle 3"/>
          <p:cNvSpPr>
            <a:spLocks noGrp="1" noChangeArrowheads="1"/>
          </p:cNvSpPr>
          <p:nvPr>
            <p:ph type="body" idx="1"/>
          </p:nvPr>
        </p:nvSpPr>
        <p:spPr>
          <a:xfrm>
            <a:off x="677863" y="4714875"/>
            <a:ext cx="5426075" cy="4468813"/>
          </a:xfrm>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7F8E832A-BBDE-4CBD-AC8D-FF66F1037E09}" type="slidenum">
              <a:rPr lang="tr-TR"/>
              <a:pPr/>
              <a:t>87</a:t>
            </a:fld>
            <a:endParaRPr lang="tr-TR"/>
          </a:p>
        </p:txBody>
      </p:sp>
      <p:sp>
        <p:nvSpPr>
          <p:cNvPr id="176131" name="Rectangle 2"/>
          <p:cNvSpPr>
            <a:spLocks noGrp="1" noRot="1" noChangeAspect="1" noChangeArrowheads="1" noTextEdit="1"/>
          </p:cNvSpPr>
          <p:nvPr>
            <p:ph type="sldImg"/>
          </p:nvPr>
        </p:nvSpPr>
        <p:spPr>
          <a:xfrm>
            <a:off x="909638" y="744538"/>
            <a:ext cx="4965700" cy="3724275"/>
          </a:xfrm>
          <a:ln/>
        </p:spPr>
      </p:sp>
      <p:sp>
        <p:nvSpPr>
          <p:cNvPr id="176132" name="Rectangle 3"/>
          <p:cNvSpPr>
            <a:spLocks noGrp="1" noChangeArrowheads="1"/>
          </p:cNvSpPr>
          <p:nvPr>
            <p:ph type="body" idx="1"/>
          </p:nvPr>
        </p:nvSpPr>
        <p:spPr>
          <a:xfrm>
            <a:off x="677863" y="4713288"/>
            <a:ext cx="5426075" cy="4468812"/>
          </a:xfrm>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AA5059D5-C827-46EC-AB79-34174690F7DB}" type="slidenum">
              <a:rPr lang="tr-TR"/>
              <a:pPr/>
              <a:t>88</a:t>
            </a:fld>
            <a:endParaRPr lang="tr-TR"/>
          </a:p>
        </p:txBody>
      </p:sp>
      <p:sp>
        <p:nvSpPr>
          <p:cNvPr id="177155" name="Rectangle 2"/>
          <p:cNvSpPr>
            <a:spLocks noGrp="1" noRot="1" noChangeAspect="1" noChangeArrowheads="1" noTextEdit="1"/>
          </p:cNvSpPr>
          <p:nvPr>
            <p:ph type="sldImg"/>
          </p:nvPr>
        </p:nvSpPr>
        <p:spPr>
          <a:xfrm>
            <a:off x="909638" y="744538"/>
            <a:ext cx="4965700" cy="3724275"/>
          </a:xfrm>
          <a:ln/>
        </p:spPr>
      </p:sp>
      <p:sp>
        <p:nvSpPr>
          <p:cNvPr id="177156" name="Rectangle 3"/>
          <p:cNvSpPr>
            <a:spLocks noGrp="1" noChangeArrowheads="1"/>
          </p:cNvSpPr>
          <p:nvPr>
            <p:ph type="body" idx="1"/>
          </p:nvPr>
        </p:nvSpPr>
        <p:spPr>
          <a:xfrm>
            <a:off x="677863" y="4713288"/>
            <a:ext cx="5426075" cy="4468812"/>
          </a:xfrm>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C308223C-1832-415F-BEF2-0DF51E9976AC}" type="slidenum">
              <a:rPr lang="tr-TR"/>
              <a:pPr/>
              <a:t>89</a:t>
            </a:fld>
            <a:endParaRPr lang="tr-TR"/>
          </a:p>
        </p:txBody>
      </p:sp>
      <p:sp>
        <p:nvSpPr>
          <p:cNvPr id="178179" name="Rectangle 2"/>
          <p:cNvSpPr>
            <a:spLocks noGrp="1" noRot="1" noChangeAspect="1" noChangeArrowheads="1" noTextEdit="1"/>
          </p:cNvSpPr>
          <p:nvPr>
            <p:ph type="sldImg"/>
          </p:nvPr>
        </p:nvSpPr>
        <p:spPr>
          <a:xfrm>
            <a:off x="909638" y="744538"/>
            <a:ext cx="4965700" cy="3724275"/>
          </a:xfrm>
          <a:ln/>
        </p:spPr>
      </p:sp>
      <p:sp>
        <p:nvSpPr>
          <p:cNvPr id="178180" name="Rectangle 3"/>
          <p:cNvSpPr>
            <a:spLocks noGrp="1" noChangeArrowheads="1"/>
          </p:cNvSpPr>
          <p:nvPr>
            <p:ph type="body" idx="1"/>
          </p:nvPr>
        </p:nvSpPr>
        <p:spPr>
          <a:xfrm>
            <a:off x="677863" y="4713288"/>
            <a:ext cx="5426075" cy="4468812"/>
          </a:xfrm>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C9681DD5-84DE-4B32-AD27-8FFB51ABAC72}" type="slidenum">
              <a:rPr lang="tr-TR"/>
              <a:pPr/>
              <a:t>90</a:t>
            </a:fld>
            <a:endParaRPr lang="tr-TR"/>
          </a:p>
        </p:txBody>
      </p:sp>
      <p:sp>
        <p:nvSpPr>
          <p:cNvPr id="180227" name="Rectangle 2"/>
          <p:cNvSpPr>
            <a:spLocks noGrp="1" noRot="1" noChangeAspect="1" noChangeArrowheads="1" noTextEdit="1"/>
          </p:cNvSpPr>
          <p:nvPr>
            <p:ph type="sldImg"/>
          </p:nvPr>
        </p:nvSpPr>
        <p:spPr>
          <a:xfrm>
            <a:off x="909638" y="744538"/>
            <a:ext cx="4965700" cy="3724275"/>
          </a:xfrm>
          <a:ln/>
        </p:spPr>
      </p:sp>
      <p:sp>
        <p:nvSpPr>
          <p:cNvPr id="180228" name="Rectangle 3"/>
          <p:cNvSpPr>
            <a:spLocks noGrp="1" noChangeArrowheads="1"/>
          </p:cNvSpPr>
          <p:nvPr>
            <p:ph type="body" idx="1"/>
          </p:nvPr>
        </p:nvSpPr>
        <p:spPr>
          <a:xfrm>
            <a:off x="677863" y="4713288"/>
            <a:ext cx="5426075" cy="4468812"/>
          </a:xfrm>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9E1652B7-EE27-49DB-ADD9-5B0C99D534C6}" type="slidenum">
              <a:rPr lang="tr-TR"/>
              <a:pPr/>
              <a:t>91</a:t>
            </a:fld>
            <a:endParaRPr lang="tr-TR"/>
          </a:p>
        </p:txBody>
      </p:sp>
      <p:sp>
        <p:nvSpPr>
          <p:cNvPr id="181251" name="Rectangle 2"/>
          <p:cNvSpPr>
            <a:spLocks noGrp="1" noRot="1" noChangeAspect="1" noChangeArrowheads="1" noTextEdit="1"/>
          </p:cNvSpPr>
          <p:nvPr>
            <p:ph type="sldImg"/>
          </p:nvPr>
        </p:nvSpPr>
        <p:spPr>
          <a:xfrm>
            <a:off x="909638" y="744538"/>
            <a:ext cx="4965700" cy="3724275"/>
          </a:xfrm>
          <a:ln/>
        </p:spPr>
      </p:sp>
      <p:sp>
        <p:nvSpPr>
          <p:cNvPr id="181252" name="Rectangle 3"/>
          <p:cNvSpPr>
            <a:spLocks noGrp="1" noChangeArrowheads="1"/>
          </p:cNvSpPr>
          <p:nvPr>
            <p:ph type="body" idx="1"/>
          </p:nvPr>
        </p:nvSpPr>
        <p:spPr>
          <a:xfrm>
            <a:off x="677863" y="4713288"/>
            <a:ext cx="5426075" cy="4468812"/>
          </a:xfrm>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83BD0D2E-A987-4754-A312-3B505843E2EE}" type="slidenum">
              <a:rPr lang="tr-TR"/>
              <a:pPr/>
              <a:t>92</a:t>
            </a:fld>
            <a:endParaRPr lang="tr-TR"/>
          </a:p>
        </p:txBody>
      </p:sp>
      <p:sp>
        <p:nvSpPr>
          <p:cNvPr id="182275" name="Rectangle 2"/>
          <p:cNvSpPr>
            <a:spLocks noGrp="1" noRot="1" noChangeAspect="1" noChangeArrowheads="1" noTextEdit="1"/>
          </p:cNvSpPr>
          <p:nvPr>
            <p:ph type="sldImg"/>
          </p:nvPr>
        </p:nvSpPr>
        <p:spPr>
          <a:xfrm>
            <a:off x="909638" y="744538"/>
            <a:ext cx="4965700" cy="3724275"/>
          </a:xfrm>
          <a:ln/>
        </p:spPr>
      </p:sp>
      <p:sp>
        <p:nvSpPr>
          <p:cNvPr id="182276" name="Rectangle 3"/>
          <p:cNvSpPr>
            <a:spLocks noGrp="1" noChangeArrowheads="1"/>
          </p:cNvSpPr>
          <p:nvPr>
            <p:ph type="body" idx="1"/>
          </p:nvPr>
        </p:nvSpPr>
        <p:spPr>
          <a:xfrm>
            <a:off x="677863" y="4713288"/>
            <a:ext cx="5426075" cy="4468812"/>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İhtiyaç hasıl olması veya </a:t>
            </a:r>
            <a:r>
              <a:rPr lang="tr-TR" dirty="0" err="1" smtClean="0"/>
              <a:t>fkir</a:t>
            </a:r>
            <a:r>
              <a:rPr lang="tr-TR" dirty="0" smtClean="0"/>
              <a:t> aşamasından anahtar teslimine kadar….</a:t>
            </a:r>
            <a:endParaRPr lang="tr-TR" dirty="0"/>
          </a:p>
        </p:txBody>
      </p:sp>
      <p:sp>
        <p:nvSpPr>
          <p:cNvPr id="4" name="3 Slayt Numarası Yer Tutucusu"/>
          <p:cNvSpPr>
            <a:spLocks noGrp="1"/>
          </p:cNvSpPr>
          <p:nvPr>
            <p:ph type="sldNum" sz="quarter" idx="10"/>
          </p:nvPr>
        </p:nvSpPr>
        <p:spPr/>
        <p:txBody>
          <a:bodyPr/>
          <a:lstStyle/>
          <a:p>
            <a:fld id="{AA3C1152-F99F-4809-B865-FF129BF9DE0B}" type="slidenum">
              <a:rPr lang="tr-TR" smtClean="0"/>
              <a:pPr/>
              <a:t>5</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85408E-6479-4971-BBC3-0ADE3113BD9B}" type="slidenum">
              <a:rPr lang="tr-TR"/>
              <a:pPr/>
              <a:t>12</a:t>
            </a:fld>
            <a:endParaRPr lang="tr-TR"/>
          </a:p>
        </p:txBody>
      </p:sp>
      <p:sp>
        <p:nvSpPr>
          <p:cNvPr id="781314" name="Rectangle 2"/>
          <p:cNvSpPr>
            <a:spLocks noGrp="1" noRot="1" noChangeAspect="1" noChangeArrowheads="1" noTextEdit="1"/>
          </p:cNvSpPr>
          <p:nvPr>
            <p:ph type="sldImg"/>
          </p:nvPr>
        </p:nvSpPr>
        <p:spPr>
          <a:ln/>
        </p:spPr>
      </p:sp>
      <p:sp>
        <p:nvSpPr>
          <p:cNvPr id="781315" name="Rectangle 3"/>
          <p:cNvSpPr>
            <a:spLocks noGrp="1" noChangeArrowheads="1"/>
          </p:cNvSpPr>
          <p:nvPr>
            <p:ph type="body" idx="1"/>
          </p:nvPr>
        </p:nvSpPr>
        <p:spPr/>
        <p:txBody>
          <a:bodyPr/>
          <a:lstStyle/>
          <a:p>
            <a:r>
              <a:rPr lang="tr-TR" b="1" dirty="0"/>
              <a:t>İnşaat Mühendisliğini ilginç hale </a:t>
            </a:r>
            <a:r>
              <a:rPr lang="tr-TR" b="1" dirty="0" smtClean="0"/>
              <a:t>getiren,   Pİ</a:t>
            </a:r>
            <a:r>
              <a:rPr lang="tr-TR" b="1" baseline="0" dirty="0" smtClean="0"/>
              <a:t> sayısı örneği</a:t>
            </a:r>
          </a:p>
          <a:p>
            <a:r>
              <a:rPr lang="tr-TR" b="1" baseline="0" dirty="0" smtClean="0"/>
              <a:t>Yarıçapı 5 m  olan dairenin alanı A=pi*r2=3*(5*5)=75</a:t>
            </a:r>
            <a:endParaRPr lang="tr-TR" b="1"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CE312A-3AB8-41B4-8813-BBC05C4B6E0D}" type="slidenum">
              <a:rPr lang="tr-TR"/>
              <a:pPr/>
              <a:t>15</a:t>
            </a:fld>
            <a:endParaRPr lang="tr-TR"/>
          </a:p>
        </p:txBody>
      </p:sp>
      <p:sp>
        <p:nvSpPr>
          <p:cNvPr id="766978" name="Rectangle 2"/>
          <p:cNvSpPr>
            <a:spLocks noGrp="1" noRot="1" noChangeAspect="1" noChangeArrowheads="1" noTextEdit="1"/>
          </p:cNvSpPr>
          <p:nvPr>
            <p:ph type="sldImg"/>
          </p:nvPr>
        </p:nvSpPr>
        <p:spPr>
          <a:xfrm>
            <a:off x="903288" y="723900"/>
            <a:ext cx="4979987" cy="3735388"/>
          </a:xfrm>
          <a:ln/>
        </p:spPr>
      </p:sp>
      <p:sp>
        <p:nvSpPr>
          <p:cNvPr id="766979" name="Rectangle 3"/>
          <p:cNvSpPr>
            <a:spLocks noGrp="1" noChangeArrowheads="1"/>
          </p:cNvSpPr>
          <p:nvPr>
            <p:ph type="body" idx="1"/>
          </p:nvPr>
        </p:nvSpPr>
        <p:spPr>
          <a:xfrm>
            <a:off x="933450" y="4714875"/>
            <a:ext cx="4914900" cy="4495800"/>
          </a:xfrm>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endParaRPr lang="tr-TR" dirty="0"/>
          </a:p>
        </p:txBody>
      </p:sp>
      <p:sp>
        <p:nvSpPr>
          <p:cNvPr id="4" name="Slayt Numarası Yer Tutucusu 3"/>
          <p:cNvSpPr>
            <a:spLocks noGrp="1"/>
          </p:cNvSpPr>
          <p:nvPr>
            <p:ph type="sldNum" sz="quarter" idx="10"/>
          </p:nvPr>
        </p:nvSpPr>
        <p:spPr/>
        <p:txBody>
          <a:bodyPr/>
          <a:lstStyle/>
          <a:p>
            <a:fld id="{AA3C1152-F99F-4809-B865-FF129BF9DE0B}" type="slidenum">
              <a:rPr lang="tr-TR" smtClean="0"/>
              <a:pPr/>
              <a:t>23</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B99D2041-DC96-45B9-9363-1A00928D5F32}" type="slidenum">
              <a:rPr lang="tr-TR"/>
              <a:pPr/>
              <a:t>30</a:t>
            </a:fld>
            <a:endParaRPr lang="tr-TR"/>
          </a:p>
        </p:txBody>
      </p:sp>
      <p:sp>
        <p:nvSpPr>
          <p:cNvPr id="168963" name="Rectangle 2"/>
          <p:cNvSpPr>
            <a:spLocks noGrp="1" noRot="1" noChangeAspect="1" noChangeArrowheads="1" noTextEdit="1"/>
          </p:cNvSpPr>
          <p:nvPr>
            <p:ph type="sldImg"/>
          </p:nvPr>
        </p:nvSpPr>
        <p:spPr>
          <a:xfrm>
            <a:off x="909638" y="742950"/>
            <a:ext cx="4967287" cy="3725863"/>
          </a:xfrm>
          <a:ln/>
        </p:spPr>
      </p:sp>
      <p:sp>
        <p:nvSpPr>
          <p:cNvPr id="168964" name="Rectangle 3"/>
          <p:cNvSpPr>
            <a:spLocks noGrp="1" noChangeArrowheads="1"/>
          </p:cNvSpPr>
          <p:nvPr>
            <p:ph type="body" idx="1"/>
          </p:nvPr>
        </p:nvSpPr>
        <p:spPr>
          <a:xfrm>
            <a:off x="677863" y="4714875"/>
            <a:ext cx="5426075" cy="4468813"/>
          </a:xfrm>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F4E2EE3E-EBA8-4787-BA0D-9F6177737574}" type="slidenum">
              <a:rPr lang="tr-TR"/>
              <a:pPr/>
              <a:t>44</a:t>
            </a:fld>
            <a:endParaRPr lang="tr-TR"/>
          </a:p>
        </p:txBody>
      </p:sp>
      <p:sp>
        <p:nvSpPr>
          <p:cNvPr id="169987" name="Rectangle 2"/>
          <p:cNvSpPr>
            <a:spLocks noGrp="1" noRot="1" noChangeAspect="1" noChangeArrowheads="1" noTextEdit="1"/>
          </p:cNvSpPr>
          <p:nvPr>
            <p:ph type="sldImg"/>
          </p:nvPr>
        </p:nvSpPr>
        <p:spPr>
          <a:xfrm>
            <a:off x="909638" y="742950"/>
            <a:ext cx="4967287" cy="3725863"/>
          </a:xfrm>
          <a:ln/>
        </p:spPr>
      </p:sp>
      <p:sp>
        <p:nvSpPr>
          <p:cNvPr id="169988" name="Rectangle 3"/>
          <p:cNvSpPr>
            <a:spLocks noGrp="1" noChangeArrowheads="1"/>
          </p:cNvSpPr>
          <p:nvPr>
            <p:ph type="body" idx="1"/>
          </p:nvPr>
        </p:nvSpPr>
        <p:spPr>
          <a:xfrm>
            <a:off x="677863" y="4714875"/>
            <a:ext cx="5426075" cy="4468813"/>
          </a:xfrm>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0E290CBF-9E92-462E-A6AB-EFFA7D3F7196}" type="slidenum">
              <a:rPr lang="tr-TR"/>
              <a:pPr/>
              <a:t>50</a:t>
            </a:fld>
            <a:endParaRPr lang="tr-T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r>
              <a:rPr lang="tr-TR" smtClean="0"/>
              <a:t>Beton dökümü sırasında uygulamadaki gecikme sebebiyle iki tabaka arasında meydana gelen derz veya süreksizlik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439D7D51-76C4-4AB9-AD50-A87E3DB3D65F}" type="slidenum">
              <a:rPr lang="tr-TR"/>
              <a:pPr/>
              <a:t>52</a:t>
            </a:fld>
            <a:endParaRPr lang="tr-TR"/>
          </a:p>
        </p:txBody>
      </p:sp>
      <p:sp>
        <p:nvSpPr>
          <p:cNvPr id="172035" name="Rectangle 2"/>
          <p:cNvSpPr>
            <a:spLocks noGrp="1" noRot="1" noChangeAspect="1" noChangeArrowheads="1" noTextEdit="1"/>
          </p:cNvSpPr>
          <p:nvPr>
            <p:ph type="sldImg"/>
          </p:nvPr>
        </p:nvSpPr>
        <p:spPr>
          <a:xfrm>
            <a:off x="909638" y="744538"/>
            <a:ext cx="4965700" cy="3724275"/>
          </a:xfrm>
          <a:ln/>
        </p:spPr>
      </p:sp>
      <p:sp>
        <p:nvSpPr>
          <p:cNvPr id="172036" name="Rectangle 3"/>
          <p:cNvSpPr>
            <a:spLocks noGrp="1" noChangeArrowheads="1"/>
          </p:cNvSpPr>
          <p:nvPr>
            <p:ph type="body" idx="1"/>
          </p:nvPr>
        </p:nvSpPr>
        <p:spPr>
          <a:xfrm>
            <a:off x="677863" y="4713288"/>
            <a:ext cx="5426075" cy="4468812"/>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09575" y="2198688"/>
            <a:ext cx="7986713" cy="1470025"/>
          </a:xfrm>
          <a:solidFill>
            <a:srgbClr val="0000FF"/>
          </a:solidFill>
        </p:spPr>
        <p:txBody>
          <a:bodyPr/>
          <a:lstStyle>
            <a:lvl1pPr>
              <a:defRPr sz="3200">
                <a:solidFill>
                  <a:srgbClr val="FFFF00"/>
                </a:solidFill>
              </a:defRPr>
            </a:lvl1pPr>
          </a:lstStyle>
          <a:p>
            <a:r>
              <a:rPr lang="tr-TR" smtClean="0"/>
              <a:t>Asıl başlık stili için tıklatın</a:t>
            </a:r>
            <a:endParaRPr lang="tr-TR"/>
          </a:p>
        </p:txBody>
      </p:sp>
      <p:sp>
        <p:nvSpPr>
          <p:cNvPr id="5123" name="Rectangle 3"/>
          <p:cNvSpPr>
            <a:spLocks noGrp="1" noChangeArrowheads="1"/>
          </p:cNvSpPr>
          <p:nvPr>
            <p:ph type="subTitle" idx="1"/>
          </p:nvPr>
        </p:nvSpPr>
        <p:spPr>
          <a:xfrm>
            <a:off x="1196975" y="3795713"/>
            <a:ext cx="6400800" cy="1752600"/>
          </a:xfrm>
        </p:spPr>
        <p:txBody>
          <a:bodyPr/>
          <a:lstStyle>
            <a:lvl1pPr marL="0" indent="0" algn="ctr">
              <a:buFont typeface="Wingdings" pitchFamily="2" charset="2"/>
              <a:buNone/>
              <a:defRPr/>
            </a:lvl1pPr>
          </a:lstStyle>
          <a:p>
            <a:r>
              <a:rPr lang="tr-TR" smtClean="0"/>
              <a:t>Asıl alt başlık stilini düzenlemek için tıklatın</a:t>
            </a:r>
            <a:endParaRPr lang="tr-TR"/>
          </a:p>
        </p:txBody>
      </p:sp>
      <p:sp>
        <p:nvSpPr>
          <p:cNvPr id="5124" name="Rectangle 4"/>
          <p:cNvSpPr>
            <a:spLocks noGrp="1" noChangeArrowheads="1"/>
          </p:cNvSpPr>
          <p:nvPr>
            <p:ph type="dt" sz="half" idx="2"/>
          </p:nvPr>
        </p:nvSpPr>
        <p:spPr>
          <a:xfrm>
            <a:off x="368300" y="6397625"/>
            <a:ext cx="1930400" cy="247650"/>
          </a:xfrm>
        </p:spPr>
        <p:txBody>
          <a:bodyPr/>
          <a:lstStyle>
            <a:lvl1pPr>
              <a:defRPr/>
            </a:lvl1pPr>
          </a:lstStyle>
          <a:p>
            <a:fld id="{8A8911A7-60E5-4189-8222-CE2E17281E72}" type="datetime1">
              <a:rPr lang="tr-TR"/>
              <a:pPr/>
              <a:t>06.09.2011</a:t>
            </a:fld>
            <a:endParaRPr lang="tr-TR"/>
          </a:p>
        </p:txBody>
      </p:sp>
      <p:sp>
        <p:nvSpPr>
          <p:cNvPr id="5125" name="Rectangle 5"/>
          <p:cNvSpPr>
            <a:spLocks noGrp="1" noChangeArrowheads="1"/>
          </p:cNvSpPr>
          <p:nvPr>
            <p:ph type="ftr" sz="quarter" idx="3"/>
          </p:nvPr>
        </p:nvSpPr>
        <p:spPr>
          <a:xfrm>
            <a:off x="3124200" y="6410325"/>
            <a:ext cx="3251200" cy="311150"/>
          </a:xfrm>
        </p:spPr>
        <p:txBody>
          <a:bodyPr/>
          <a:lstStyle>
            <a:lvl1pPr algn="ctr">
              <a:defRPr/>
            </a:lvl1pPr>
          </a:lstStyle>
          <a:p>
            <a:r>
              <a:rPr lang="tr-TR"/>
              <a:t>DR.MUSTAFA KUTANİS</a:t>
            </a:r>
          </a:p>
        </p:txBody>
      </p:sp>
      <p:sp>
        <p:nvSpPr>
          <p:cNvPr id="5126" name="Rectangle 6"/>
          <p:cNvSpPr>
            <a:spLocks noGrp="1" noChangeArrowheads="1"/>
          </p:cNvSpPr>
          <p:nvPr>
            <p:ph type="sldNum" sz="quarter" idx="4"/>
          </p:nvPr>
        </p:nvSpPr>
        <p:spPr>
          <a:xfrm>
            <a:off x="6553200" y="6397625"/>
            <a:ext cx="2133600" cy="323850"/>
          </a:xfrm>
        </p:spPr>
        <p:txBody>
          <a:bodyPr/>
          <a:lstStyle>
            <a:lvl1pPr>
              <a:defRPr/>
            </a:lvl1pPr>
          </a:lstStyle>
          <a:p>
            <a:r>
              <a:rPr lang="tr-TR"/>
              <a:t>SLIDE </a:t>
            </a:r>
            <a:fld id="{0BFF057B-B098-45A5-BC5D-89657D1B5DF4}" type="slidenum">
              <a:rPr lang="tr-TR"/>
              <a:pPr/>
              <a:t>‹#›</a:t>
            </a:fld>
            <a:endParaRPr lang="tr-TR"/>
          </a:p>
        </p:txBody>
      </p:sp>
      <p:grpSp>
        <p:nvGrpSpPr>
          <p:cNvPr id="5131" name="Group 11"/>
          <p:cNvGrpSpPr>
            <a:grpSpLocks/>
          </p:cNvGrpSpPr>
          <p:nvPr/>
        </p:nvGrpSpPr>
        <p:grpSpPr bwMode="auto">
          <a:xfrm>
            <a:off x="8991600" y="0"/>
            <a:ext cx="152400" cy="6858000"/>
            <a:chOff x="48" y="102"/>
            <a:chExt cx="96" cy="4128"/>
          </a:xfrm>
        </p:grpSpPr>
        <p:sp>
          <p:nvSpPr>
            <p:cNvPr id="5132" name="Rectangle 12"/>
            <p:cNvSpPr>
              <a:spLocks noChangeArrowheads="1"/>
            </p:cNvSpPr>
            <p:nvPr/>
          </p:nvSpPr>
          <p:spPr bwMode="auto">
            <a:xfrm>
              <a:off x="48" y="1105"/>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33" name="Rectangle 13"/>
            <p:cNvSpPr>
              <a:spLocks noChangeArrowheads="1"/>
            </p:cNvSpPr>
            <p:nvPr/>
          </p:nvSpPr>
          <p:spPr bwMode="auto">
            <a:xfrm>
              <a:off x="48" y="125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34" name="Rectangle 14"/>
            <p:cNvSpPr>
              <a:spLocks noChangeArrowheads="1"/>
            </p:cNvSpPr>
            <p:nvPr/>
          </p:nvSpPr>
          <p:spPr bwMode="auto">
            <a:xfrm>
              <a:off x="48" y="139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35" name="Rectangle 15"/>
            <p:cNvSpPr>
              <a:spLocks noChangeArrowheads="1"/>
            </p:cNvSpPr>
            <p:nvPr/>
          </p:nvSpPr>
          <p:spPr bwMode="auto">
            <a:xfrm>
              <a:off x="48" y="1538"/>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36" name="Rectangle 16"/>
            <p:cNvSpPr>
              <a:spLocks noChangeArrowheads="1"/>
            </p:cNvSpPr>
            <p:nvPr/>
          </p:nvSpPr>
          <p:spPr bwMode="auto">
            <a:xfrm>
              <a:off x="48" y="1683"/>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37" name="Rectangle 17"/>
            <p:cNvSpPr>
              <a:spLocks noChangeArrowheads="1"/>
            </p:cNvSpPr>
            <p:nvPr/>
          </p:nvSpPr>
          <p:spPr bwMode="auto">
            <a:xfrm>
              <a:off x="48" y="1826"/>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38" name="Rectangle 18"/>
            <p:cNvSpPr>
              <a:spLocks noChangeArrowheads="1"/>
            </p:cNvSpPr>
            <p:nvPr/>
          </p:nvSpPr>
          <p:spPr bwMode="auto">
            <a:xfrm>
              <a:off x="48" y="1971"/>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39" name="Rectangle 19"/>
            <p:cNvSpPr>
              <a:spLocks noChangeArrowheads="1"/>
            </p:cNvSpPr>
            <p:nvPr/>
          </p:nvSpPr>
          <p:spPr bwMode="auto">
            <a:xfrm>
              <a:off x="48" y="2115"/>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40" name="Rectangle 20"/>
            <p:cNvSpPr>
              <a:spLocks noChangeArrowheads="1"/>
            </p:cNvSpPr>
            <p:nvPr/>
          </p:nvSpPr>
          <p:spPr bwMode="auto">
            <a:xfrm>
              <a:off x="48" y="2259"/>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41" name="Rectangle 21"/>
            <p:cNvSpPr>
              <a:spLocks noChangeArrowheads="1"/>
            </p:cNvSpPr>
            <p:nvPr/>
          </p:nvSpPr>
          <p:spPr bwMode="auto">
            <a:xfrm>
              <a:off x="48" y="240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42" name="Rectangle 22"/>
            <p:cNvSpPr>
              <a:spLocks noChangeArrowheads="1"/>
            </p:cNvSpPr>
            <p:nvPr/>
          </p:nvSpPr>
          <p:spPr bwMode="auto">
            <a:xfrm>
              <a:off x="48" y="2548"/>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43" name="Rectangle 23"/>
            <p:cNvSpPr>
              <a:spLocks noChangeArrowheads="1"/>
            </p:cNvSpPr>
            <p:nvPr/>
          </p:nvSpPr>
          <p:spPr bwMode="auto">
            <a:xfrm>
              <a:off x="48" y="2692"/>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44" name="Rectangle 24"/>
            <p:cNvSpPr>
              <a:spLocks noChangeArrowheads="1"/>
            </p:cNvSpPr>
            <p:nvPr/>
          </p:nvSpPr>
          <p:spPr bwMode="auto">
            <a:xfrm>
              <a:off x="48" y="2836"/>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45" name="Rectangle 25"/>
            <p:cNvSpPr>
              <a:spLocks noChangeArrowheads="1"/>
            </p:cNvSpPr>
            <p:nvPr/>
          </p:nvSpPr>
          <p:spPr bwMode="auto">
            <a:xfrm>
              <a:off x="48" y="298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46" name="Rectangle 26"/>
            <p:cNvSpPr>
              <a:spLocks noChangeArrowheads="1"/>
            </p:cNvSpPr>
            <p:nvPr/>
          </p:nvSpPr>
          <p:spPr bwMode="auto">
            <a:xfrm>
              <a:off x="48" y="3124"/>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47" name="Rectangle 27"/>
            <p:cNvSpPr>
              <a:spLocks noChangeArrowheads="1"/>
            </p:cNvSpPr>
            <p:nvPr/>
          </p:nvSpPr>
          <p:spPr bwMode="auto">
            <a:xfrm>
              <a:off x="48" y="3269"/>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48" name="Rectangle 28"/>
            <p:cNvSpPr>
              <a:spLocks noChangeArrowheads="1"/>
            </p:cNvSpPr>
            <p:nvPr/>
          </p:nvSpPr>
          <p:spPr bwMode="auto">
            <a:xfrm>
              <a:off x="48" y="3412"/>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49" name="Rectangle 29"/>
            <p:cNvSpPr>
              <a:spLocks noChangeArrowheads="1"/>
            </p:cNvSpPr>
            <p:nvPr/>
          </p:nvSpPr>
          <p:spPr bwMode="auto">
            <a:xfrm>
              <a:off x="48" y="3557"/>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50" name="Rectangle 30"/>
            <p:cNvSpPr>
              <a:spLocks noChangeArrowheads="1"/>
            </p:cNvSpPr>
            <p:nvPr/>
          </p:nvSpPr>
          <p:spPr bwMode="auto">
            <a:xfrm>
              <a:off x="48" y="3702"/>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51" name="Rectangle 31"/>
            <p:cNvSpPr>
              <a:spLocks noChangeArrowheads="1"/>
            </p:cNvSpPr>
            <p:nvPr/>
          </p:nvSpPr>
          <p:spPr bwMode="auto">
            <a:xfrm>
              <a:off x="48" y="3845"/>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52" name="Rectangle 32"/>
            <p:cNvSpPr>
              <a:spLocks noChangeArrowheads="1"/>
            </p:cNvSpPr>
            <p:nvPr/>
          </p:nvSpPr>
          <p:spPr bwMode="auto">
            <a:xfrm>
              <a:off x="48" y="399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53" name="Rectangle 33"/>
            <p:cNvSpPr>
              <a:spLocks noChangeArrowheads="1"/>
            </p:cNvSpPr>
            <p:nvPr/>
          </p:nvSpPr>
          <p:spPr bwMode="auto">
            <a:xfrm>
              <a:off x="48" y="413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54" name="Rectangle 34"/>
            <p:cNvSpPr>
              <a:spLocks noChangeArrowheads="1"/>
            </p:cNvSpPr>
            <p:nvPr/>
          </p:nvSpPr>
          <p:spPr bwMode="auto">
            <a:xfrm>
              <a:off x="48" y="102"/>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55" name="Rectangle 35"/>
            <p:cNvSpPr>
              <a:spLocks noChangeArrowheads="1"/>
            </p:cNvSpPr>
            <p:nvPr/>
          </p:nvSpPr>
          <p:spPr bwMode="auto">
            <a:xfrm>
              <a:off x="48" y="246"/>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56" name="Rectangle 36"/>
            <p:cNvSpPr>
              <a:spLocks noChangeArrowheads="1"/>
            </p:cNvSpPr>
            <p:nvPr/>
          </p:nvSpPr>
          <p:spPr bwMode="auto">
            <a:xfrm>
              <a:off x="48" y="391"/>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57" name="Rectangle 37"/>
            <p:cNvSpPr>
              <a:spLocks noChangeArrowheads="1"/>
            </p:cNvSpPr>
            <p:nvPr/>
          </p:nvSpPr>
          <p:spPr bwMode="auto">
            <a:xfrm>
              <a:off x="48" y="535"/>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58" name="Rectangle 38"/>
            <p:cNvSpPr>
              <a:spLocks noChangeArrowheads="1"/>
            </p:cNvSpPr>
            <p:nvPr/>
          </p:nvSpPr>
          <p:spPr bwMode="auto">
            <a:xfrm>
              <a:off x="48" y="679"/>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59" name="Rectangle 39"/>
            <p:cNvSpPr>
              <a:spLocks noChangeArrowheads="1"/>
            </p:cNvSpPr>
            <p:nvPr/>
          </p:nvSpPr>
          <p:spPr bwMode="auto">
            <a:xfrm>
              <a:off x="48" y="82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60" name="Rectangle 40"/>
            <p:cNvSpPr>
              <a:spLocks noChangeArrowheads="1"/>
            </p:cNvSpPr>
            <p:nvPr/>
          </p:nvSpPr>
          <p:spPr bwMode="auto">
            <a:xfrm>
              <a:off x="48" y="968"/>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grpSp>
      <p:grpSp>
        <p:nvGrpSpPr>
          <p:cNvPr id="5162" name="Group 42"/>
          <p:cNvGrpSpPr>
            <a:grpSpLocks/>
          </p:cNvGrpSpPr>
          <p:nvPr/>
        </p:nvGrpSpPr>
        <p:grpSpPr bwMode="auto">
          <a:xfrm>
            <a:off x="0" y="0"/>
            <a:ext cx="152400" cy="6858000"/>
            <a:chOff x="48" y="102"/>
            <a:chExt cx="96" cy="4128"/>
          </a:xfrm>
        </p:grpSpPr>
        <p:sp>
          <p:nvSpPr>
            <p:cNvPr id="5163" name="Rectangle 43"/>
            <p:cNvSpPr>
              <a:spLocks noChangeArrowheads="1"/>
            </p:cNvSpPr>
            <p:nvPr/>
          </p:nvSpPr>
          <p:spPr bwMode="auto">
            <a:xfrm>
              <a:off x="48" y="1105"/>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64" name="Rectangle 44"/>
            <p:cNvSpPr>
              <a:spLocks noChangeArrowheads="1"/>
            </p:cNvSpPr>
            <p:nvPr/>
          </p:nvSpPr>
          <p:spPr bwMode="auto">
            <a:xfrm>
              <a:off x="48" y="125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65" name="Rectangle 45"/>
            <p:cNvSpPr>
              <a:spLocks noChangeArrowheads="1"/>
            </p:cNvSpPr>
            <p:nvPr/>
          </p:nvSpPr>
          <p:spPr bwMode="auto">
            <a:xfrm>
              <a:off x="48" y="139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66" name="Rectangle 46"/>
            <p:cNvSpPr>
              <a:spLocks noChangeArrowheads="1"/>
            </p:cNvSpPr>
            <p:nvPr/>
          </p:nvSpPr>
          <p:spPr bwMode="auto">
            <a:xfrm>
              <a:off x="48" y="1538"/>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67" name="Rectangle 47"/>
            <p:cNvSpPr>
              <a:spLocks noChangeArrowheads="1"/>
            </p:cNvSpPr>
            <p:nvPr/>
          </p:nvSpPr>
          <p:spPr bwMode="auto">
            <a:xfrm>
              <a:off x="48" y="1683"/>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68" name="Rectangle 48"/>
            <p:cNvSpPr>
              <a:spLocks noChangeArrowheads="1"/>
            </p:cNvSpPr>
            <p:nvPr/>
          </p:nvSpPr>
          <p:spPr bwMode="auto">
            <a:xfrm>
              <a:off x="48" y="1826"/>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69" name="Rectangle 49"/>
            <p:cNvSpPr>
              <a:spLocks noChangeArrowheads="1"/>
            </p:cNvSpPr>
            <p:nvPr/>
          </p:nvSpPr>
          <p:spPr bwMode="auto">
            <a:xfrm>
              <a:off x="48" y="1971"/>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70" name="Rectangle 50"/>
            <p:cNvSpPr>
              <a:spLocks noChangeArrowheads="1"/>
            </p:cNvSpPr>
            <p:nvPr/>
          </p:nvSpPr>
          <p:spPr bwMode="auto">
            <a:xfrm>
              <a:off x="48" y="2115"/>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71" name="Rectangle 51"/>
            <p:cNvSpPr>
              <a:spLocks noChangeArrowheads="1"/>
            </p:cNvSpPr>
            <p:nvPr/>
          </p:nvSpPr>
          <p:spPr bwMode="auto">
            <a:xfrm>
              <a:off x="48" y="2259"/>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72" name="Rectangle 52"/>
            <p:cNvSpPr>
              <a:spLocks noChangeArrowheads="1"/>
            </p:cNvSpPr>
            <p:nvPr/>
          </p:nvSpPr>
          <p:spPr bwMode="auto">
            <a:xfrm>
              <a:off x="48" y="240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73" name="Rectangle 53"/>
            <p:cNvSpPr>
              <a:spLocks noChangeArrowheads="1"/>
            </p:cNvSpPr>
            <p:nvPr/>
          </p:nvSpPr>
          <p:spPr bwMode="auto">
            <a:xfrm>
              <a:off x="48" y="2548"/>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74" name="Rectangle 54"/>
            <p:cNvSpPr>
              <a:spLocks noChangeArrowheads="1"/>
            </p:cNvSpPr>
            <p:nvPr/>
          </p:nvSpPr>
          <p:spPr bwMode="auto">
            <a:xfrm>
              <a:off x="48" y="2692"/>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75" name="Rectangle 55"/>
            <p:cNvSpPr>
              <a:spLocks noChangeArrowheads="1"/>
            </p:cNvSpPr>
            <p:nvPr/>
          </p:nvSpPr>
          <p:spPr bwMode="auto">
            <a:xfrm>
              <a:off x="48" y="2836"/>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76" name="Rectangle 56"/>
            <p:cNvSpPr>
              <a:spLocks noChangeArrowheads="1"/>
            </p:cNvSpPr>
            <p:nvPr/>
          </p:nvSpPr>
          <p:spPr bwMode="auto">
            <a:xfrm>
              <a:off x="48" y="298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77" name="Rectangle 57"/>
            <p:cNvSpPr>
              <a:spLocks noChangeArrowheads="1"/>
            </p:cNvSpPr>
            <p:nvPr/>
          </p:nvSpPr>
          <p:spPr bwMode="auto">
            <a:xfrm>
              <a:off x="48" y="3124"/>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78" name="Rectangle 58"/>
            <p:cNvSpPr>
              <a:spLocks noChangeArrowheads="1"/>
            </p:cNvSpPr>
            <p:nvPr/>
          </p:nvSpPr>
          <p:spPr bwMode="auto">
            <a:xfrm>
              <a:off x="48" y="3269"/>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79" name="Rectangle 59"/>
            <p:cNvSpPr>
              <a:spLocks noChangeArrowheads="1"/>
            </p:cNvSpPr>
            <p:nvPr/>
          </p:nvSpPr>
          <p:spPr bwMode="auto">
            <a:xfrm>
              <a:off x="48" y="3412"/>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80" name="Rectangle 60"/>
            <p:cNvSpPr>
              <a:spLocks noChangeArrowheads="1"/>
            </p:cNvSpPr>
            <p:nvPr/>
          </p:nvSpPr>
          <p:spPr bwMode="auto">
            <a:xfrm>
              <a:off x="48" y="3557"/>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81" name="Rectangle 61"/>
            <p:cNvSpPr>
              <a:spLocks noChangeArrowheads="1"/>
            </p:cNvSpPr>
            <p:nvPr/>
          </p:nvSpPr>
          <p:spPr bwMode="auto">
            <a:xfrm>
              <a:off x="48" y="3702"/>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82" name="Rectangle 62"/>
            <p:cNvSpPr>
              <a:spLocks noChangeArrowheads="1"/>
            </p:cNvSpPr>
            <p:nvPr/>
          </p:nvSpPr>
          <p:spPr bwMode="auto">
            <a:xfrm>
              <a:off x="48" y="3845"/>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83" name="Rectangle 63"/>
            <p:cNvSpPr>
              <a:spLocks noChangeArrowheads="1"/>
            </p:cNvSpPr>
            <p:nvPr/>
          </p:nvSpPr>
          <p:spPr bwMode="auto">
            <a:xfrm>
              <a:off x="48" y="399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84" name="Rectangle 64"/>
            <p:cNvSpPr>
              <a:spLocks noChangeArrowheads="1"/>
            </p:cNvSpPr>
            <p:nvPr/>
          </p:nvSpPr>
          <p:spPr bwMode="auto">
            <a:xfrm>
              <a:off x="48" y="413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85" name="Rectangle 65"/>
            <p:cNvSpPr>
              <a:spLocks noChangeArrowheads="1"/>
            </p:cNvSpPr>
            <p:nvPr/>
          </p:nvSpPr>
          <p:spPr bwMode="auto">
            <a:xfrm>
              <a:off x="48" y="102"/>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86" name="Rectangle 66"/>
            <p:cNvSpPr>
              <a:spLocks noChangeArrowheads="1"/>
            </p:cNvSpPr>
            <p:nvPr/>
          </p:nvSpPr>
          <p:spPr bwMode="auto">
            <a:xfrm>
              <a:off x="48" y="246"/>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87" name="Rectangle 67"/>
            <p:cNvSpPr>
              <a:spLocks noChangeArrowheads="1"/>
            </p:cNvSpPr>
            <p:nvPr/>
          </p:nvSpPr>
          <p:spPr bwMode="auto">
            <a:xfrm>
              <a:off x="48" y="391"/>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88" name="Rectangle 68"/>
            <p:cNvSpPr>
              <a:spLocks noChangeArrowheads="1"/>
            </p:cNvSpPr>
            <p:nvPr/>
          </p:nvSpPr>
          <p:spPr bwMode="auto">
            <a:xfrm>
              <a:off x="48" y="535"/>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89" name="Rectangle 69"/>
            <p:cNvSpPr>
              <a:spLocks noChangeArrowheads="1"/>
            </p:cNvSpPr>
            <p:nvPr/>
          </p:nvSpPr>
          <p:spPr bwMode="auto">
            <a:xfrm>
              <a:off x="48" y="679"/>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90" name="Rectangle 70"/>
            <p:cNvSpPr>
              <a:spLocks noChangeArrowheads="1"/>
            </p:cNvSpPr>
            <p:nvPr/>
          </p:nvSpPr>
          <p:spPr bwMode="auto">
            <a:xfrm>
              <a:off x="48" y="82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5191" name="Rectangle 71"/>
            <p:cNvSpPr>
              <a:spLocks noChangeArrowheads="1"/>
            </p:cNvSpPr>
            <p:nvPr/>
          </p:nvSpPr>
          <p:spPr bwMode="auto">
            <a:xfrm>
              <a:off x="48" y="968"/>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grpSp>
      <p:sp>
        <p:nvSpPr>
          <p:cNvPr id="5193" name="Rectangle 73"/>
          <p:cNvSpPr>
            <a:spLocks noChangeArrowheads="1"/>
          </p:cNvSpPr>
          <p:nvPr/>
        </p:nvSpPr>
        <p:spPr bwMode="auto">
          <a:xfrm>
            <a:off x="0" y="-26988"/>
            <a:ext cx="9144000" cy="42863"/>
          </a:xfrm>
          <a:prstGeom prst="rect">
            <a:avLst/>
          </a:prstGeom>
          <a:solidFill>
            <a:schemeClr val="hlink"/>
          </a:solidFill>
          <a:ln w="9525">
            <a:solidFill>
              <a:schemeClr val="accent2"/>
            </a:solidFill>
            <a:miter lim="800000"/>
            <a:headEnd/>
            <a:tailEnd/>
          </a:ln>
          <a:effectLst/>
        </p:spPr>
        <p:txBody>
          <a:bodyPr wrap="none" anchor="ctr"/>
          <a:lstStyle/>
          <a:p>
            <a:endParaRPr lang="tr-TR"/>
          </a:p>
        </p:txBody>
      </p:sp>
      <p:sp>
        <p:nvSpPr>
          <p:cNvPr id="5194" name="Rectangle 74"/>
          <p:cNvSpPr>
            <a:spLocks noChangeArrowheads="1"/>
          </p:cNvSpPr>
          <p:nvPr/>
        </p:nvSpPr>
        <p:spPr bwMode="auto">
          <a:xfrm>
            <a:off x="0" y="6815138"/>
            <a:ext cx="9144000" cy="42862"/>
          </a:xfrm>
          <a:prstGeom prst="rect">
            <a:avLst/>
          </a:prstGeom>
          <a:solidFill>
            <a:schemeClr val="hlink"/>
          </a:solidFill>
          <a:ln w="9525">
            <a:solidFill>
              <a:schemeClr val="accent2"/>
            </a:solidFill>
            <a:miter lim="800000"/>
            <a:headEnd/>
            <a:tailEnd/>
          </a:ln>
          <a:effectLst/>
        </p:spPr>
        <p:txBody>
          <a:bodyPr wrap="none" anchor="ctr"/>
          <a:lstStyle/>
          <a:p>
            <a:endParaRPr lang="tr-TR"/>
          </a:p>
        </p:txBody>
      </p:sp>
      <p:sp>
        <p:nvSpPr>
          <p:cNvPr id="5205" name="Text Box 85"/>
          <p:cNvSpPr txBox="1">
            <a:spLocks noChangeArrowheads="1"/>
          </p:cNvSpPr>
          <p:nvPr/>
        </p:nvSpPr>
        <p:spPr bwMode="auto">
          <a:xfrm>
            <a:off x="1206501" y="166688"/>
            <a:ext cx="6515100" cy="1169551"/>
          </a:xfrm>
          <a:prstGeom prst="rect">
            <a:avLst/>
          </a:prstGeom>
          <a:noFill/>
          <a:ln w="9525">
            <a:noFill/>
            <a:miter lim="800000"/>
            <a:headEnd/>
            <a:tailEnd/>
          </a:ln>
          <a:effectLst/>
        </p:spPr>
        <p:txBody>
          <a:bodyPr wrap="square">
            <a:spAutoFit/>
          </a:bodyPr>
          <a:lstStyle/>
          <a:p>
            <a:pPr marL="0" marR="0" indent="0" algn="ctr" defTabSz="914400" rtl="0" eaLnBrk="1" fontAlgn="base" latinLnBrk="0" hangingPunct="1">
              <a:lnSpc>
                <a:spcPct val="100000"/>
              </a:lnSpc>
              <a:spcBef>
                <a:spcPct val="50000"/>
              </a:spcBef>
              <a:spcAft>
                <a:spcPct val="0"/>
              </a:spcAft>
              <a:buClrTx/>
              <a:buSzTx/>
              <a:buFontTx/>
              <a:buNone/>
              <a:tabLst/>
              <a:defRPr/>
            </a:pPr>
            <a:r>
              <a:rPr lang="tr-TR" sz="2400" dirty="0" smtClean="0">
                <a:solidFill>
                  <a:srgbClr val="000080"/>
                </a:solidFill>
                <a:effectLst>
                  <a:outerShdw blurRad="38100" dist="38100" dir="2700000" algn="tl">
                    <a:srgbClr val="C0C0C0"/>
                  </a:outerShdw>
                </a:effectLst>
              </a:rPr>
              <a:t>PAMUKKALE ÜNİVERSİTESİ - TÜBİTAK</a:t>
            </a:r>
            <a:r>
              <a:rPr lang="tr-TR" dirty="0">
                <a:solidFill>
                  <a:srgbClr val="008000"/>
                </a:solidFill>
                <a:effectLst>
                  <a:outerShdw blurRad="38100" dist="38100" dir="2700000" algn="tl">
                    <a:srgbClr val="C0C0C0"/>
                  </a:outerShdw>
                </a:effectLst>
              </a:rPr>
              <a:t/>
            </a:r>
            <a:br>
              <a:rPr lang="tr-TR" dirty="0">
                <a:solidFill>
                  <a:srgbClr val="008000"/>
                </a:solidFill>
                <a:effectLst>
                  <a:outerShdw blurRad="38100" dist="38100" dir="2700000" algn="tl">
                    <a:srgbClr val="C0C0C0"/>
                  </a:outerShdw>
                </a:effectLst>
              </a:rPr>
            </a:br>
            <a:r>
              <a:rPr lang="tr-TR" dirty="0">
                <a:solidFill>
                  <a:srgbClr val="008000"/>
                </a:solidFill>
                <a:effectLst>
                  <a:outerShdw blurRad="38100" dist="38100" dir="2700000" algn="tl">
                    <a:srgbClr val="C0C0C0"/>
                  </a:outerShdw>
                </a:effectLst>
              </a:rPr>
              <a:t> </a:t>
            </a:r>
            <a:r>
              <a:rPr lang="tr-TR" dirty="0" smtClean="0">
                <a:solidFill>
                  <a:srgbClr val="000099"/>
                </a:solidFill>
                <a:effectLst>
                  <a:outerShdw blurRad="38100" dist="38100" dir="2700000" algn="tl">
                    <a:srgbClr val="C0C0C0"/>
                  </a:outerShdw>
                </a:effectLst>
              </a:rPr>
              <a:t>DEPREM BİLİM OKULU</a:t>
            </a:r>
            <a:r>
              <a:rPr lang="tr-TR" dirty="0">
                <a:solidFill>
                  <a:srgbClr val="000099"/>
                </a:solidFill>
                <a:effectLst>
                  <a:outerShdw blurRad="38100" dist="38100" dir="2700000" algn="tl">
                    <a:srgbClr val="C0C0C0"/>
                  </a:outerShdw>
                </a:effectLst>
              </a:rPr>
              <a:t/>
            </a:r>
            <a:br>
              <a:rPr lang="tr-TR" dirty="0">
                <a:solidFill>
                  <a:srgbClr val="000099"/>
                </a:solidFill>
                <a:effectLst>
                  <a:outerShdw blurRad="38100" dist="38100" dir="2700000" algn="tl">
                    <a:srgbClr val="C0C0C0"/>
                  </a:outerShdw>
                </a:effectLst>
              </a:rPr>
            </a:br>
            <a:r>
              <a:rPr lang="tr-TR" noProof="1" smtClean="0">
                <a:solidFill>
                  <a:srgbClr val="000099"/>
                </a:solidFill>
                <a:effectLst>
                  <a:outerShdw blurRad="38100" dist="38100" dir="2700000" algn="tl">
                    <a:srgbClr val="C0C0C0"/>
                  </a:outerShdw>
                </a:effectLst>
              </a:rPr>
              <a:t> </a:t>
            </a:r>
            <a:r>
              <a:rPr lang="tr-TR" sz="2800" b="1" u="none" kern="1200" dirty="0" smtClean="0">
                <a:solidFill>
                  <a:srgbClr val="FF0000"/>
                </a:solidFill>
                <a:latin typeface="Arial" charset="0"/>
                <a:ea typeface="+mn-ea"/>
                <a:cs typeface="+mn-cs"/>
              </a:rPr>
              <a:t>Depreme Dayanıklı Yapı Seminerleri</a:t>
            </a:r>
          </a:p>
        </p:txBody>
      </p:sp>
      <p:pic>
        <p:nvPicPr>
          <p:cNvPr id="71" name="Picture 1"/>
          <p:cNvPicPr>
            <a:picLocks noChangeAspect="1" noChangeArrowheads="1"/>
          </p:cNvPicPr>
          <p:nvPr userDrawn="1"/>
        </p:nvPicPr>
        <p:blipFill>
          <a:blip r:embed="rId2" cstate="print"/>
          <a:srcRect/>
          <a:stretch>
            <a:fillRect/>
          </a:stretch>
        </p:blipFill>
        <p:spPr bwMode="auto">
          <a:xfrm>
            <a:off x="7772400" y="165344"/>
            <a:ext cx="1066800" cy="939312"/>
          </a:xfrm>
          <a:prstGeom prst="rect">
            <a:avLst/>
          </a:prstGeom>
          <a:noFill/>
          <a:ln w="9525">
            <a:noFill/>
            <a:miter lim="800000"/>
            <a:headEnd/>
            <a:tailEnd/>
          </a:ln>
        </p:spPr>
      </p:pic>
      <p:pic>
        <p:nvPicPr>
          <p:cNvPr id="5208" name="Picture 88" descr="http://t2.gstatic.com/images?q=tbn:ANd9GcQDDd99l2TLzlhICz_EovlPifDNr-v5Ayx7H-35CXXzEPeOL0iThw"/>
          <p:cNvPicPr>
            <a:picLocks noChangeAspect="1" noChangeArrowheads="1"/>
          </p:cNvPicPr>
          <p:nvPr userDrawn="1"/>
        </p:nvPicPr>
        <p:blipFill>
          <a:blip r:embed="rId3" cstate="print"/>
          <a:srcRect/>
          <a:stretch>
            <a:fillRect/>
          </a:stretch>
        </p:blipFill>
        <p:spPr bwMode="auto">
          <a:xfrm>
            <a:off x="304800" y="139700"/>
            <a:ext cx="914400" cy="914400"/>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fld id="{A6624589-5DF3-423D-807D-EA88A857D3FA}" type="datetime1">
              <a:rPr lang="tr-TR"/>
              <a:pPr/>
              <a:t>06.09.2011</a:t>
            </a:fld>
            <a:endParaRPr lang="tr-TR"/>
          </a:p>
        </p:txBody>
      </p:sp>
      <p:sp>
        <p:nvSpPr>
          <p:cNvPr id="5" name="4 Altbilgi Yer Tutucusu"/>
          <p:cNvSpPr>
            <a:spLocks noGrp="1"/>
          </p:cNvSpPr>
          <p:nvPr>
            <p:ph type="ftr" sz="quarter" idx="11"/>
          </p:nvPr>
        </p:nvSpPr>
        <p:spPr/>
        <p:txBody>
          <a:bodyPr/>
          <a:lstStyle>
            <a:lvl1pPr>
              <a:defRPr/>
            </a:lvl1pPr>
          </a:lstStyle>
          <a:p>
            <a:r>
              <a:rPr lang="tr-TR"/>
              <a:t>DR. MUSTAFA KUTANİS SAÜ İNŞ.MÜH. BÖLÜMÜ</a:t>
            </a:r>
          </a:p>
        </p:txBody>
      </p:sp>
      <p:sp>
        <p:nvSpPr>
          <p:cNvPr id="6" name="5 Slayt Numarası Yer Tutucusu"/>
          <p:cNvSpPr>
            <a:spLocks noGrp="1"/>
          </p:cNvSpPr>
          <p:nvPr>
            <p:ph type="sldNum" sz="quarter" idx="12"/>
          </p:nvPr>
        </p:nvSpPr>
        <p:spPr/>
        <p:txBody>
          <a:bodyPr/>
          <a:lstStyle>
            <a:lvl1pPr>
              <a:defRPr/>
            </a:lvl1pPr>
          </a:lstStyle>
          <a:p>
            <a:r>
              <a:rPr lang="tr-TR"/>
              <a:t>SLIDE </a:t>
            </a:r>
            <a:fld id="{C82FAAFE-C180-460E-8AB8-EE249880B211}" type="slidenum">
              <a:rPr lang="tr-TR"/>
              <a:pPr/>
              <a:t>‹#›</a:t>
            </a:fld>
            <a:endParaRPr lang="tr-T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773863" y="73025"/>
            <a:ext cx="2122487" cy="6269038"/>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01638" y="73025"/>
            <a:ext cx="6219825" cy="62690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fld id="{43A822A3-7740-4DE1-B7D7-B0D103B024A3}" type="datetime1">
              <a:rPr lang="tr-TR"/>
              <a:pPr/>
              <a:t>06.09.2011</a:t>
            </a:fld>
            <a:endParaRPr lang="tr-TR"/>
          </a:p>
        </p:txBody>
      </p:sp>
      <p:sp>
        <p:nvSpPr>
          <p:cNvPr id="5" name="4 Altbilgi Yer Tutucusu"/>
          <p:cNvSpPr>
            <a:spLocks noGrp="1"/>
          </p:cNvSpPr>
          <p:nvPr>
            <p:ph type="ftr" sz="quarter" idx="11"/>
          </p:nvPr>
        </p:nvSpPr>
        <p:spPr/>
        <p:txBody>
          <a:bodyPr/>
          <a:lstStyle>
            <a:lvl1pPr>
              <a:defRPr/>
            </a:lvl1pPr>
          </a:lstStyle>
          <a:p>
            <a:r>
              <a:rPr lang="tr-TR"/>
              <a:t>DR. MUSTAFA KUTANİS SAÜ İNŞ.MÜH. BÖLÜMÜ</a:t>
            </a:r>
          </a:p>
        </p:txBody>
      </p:sp>
      <p:sp>
        <p:nvSpPr>
          <p:cNvPr id="6" name="5 Slayt Numarası Yer Tutucusu"/>
          <p:cNvSpPr>
            <a:spLocks noGrp="1"/>
          </p:cNvSpPr>
          <p:nvPr>
            <p:ph type="sldNum" sz="quarter" idx="12"/>
          </p:nvPr>
        </p:nvSpPr>
        <p:spPr/>
        <p:txBody>
          <a:bodyPr/>
          <a:lstStyle>
            <a:lvl1pPr>
              <a:defRPr/>
            </a:lvl1pPr>
          </a:lstStyle>
          <a:p>
            <a:r>
              <a:rPr lang="tr-TR"/>
              <a:t>SLIDE </a:t>
            </a:r>
            <a:fld id="{07E54086-DD34-44C3-86ED-9B5EDD21FBAD}" type="slidenum">
              <a:rPr lang="tr-TR"/>
              <a:pPr/>
              <a:t>‹#›</a:t>
            </a:fld>
            <a:endParaRPr lang="tr-T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Başlık ve İçerik Üzerinde Metin">
    <p:spTree>
      <p:nvGrpSpPr>
        <p:cNvPr id="1" name=""/>
        <p:cNvGrpSpPr/>
        <p:nvPr/>
      </p:nvGrpSpPr>
      <p:grpSpPr>
        <a:xfrm>
          <a:off x="0" y="0"/>
          <a:ext cx="0" cy="0"/>
          <a:chOff x="0" y="0"/>
          <a:chExt cx="0" cy="0"/>
        </a:xfrm>
      </p:grpSpPr>
      <p:sp>
        <p:nvSpPr>
          <p:cNvPr id="2" name="1 Başlık"/>
          <p:cNvSpPr>
            <a:spLocks noGrp="1"/>
          </p:cNvSpPr>
          <p:nvPr>
            <p:ph type="title"/>
          </p:nvPr>
        </p:nvSpPr>
        <p:spPr>
          <a:xfrm>
            <a:off x="827088" y="73025"/>
            <a:ext cx="7437437" cy="69215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01638" y="908050"/>
            <a:ext cx="8494712" cy="264001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01638" y="3700463"/>
            <a:ext cx="8494712" cy="26416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ln/>
        </p:spPr>
        <p:txBody>
          <a:bodyPr/>
          <a:lstStyle>
            <a:lvl1pPr>
              <a:defRPr/>
            </a:lvl1pPr>
          </a:lstStyle>
          <a:p>
            <a:pPr>
              <a:defRPr/>
            </a:pPr>
            <a:r>
              <a:rPr lang="tr-TR"/>
              <a:t>24.10.2008</a:t>
            </a:r>
          </a:p>
        </p:txBody>
      </p:sp>
      <p:sp>
        <p:nvSpPr>
          <p:cNvPr id="6" name="Rectangle 5"/>
          <p:cNvSpPr>
            <a:spLocks noGrp="1" noChangeArrowheads="1"/>
          </p:cNvSpPr>
          <p:nvPr>
            <p:ph type="ftr" sz="quarter" idx="11"/>
          </p:nvPr>
        </p:nvSpPr>
        <p:spPr>
          <a:ln/>
        </p:spPr>
        <p:txBody>
          <a:bodyPr/>
          <a:lstStyle>
            <a:lvl1pPr>
              <a:defRPr/>
            </a:lvl1pPr>
          </a:lstStyle>
          <a:p>
            <a:pPr>
              <a:defRPr/>
            </a:pPr>
            <a:r>
              <a:rPr lang="tr-TR"/>
              <a:t>DR. MUSTAFA KUTANİS SAÜ İNŞ.MÜH. BÖLÜMÜ</a:t>
            </a:r>
          </a:p>
        </p:txBody>
      </p:sp>
      <p:sp>
        <p:nvSpPr>
          <p:cNvPr id="7" name="Rectangle 6"/>
          <p:cNvSpPr>
            <a:spLocks noGrp="1" noChangeArrowheads="1"/>
          </p:cNvSpPr>
          <p:nvPr>
            <p:ph type="sldNum" sz="quarter" idx="12"/>
          </p:nvPr>
        </p:nvSpPr>
        <p:spPr>
          <a:ln/>
        </p:spPr>
        <p:txBody>
          <a:bodyPr/>
          <a:lstStyle>
            <a:lvl1pPr>
              <a:defRPr/>
            </a:lvl1pPr>
          </a:lstStyle>
          <a:p>
            <a:pPr>
              <a:defRPr/>
            </a:pPr>
            <a:r>
              <a:rPr lang="tr-TR"/>
              <a:t>SLIDE </a:t>
            </a:r>
            <a:fld id="{485C903C-CC51-4FFB-8ACB-183EEFB6FA72}" type="slidenum">
              <a:rPr lang="tr-TR"/>
              <a:pPr>
                <a:defRPr/>
              </a:pPr>
              <a:t>‹#›</a:t>
            </a:fld>
            <a:endParaRPr lang="tr-T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Başlık, İçerik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827088" y="73025"/>
            <a:ext cx="7437437" cy="692150"/>
          </a:xfr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01638" y="908050"/>
            <a:ext cx="4170362" cy="543401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724400" y="908050"/>
            <a:ext cx="4171950" cy="264001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724400" y="3700463"/>
            <a:ext cx="4171950" cy="26416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4"/>
          <p:cNvSpPr>
            <a:spLocks noGrp="1" noChangeArrowheads="1"/>
          </p:cNvSpPr>
          <p:nvPr>
            <p:ph type="dt" sz="half" idx="10"/>
          </p:nvPr>
        </p:nvSpPr>
        <p:spPr>
          <a:ln/>
        </p:spPr>
        <p:txBody>
          <a:bodyPr/>
          <a:lstStyle>
            <a:lvl1pPr>
              <a:defRPr/>
            </a:lvl1pPr>
          </a:lstStyle>
          <a:p>
            <a:pPr>
              <a:defRPr/>
            </a:pPr>
            <a:r>
              <a:rPr lang="tr-TR"/>
              <a:t>24.10.2008</a:t>
            </a:r>
          </a:p>
        </p:txBody>
      </p:sp>
      <p:sp>
        <p:nvSpPr>
          <p:cNvPr id="7" name="Rectangle 5"/>
          <p:cNvSpPr>
            <a:spLocks noGrp="1" noChangeArrowheads="1"/>
          </p:cNvSpPr>
          <p:nvPr>
            <p:ph type="ftr" sz="quarter" idx="11"/>
          </p:nvPr>
        </p:nvSpPr>
        <p:spPr>
          <a:ln/>
        </p:spPr>
        <p:txBody>
          <a:bodyPr/>
          <a:lstStyle>
            <a:lvl1pPr>
              <a:defRPr/>
            </a:lvl1pPr>
          </a:lstStyle>
          <a:p>
            <a:pPr>
              <a:defRPr/>
            </a:pPr>
            <a:r>
              <a:rPr lang="tr-TR"/>
              <a:t>DR. MUSTAFA KUTANİS SAÜ İNŞ.MÜH. BÖLÜMÜ</a:t>
            </a:r>
          </a:p>
        </p:txBody>
      </p:sp>
      <p:sp>
        <p:nvSpPr>
          <p:cNvPr id="8" name="Rectangle 6"/>
          <p:cNvSpPr>
            <a:spLocks noGrp="1" noChangeArrowheads="1"/>
          </p:cNvSpPr>
          <p:nvPr>
            <p:ph type="sldNum" sz="quarter" idx="12"/>
          </p:nvPr>
        </p:nvSpPr>
        <p:spPr>
          <a:ln/>
        </p:spPr>
        <p:txBody>
          <a:bodyPr/>
          <a:lstStyle>
            <a:lvl1pPr>
              <a:defRPr/>
            </a:lvl1pPr>
          </a:lstStyle>
          <a:p>
            <a:pPr>
              <a:defRPr/>
            </a:pPr>
            <a:r>
              <a:rPr lang="tr-TR"/>
              <a:t>SLIDE </a:t>
            </a:r>
            <a:fld id="{9BEBE0FD-9386-450F-ABD5-FDA60BC8B892}" type="slidenum">
              <a:rPr lang="tr-TR"/>
              <a:pPr>
                <a:defRPr/>
              </a:pPr>
              <a:t>‹#›</a:t>
            </a:fld>
            <a:endParaRPr lang="tr-T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Başlık, 4 İçerik">
    <p:spTree>
      <p:nvGrpSpPr>
        <p:cNvPr id="1" name=""/>
        <p:cNvGrpSpPr/>
        <p:nvPr/>
      </p:nvGrpSpPr>
      <p:grpSpPr>
        <a:xfrm>
          <a:off x="0" y="0"/>
          <a:ext cx="0" cy="0"/>
          <a:chOff x="0" y="0"/>
          <a:chExt cx="0" cy="0"/>
        </a:xfrm>
      </p:grpSpPr>
      <p:sp>
        <p:nvSpPr>
          <p:cNvPr id="2" name="1 Başlık"/>
          <p:cNvSpPr>
            <a:spLocks noGrp="1"/>
          </p:cNvSpPr>
          <p:nvPr>
            <p:ph type="title" sz="quarter"/>
          </p:nvPr>
        </p:nvSpPr>
        <p:spPr>
          <a:xfrm>
            <a:off x="827088" y="73025"/>
            <a:ext cx="7437437" cy="692150"/>
          </a:xfrm>
        </p:spPr>
        <p:txBody>
          <a:bodyPr/>
          <a:lstStyle/>
          <a:p>
            <a:r>
              <a:rPr lang="tr-TR" smtClean="0"/>
              <a:t>Asıl başlık stili için tıklatın</a:t>
            </a:r>
            <a:endParaRPr lang="tr-TR"/>
          </a:p>
        </p:txBody>
      </p:sp>
      <p:sp>
        <p:nvSpPr>
          <p:cNvPr id="3" name="2 İçerik Yer Tutucusu"/>
          <p:cNvSpPr>
            <a:spLocks noGrp="1"/>
          </p:cNvSpPr>
          <p:nvPr>
            <p:ph sz="quarter" idx="1"/>
          </p:nvPr>
        </p:nvSpPr>
        <p:spPr>
          <a:xfrm>
            <a:off x="401638" y="908050"/>
            <a:ext cx="4170362" cy="264001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724400" y="908050"/>
            <a:ext cx="4171950" cy="264001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01638" y="3700463"/>
            <a:ext cx="4170362" cy="26416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İçerik Yer Tutucusu"/>
          <p:cNvSpPr>
            <a:spLocks noGrp="1"/>
          </p:cNvSpPr>
          <p:nvPr>
            <p:ph sz="quarter" idx="4"/>
          </p:nvPr>
        </p:nvSpPr>
        <p:spPr>
          <a:xfrm>
            <a:off x="4724400" y="3700463"/>
            <a:ext cx="4171950" cy="26416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a:ln/>
        </p:spPr>
        <p:txBody>
          <a:bodyPr/>
          <a:lstStyle>
            <a:lvl1pPr>
              <a:defRPr/>
            </a:lvl1pPr>
          </a:lstStyle>
          <a:p>
            <a:pPr>
              <a:defRPr/>
            </a:pPr>
            <a:r>
              <a:rPr lang="tr-TR"/>
              <a:t>24.10.2008</a:t>
            </a:r>
          </a:p>
        </p:txBody>
      </p:sp>
      <p:sp>
        <p:nvSpPr>
          <p:cNvPr id="8" name="Rectangle 5"/>
          <p:cNvSpPr>
            <a:spLocks noGrp="1" noChangeArrowheads="1"/>
          </p:cNvSpPr>
          <p:nvPr>
            <p:ph type="ftr" sz="quarter" idx="11"/>
          </p:nvPr>
        </p:nvSpPr>
        <p:spPr>
          <a:ln/>
        </p:spPr>
        <p:txBody>
          <a:bodyPr/>
          <a:lstStyle>
            <a:lvl1pPr>
              <a:defRPr/>
            </a:lvl1pPr>
          </a:lstStyle>
          <a:p>
            <a:pPr>
              <a:defRPr/>
            </a:pPr>
            <a:r>
              <a:rPr lang="tr-TR"/>
              <a:t>DR. MUSTAFA KUTANİS SAÜ İNŞ.MÜH. BÖLÜMÜ</a:t>
            </a:r>
          </a:p>
        </p:txBody>
      </p:sp>
      <p:sp>
        <p:nvSpPr>
          <p:cNvPr id="9" name="Rectangle 6"/>
          <p:cNvSpPr>
            <a:spLocks noGrp="1" noChangeArrowheads="1"/>
          </p:cNvSpPr>
          <p:nvPr>
            <p:ph type="sldNum" sz="quarter" idx="12"/>
          </p:nvPr>
        </p:nvSpPr>
        <p:spPr>
          <a:ln/>
        </p:spPr>
        <p:txBody>
          <a:bodyPr/>
          <a:lstStyle>
            <a:lvl1pPr>
              <a:defRPr/>
            </a:lvl1pPr>
          </a:lstStyle>
          <a:p>
            <a:pPr>
              <a:defRPr/>
            </a:pPr>
            <a:r>
              <a:rPr lang="tr-TR"/>
              <a:t>SLIDE </a:t>
            </a:r>
            <a:fld id="{64689142-D8FB-4895-B8AF-B2952F082C4E}"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lvl1pPr>
              <a:defRPr>
                <a:latin typeface="Trebuchet MS" pitchFamily="34" charset="0"/>
              </a:defRPr>
            </a:lvl1p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4" name="3 Veri Yer Tutucusu"/>
          <p:cNvSpPr>
            <a:spLocks noGrp="1"/>
          </p:cNvSpPr>
          <p:nvPr>
            <p:ph type="dt" sz="half" idx="10"/>
          </p:nvPr>
        </p:nvSpPr>
        <p:spPr/>
        <p:txBody>
          <a:bodyPr/>
          <a:lstStyle>
            <a:lvl1pPr>
              <a:defRPr/>
            </a:lvl1pPr>
          </a:lstStyle>
          <a:p>
            <a:fld id="{10E77F46-D2BE-4F9B-B202-69BCEDDAFC81}" type="datetime1">
              <a:rPr lang="tr-TR"/>
              <a:pPr/>
              <a:t>06.09.2011</a:t>
            </a:fld>
            <a:endParaRPr lang="tr-TR"/>
          </a:p>
        </p:txBody>
      </p:sp>
      <p:sp>
        <p:nvSpPr>
          <p:cNvPr id="5" name="4 Altbilgi Yer Tutucusu"/>
          <p:cNvSpPr>
            <a:spLocks noGrp="1"/>
          </p:cNvSpPr>
          <p:nvPr>
            <p:ph type="ftr" sz="quarter" idx="11"/>
          </p:nvPr>
        </p:nvSpPr>
        <p:spPr/>
        <p:txBody>
          <a:bodyPr/>
          <a:lstStyle>
            <a:lvl1pPr>
              <a:defRPr/>
            </a:lvl1pPr>
          </a:lstStyle>
          <a:p>
            <a:r>
              <a:rPr lang="tr-TR"/>
              <a:t>DR. MUSTAFA KUTANİS SAÜ İNŞ.MÜH. BÖLÜMÜ</a:t>
            </a:r>
          </a:p>
        </p:txBody>
      </p:sp>
      <p:sp>
        <p:nvSpPr>
          <p:cNvPr id="6" name="5 Slayt Numarası Yer Tutucusu"/>
          <p:cNvSpPr>
            <a:spLocks noGrp="1"/>
          </p:cNvSpPr>
          <p:nvPr>
            <p:ph type="sldNum" sz="quarter" idx="12"/>
          </p:nvPr>
        </p:nvSpPr>
        <p:spPr/>
        <p:txBody>
          <a:bodyPr/>
          <a:lstStyle>
            <a:lvl1pPr>
              <a:defRPr/>
            </a:lvl1pPr>
          </a:lstStyle>
          <a:p>
            <a:r>
              <a:rPr lang="tr-TR" dirty="0" smtClean="0"/>
              <a:t>SLIDE </a:t>
            </a:r>
            <a:fld id="{A8F4039B-56CD-465E-BE8D-FE546B54B654}" type="slidenum">
              <a:rPr lang="tr-TR" smtClean="0"/>
              <a:pPr/>
              <a:t>‹#›</a:t>
            </a:fld>
            <a:endParaRPr lang="tr-TR"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fld id="{F840C470-EDEB-487C-97C7-E9175602715B}" type="datetime1">
              <a:rPr lang="tr-TR"/>
              <a:pPr/>
              <a:t>06.09.2011</a:t>
            </a:fld>
            <a:endParaRPr lang="tr-TR"/>
          </a:p>
        </p:txBody>
      </p:sp>
      <p:sp>
        <p:nvSpPr>
          <p:cNvPr id="5" name="4 Altbilgi Yer Tutucusu"/>
          <p:cNvSpPr>
            <a:spLocks noGrp="1"/>
          </p:cNvSpPr>
          <p:nvPr>
            <p:ph type="ftr" sz="quarter" idx="11"/>
          </p:nvPr>
        </p:nvSpPr>
        <p:spPr/>
        <p:txBody>
          <a:bodyPr/>
          <a:lstStyle>
            <a:lvl1pPr>
              <a:defRPr/>
            </a:lvl1pPr>
          </a:lstStyle>
          <a:p>
            <a:r>
              <a:rPr lang="tr-TR"/>
              <a:t>DR. MUSTAFA KUTANİS SAÜ İNŞ.MÜH. BÖLÜMÜ</a:t>
            </a:r>
          </a:p>
        </p:txBody>
      </p:sp>
      <p:sp>
        <p:nvSpPr>
          <p:cNvPr id="6" name="5 Slayt Numarası Yer Tutucusu"/>
          <p:cNvSpPr>
            <a:spLocks noGrp="1"/>
          </p:cNvSpPr>
          <p:nvPr>
            <p:ph type="sldNum" sz="quarter" idx="12"/>
          </p:nvPr>
        </p:nvSpPr>
        <p:spPr/>
        <p:txBody>
          <a:bodyPr/>
          <a:lstStyle>
            <a:lvl1pPr>
              <a:defRPr/>
            </a:lvl1pPr>
          </a:lstStyle>
          <a:p>
            <a:r>
              <a:rPr lang="tr-TR"/>
              <a:t>SLIDE </a:t>
            </a:r>
            <a:fld id="{71F5466F-900F-4EE6-A8C7-706BFBE4E322}" type="slidenum">
              <a:rPr lang="tr-TR"/>
              <a:pPr/>
              <a:t>‹#›</a:t>
            </a:fld>
            <a:endParaRPr lang="tr-T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01638" y="908050"/>
            <a:ext cx="4170362" cy="5434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724400" y="908050"/>
            <a:ext cx="4171950" cy="5434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lvl1pPr>
              <a:defRPr/>
            </a:lvl1pPr>
          </a:lstStyle>
          <a:p>
            <a:fld id="{8FF45B5E-7408-4B92-8B47-B346629337B4}" type="datetime1">
              <a:rPr lang="tr-TR"/>
              <a:pPr/>
              <a:t>06.09.2011</a:t>
            </a:fld>
            <a:endParaRPr lang="tr-TR"/>
          </a:p>
        </p:txBody>
      </p:sp>
      <p:sp>
        <p:nvSpPr>
          <p:cNvPr id="6" name="5 Altbilgi Yer Tutucusu"/>
          <p:cNvSpPr>
            <a:spLocks noGrp="1"/>
          </p:cNvSpPr>
          <p:nvPr>
            <p:ph type="ftr" sz="quarter" idx="11"/>
          </p:nvPr>
        </p:nvSpPr>
        <p:spPr/>
        <p:txBody>
          <a:bodyPr/>
          <a:lstStyle>
            <a:lvl1pPr>
              <a:defRPr/>
            </a:lvl1pPr>
          </a:lstStyle>
          <a:p>
            <a:r>
              <a:rPr lang="tr-TR"/>
              <a:t>DR. MUSTAFA KUTANİS SAÜ İNŞ.MÜH. BÖLÜMÜ</a:t>
            </a:r>
          </a:p>
        </p:txBody>
      </p:sp>
      <p:sp>
        <p:nvSpPr>
          <p:cNvPr id="7" name="6 Slayt Numarası Yer Tutucusu"/>
          <p:cNvSpPr>
            <a:spLocks noGrp="1"/>
          </p:cNvSpPr>
          <p:nvPr>
            <p:ph type="sldNum" sz="quarter" idx="12"/>
          </p:nvPr>
        </p:nvSpPr>
        <p:spPr/>
        <p:txBody>
          <a:bodyPr/>
          <a:lstStyle>
            <a:lvl1pPr>
              <a:defRPr/>
            </a:lvl1pPr>
          </a:lstStyle>
          <a:p>
            <a:r>
              <a:rPr lang="tr-TR"/>
              <a:t>SLIDE </a:t>
            </a:r>
            <a:fld id="{2410B59A-4894-4259-B0C5-45A07E60516F}" type="slidenum">
              <a:rPr lang="tr-TR"/>
              <a:pPr/>
              <a:t>‹#›</a:t>
            </a:fld>
            <a:endParaRPr lang="tr-T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lvl1pPr>
              <a:defRPr/>
            </a:lvl1pPr>
          </a:lstStyle>
          <a:p>
            <a:fld id="{151FE19E-5BF5-428D-BBE2-F6DA178DC209}" type="datetime1">
              <a:rPr lang="tr-TR"/>
              <a:pPr/>
              <a:t>06.09.2011</a:t>
            </a:fld>
            <a:endParaRPr lang="tr-TR"/>
          </a:p>
        </p:txBody>
      </p:sp>
      <p:sp>
        <p:nvSpPr>
          <p:cNvPr id="8" name="7 Altbilgi Yer Tutucusu"/>
          <p:cNvSpPr>
            <a:spLocks noGrp="1"/>
          </p:cNvSpPr>
          <p:nvPr>
            <p:ph type="ftr" sz="quarter" idx="11"/>
          </p:nvPr>
        </p:nvSpPr>
        <p:spPr/>
        <p:txBody>
          <a:bodyPr/>
          <a:lstStyle>
            <a:lvl1pPr>
              <a:defRPr/>
            </a:lvl1pPr>
          </a:lstStyle>
          <a:p>
            <a:r>
              <a:rPr lang="tr-TR"/>
              <a:t>DR. MUSTAFA KUTANİS SAÜ İNŞ.MÜH. BÖLÜMÜ</a:t>
            </a:r>
          </a:p>
        </p:txBody>
      </p:sp>
      <p:sp>
        <p:nvSpPr>
          <p:cNvPr id="9" name="8 Slayt Numarası Yer Tutucusu"/>
          <p:cNvSpPr>
            <a:spLocks noGrp="1"/>
          </p:cNvSpPr>
          <p:nvPr>
            <p:ph type="sldNum" sz="quarter" idx="12"/>
          </p:nvPr>
        </p:nvSpPr>
        <p:spPr/>
        <p:txBody>
          <a:bodyPr/>
          <a:lstStyle>
            <a:lvl1pPr>
              <a:defRPr/>
            </a:lvl1pPr>
          </a:lstStyle>
          <a:p>
            <a:r>
              <a:rPr lang="tr-TR"/>
              <a:t>SLIDE </a:t>
            </a:r>
            <a:fld id="{18581784-C707-4668-A4AF-EC220AB1F42D}" type="slidenum">
              <a:rPr lang="tr-TR"/>
              <a:pPr/>
              <a:t>‹#›</a:t>
            </a:fld>
            <a:endParaRPr lang="tr-T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lvl1pPr>
              <a:defRPr/>
            </a:lvl1pPr>
          </a:lstStyle>
          <a:p>
            <a:fld id="{96663B1D-7956-4ADA-AB45-148955E80F11}" type="datetime1">
              <a:rPr lang="tr-TR"/>
              <a:pPr/>
              <a:t>06.09.2011</a:t>
            </a:fld>
            <a:endParaRPr lang="tr-TR"/>
          </a:p>
        </p:txBody>
      </p:sp>
      <p:sp>
        <p:nvSpPr>
          <p:cNvPr id="4" name="3 Altbilgi Yer Tutucusu"/>
          <p:cNvSpPr>
            <a:spLocks noGrp="1"/>
          </p:cNvSpPr>
          <p:nvPr>
            <p:ph type="ftr" sz="quarter" idx="11"/>
          </p:nvPr>
        </p:nvSpPr>
        <p:spPr/>
        <p:txBody>
          <a:bodyPr/>
          <a:lstStyle>
            <a:lvl1pPr>
              <a:defRPr/>
            </a:lvl1pPr>
          </a:lstStyle>
          <a:p>
            <a:r>
              <a:rPr lang="tr-TR"/>
              <a:t>DR. MUSTAFA KUTANİS SAÜ İNŞ.MÜH. BÖLÜMÜ</a:t>
            </a:r>
          </a:p>
        </p:txBody>
      </p:sp>
      <p:sp>
        <p:nvSpPr>
          <p:cNvPr id="5" name="4 Slayt Numarası Yer Tutucusu"/>
          <p:cNvSpPr>
            <a:spLocks noGrp="1"/>
          </p:cNvSpPr>
          <p:nvPr>
            <p:ph type="sldNum" sz="quarter" idx="12"/>
          </p:nvPr>
        </p:nvSpPr>
        <p:spPr/>
        <p:txBody>
          <a:bodyPr/>
          <a:lstStyle>
            <a:lvl1pPr>
              <a:defRPr/>
            </a:lvl1pPr>
          </a:lstStyle>
          <a:p>
            <a:r>
              <a:rPr lang="tr-TR" dirty="0"/>
              <a:t>SLIDE </a:t>
            </a:r>
            <a:fld id="{8F2F9437-952A-4219-97C5-9781D6D5D9DB}" type="slidenum">
              <a:rPr lang="tr-TR" smtClean="0"/>
              <a:pPr/>
              <a:t>‹#›</a:t>
            </a:fld>
            <a:endParaRPr lang="tr-TR"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lvl1pPr>
              <a:defRPr/>
            </a:lvl1pPr>
          </a:lstStyle>
          <a:p>
            <a:fld id="{1BD3C1A2-1A0B-4443-9802-2BA9ABBB1D04}" type="datetime1">
              <a:rPr lang="tr-TR"/>
              <a:pPr/>
              <a:t>06.09.2011</a:t>
            </a:fld>
            <a:endParaRPr lang="tr-TR"/>
          </a:p>
        </p:txBody>
      </p:sp>
      <p:sp>
        <p:nvSpPr>
          <p:cNvPr id="3" name="2 Altbilgi Yer Tutucusu"/>
          <p:cNvSpPr>
            <a:spLocks noGrp="1"/>
          </p:cNvSpPr>
          <p:nvPr>
            <p:ph type="ftr" sz="quarter" idx="11"/>
          </p:nvPr>
        </p:nvSpPr>
        <p:spPr/>
        <p:txBody>
          <a:bodyPr/>
          <a:lstStyle>
            <a:lvl1pPr>
              <a:defRPr/>
            </a:lvl1pPr>
          </a:lstStyle>
          <a:p>
            <a:r>
              <a:rPr lang="tr-TR"/>
              <a:t>DR. MUSTAFA KUTANİS SAÜ İNŞ.MÜH. BÖLÜMÜ</a:t>
            </a:r>
          </a:p>
        </p:txBody>
      </p:sp>
      <p:sp>
        <p:nvSpPr>
          <p:cNvPr id="4" name="3 Slayt Numarası Yer Tutucusu"/>
          <p:cNvSpPr>
            <a:spLocks noGrp="1"/>
          </p:cNvSpPr>
          <p:nvPr>
            <p:ph type="sldNum" sz="quarter" idx="12"/>
          </p:nvPr>
        </p:nvSpPr>
        <p:spPr/>
        <p:txBody>
          <a:bodyPr/>
          <a:lstStyle>
            <a:lvl1pPr>
              <a:defRPr/>
            </a:lvl1pPr>
          </a:lstStyle>
          <a:p>
            <a:r>
              <a:rPr lang="tr-TR"/>
              <a:t>SLIDE </a:t>
            </a:r>
            <a:fld id="{54D5E660-61EB-431B-A7F9-916822D71DD5}" type="slidenum">
              <a:rPr lang="tr-TR"/>
              <a:pPr/>
              <a:t>‹#›</a:t>
            </a:fld>
            <a:endParaRPr lang="tr-T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lvl1pPr>
              <a:defRPr/>
            </a:lvl1pPr>
          </a:lstStyle>
          <a:p>
            <a:fld id="{69217A4A-7480-434C-A570-6F486C9F95F2}" type="datetime1">
              <a:rPr lang="tr-TR"/>
              <a:pPr/>
              <a:t>06.09.2011</a:t>
            </a:fld>
            <a:endParaRPr lang="tr-TR"/>
          </a:p>
        </p:txBody>
      </p:sp>
      <p:sp>
        <p:nvSpPr>
          <p:cNvPr id="6" name="5 Altbilgi Yer Tutucusu"/>
          <p:cNvSpPr>
            <a:spLocks noGrp="1"/>
          </p:cNvSpPr>
          <p:nvPr>
            <p:ph type="ftr" sz="quarter" idx="11"/>
          </p:nvPr>
        </p:nvSpPr>
        <p:spPr/>
        <p:txBody>
          <a:bodyPr/>
          <a:lstStyle>
            <a:lvl1pPr>
              <a:defRPr/>
            </a:lvl1pPr>
          </a:lstStyle>
          <a:p>
            <a:r>
              <a:rPr lang="tr-TR"/>
              <a:t>DR. MUSTAFA KUTANİS SAÜ İNŞ.MÜH. BÖLÜMÜ</a:t>
            </a:r>
          </a:p>
        </p:txBody>
      </p:sp>
      <p:sp>
        <p:nvSpPr>
          <p:cNvPr id="7" name="6 Slayt Numarası Yer Tutucusu"/>
          <p:cNvSpPr>
            <a:spLocks noGrp="1"/>
          </p:cNvSpPr>
          <p:nvPr>
            <p:ph type="sldNum" sz="quarter" idx="12"/>
          </p:nvPr>
        </p:nvSpPr>
        <p:spPr/>
        <p:txBody>
          <a:bodyPr/>
          <a:lstStyle>
            <a:lvl1pPr>
              <a:defRPr/>
            </a:lvl1pPr>
          </a:lstStyle>
          <a:p>
            <a:r>
              <a:rPr lang="tr-TR"/>
              <a:t>SLIDE </a:t>
            </a:r>
            <a:fld id="{ED266B51-F8CC-402B-B7EF-6A6CB48E296A}" type="slidenum">
              <a:rPr lang="tr-TR"/>
              <a:pPr/>
              <a:t>‹#›</a:t>
            </a:fld>
            <a:endParaRPr lang="tr-T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lvl1pPr>
              <a:defRPr/>
            </a:lvl1pPr>
          </a:lstStyle>
          <a:p>
            <a:fld id="{86D445E8-E2C9-4996-A1A6-E6BF24D42575}" type="datetime1">
              <a:rPr lang="tr-TR"/>
              <a:pPr/>
              <a:t>06.09.2011</a:t>
            </a:fld>
            <a:endParaRPr lang="tr-TR"/>
          </a:p>
        </p:txBody>
      </p:sp>
      <p:sp>
        <p:nvSpPr>
          <p:cNvPr id="6" name="5 Altbilgi Yer Tutucusu"/>
          <p:cNvSpPr>
            <a:spLocks noGrp="1"/>
          </p:cNvSpPr>
          <p:nvPr>
            <p:ph type="ftr" sz="quarter" idx="11"/>
          </p:nvPr>
        </p:nvSpPr>
        <p:spPr/>
        <p:txBody>
          <a:bodyPr/>
          <a:lstStyle>
            <a:lvl1pPr>
              <a:defRPr/>
            </a:lvl1pPr>
          </a:lstStyle>
          <a:p>
            <a:r>
              <a:rPr lang="tr-TR"/>
              <a:t>DR. MUSTAFA KUTANİS SAÜ İNŞ.MÜH. BÖLÜMÜ</a:t>
            </a:r>
          </a:p>
        </p:txBody>
      </p:sp>
      <p:sp>
        <p:nvSpPr>
          <p:cNvPr id="7" name="6 Slayt Numarası Yer Tutucusu"/>
          <p:cNvSpPr>
            <a:spLocks noGrp="1"/>
          </p:cNvSpPr>
          <p:nvPr>
            <p:ph type="sldNum" sz="quarter" idx="12"/>
          </p:nvPr>
        </p:nvSpPr>
        <p:spPr/>
        <p:txBody>
          <a:bodyPr/>
          <a:lstStyle>
            <a:lvl1pPr>
              <a:defRPr/>
            </a:lvl1pPr>
          </a:lstStyle>
          <a:p>
            <a:r>
              <a:rPr lang="tr-TR"/>
              <a:t>SLIDE </a:t>
            </a:r>
            <a:fld id="{4F2E11A1-4703-4BA4-AF39-C9340883C1FA}" type="slidenum">
              <a:rPr lang="tr-TR"/>
              <a:pPr/>
              <a:t>‹#›</a:t>
            </a:fld>
            <a:endParaRPr lang="tr-T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gif"/><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27088" y="73025"/>
            <a:ext cx="7437437" cy="692150"/>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Rectangle 3"/>
          <p:cNvSpPr>
            <a:spLocks noGrp="1" noChangeArrowheads="1"/>
          </p:cNvSpPr>
          <p:nvPr>
            <p:ph type="body" idx="1"/>
          </p:nvPr>
        </p:nvSpPr>
        <p:spPr bwMode="auto">
          <a:xfrm>
            <a:off x="401638" y="908050"/>
            <a:ext cx="8494712" cy="5434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1028" name="Rectangle 4"/>
          <p:cNvSpPr>
            <a:spLocks noGrp="1" noChangeArrowheads="1"/>
          </p:cNvSpPr>
          <p:nvPr>
            <p:ph type="dt" sz="half" idx="2"/>
          </p:nvPr>
        </p:nvSpPr>
        <p:spPr bwMode="auto">
          <a:xfrm rot="-5400000">
            <a:off x="-477044" y="5526882"/>
            <a:ext cx="1509713" cy="298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urier New" pitchFamily="49" charset="0"/>
              </a:defRPr>
            </a:lvl1pPr>
          </a:lstStyle>
          <a:p>
            <a:fld id="{5B5DD396-E7BA-4889-B828-8A4754804678}" type="datetime1">
              <a:rPr lang="tr-TR"/>
              <a:pPr/>
              <a:t>06.09.2011</a:t>
            </a:fld>
            <a:endParaRPr lang="tr-TR"/>
          </a:p>
        </p:txBody>
      </p:sp>
      <p:sp>
        <p:nvSpPr>
          <p:cNvPr id="1029" name="Rectangle 5"/>
          <p:cNvSpPr>
            <a:spLocks noGrp="1" noChangeArrowheads="1"/>
          </p:cNvSpPr>
          <p:nvPr>
            <p:ph type="ftr" sz="quarter" idx="3"/>
          </p:nvPr>
        </p:nvSpPr>
        <p:spPr bwMode="auto">
          <a:xfrm>
            <a:off x="1874838" y="6435725"/>
            <a:ext cx="4568825" cy="285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ourier New" pitchFamily="49" charset="0"/>
              </a:defRPr>
            </a:lvl1pPr>
          </a:lstStyle>
          <a:p>
            <a:r>
              <a:rPr lang="tr-TR"/>
              <a:t>DR. MUSTAFA KUTANİS SAÜ İNŞ.MÜH. BÖLÜMÜ</a:t>
            </a:r>
          </a:p>
        </p:txBody>
      </p:sp>
      <p:sp>
        <p:nvSpPr>
          <p:cNvPr id="1030" name="Rectangle 6"/>
          <p:cNvSpPr>
            <a:spLocks noGrp="1" noChangeArrowheads="1"/>
          </p:cNvSpPr>
          <p:nvPr>
            <p:ph type="sldNum" sz="quarter" idx="4"/>
          </p:nvPr>
        </p:nvSpPr>
        <p:spPr bwMode="auto">
          <a:xfrm>
            <a:off x="6908800" y="6435725"/>
            <a:ext cx="1778000" cy="285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urier New" pitchFamily="49" charset="0"/>
              </a:defRPr>
            </a:lvl1pPr>
          </a:lstStyle>
          <a:p>
            <a:r>
              <a:rPr lang="tr-TR" dirty="0"/>
              <a:t>SLIDE </a:t>
            </a:r>
            <a:fld id="{49B84891-6E26-4293-A6A5-0D586274B6E2}" type="slidenum">
              <a:rPr lang="tr-TR" smtClean="0"/>
              <a:pPr/>
              <a:t>‹#›</a:t>
            </a:fld>
            <a:endParaRPr lang="tr-TR" dirty="0"/>
          </a:p>
        </p:txBody>
      </p:sp>
      <p:sp>
        <p:nvSpPr>
          <p:cNvPr id="1031" name="Rectangle 7"/>
          <p:cNvSpPr>
            <a:spLocks noChangeArrowheads="1"/>
          </p:cNvSpPr>
          <p:nvPr/>
        </p:nvSpPr>
        <p:spPr bwMode="auto">
          <a:xfrm>
            <a:off x="0" y="-26988"/>
            <a:ext cx="9144000" cy="42863"/>
          </a:xfrm>
          <a:prstGeom prst="rect">
            <a:avLst/>
          </a:prstGeom>
          <a:solidFill>
            <a:schemeClr val="hlink"/>
          </a:solidFill>
          <a:ln w="9525">
            <a:solidFill>
              <a:schemeClr val="accent2"/>
            </a:solidFill>
            <a:miter lim="800000"/>
            <a:headEnd/>
            <a:tailEnd/>
          </a:ln>
          <a:effectLst/>
        </p:spPr>
        <p:txBody>
          <a:bodyPr wrap="none" anchor="ctr"/>
          <a:lstStyle/>
          <a:p>
            <a:endParaRPr lang="tr-TR"/>
          </a:p>
        </p:txBody>
      </p:sp>
      <p:grpSp>
        <p:nvGrpSpPr>
          <p:cNvPr id="1036" name="Group 12"/>
          <p:cNvGrpSpPr>
            <a:grpSpLocks/>
          </p:cNvGrpSpPr>
          <p:nvPr/>
        </p:nvGrpSpPr>
        <p:grpSpPr bwMode="auto">
          <a:xfrm>
            <a:off x="0" y="0"/>
            <a:ext cx="152400" cy="6858000"/>
            <a:chOff x="48" y="102"/>
            <a:chExt cx="96" cy="4128"/>
          </a:xfrm>
        </p:grpSpPr>
        <p:sp>
          <p:nvSpPr>
            <p:cNvPr id="1037" name="Rectangle 13"/>
            <p:cNvSpPr>
              <a:spLocks noChangeArrowheads="1"/>
            </p:cNvSpPr>
            <p:nvPr/>
          </p:nvSpPr>
          <p:spPr bwMode="auto">
            <a:xfrm>
              <a:off x="48" y="1105"/>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38" name="Rectangle 14"/>
            <p:cNvSpPr>
              <a:spLocks noChangeArrowheads="1"/>
            </p:cNvSpPr>
            <p:nvPr/>
          </p:nvSpPr>
          <p:spPr bwMode="auto">
            <a:xfrm>
              <a:off x="48" y="125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39" name="Rectangle 15"/>
            <p:cNvSpPr>
              <a:spLocks noChangeArrowheads="1"/>
            </p:cNvSpPr>
            <p:nvPr/>
          </p:nvSpPr>
          <p:spPr bwMode="auto">
            <a:xfrm>
              <a:off x="48" y="139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40" name="Rectangle 16"/>
            <p:cNvSpPr>
              <a:spLocks noChangeArrowheads="1"/>
            </p:cNvSpPr>
            <p:nvPr/>
          </p:nvSpPr>
          <p:spPr bwMode="auto">
            <a:xfrm>
              <a:off x="48" y="1538"/>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41" name="Rectangle 17"/>
            <p:cNvSpPr>
              <a:spLocks noChangeArrowheads="1"/>
            </p:cNvSpPr>
            <p:nvPr/>
          </p:nvSpPr>
          <p:spPr bwMode="auto">
            <a:xfrm>
              <a:off x="48" y="1683"/>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42" name="Rectangle 18"/>
            <p:cNvSpPr>
              <a:spLocks noChangeArrowheads="1"/>
            </p:cNvSpPr>
            <p:nvPr/>
          </p:nvSpPr>
          <p:spPr bwMode="auto">
            <a:xfrm>
              <a:off x="48" y="1826"/>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43" name="Rectangle 19"/>
            <p:cNvSpPr>
              <a:spLocks noChangeArrowheads="1"/>
            </p:cNvSpPr>
            <p:nvPr/>
          </p:nvSpPr>
          <p:spPr bwMode="auto">
            <a:xfrm>
              <a:off x="48" y="1971"/>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44" name="Rectangle 20"/>
            <p:cNvSpPr>
              <a:spLocks noChangeArrowheads="1"/>
            </p:cNvSpPr>
            <p:nvPr/>
          </p:nvSpPr>
          <p:spPr bwMode="auto">
            <a:xfrm>
              <a:off x="48" y="2115"/>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45" name="Rectangle 21"/>
            <p:cNvSpPr>
              <a:spLocks noChangeArrowheads="1"/>
            </p:cNvSpPr>
            <p:nvPr/>
          </p:nvSpPr>
          <p:spPr bwMode="auto">
            <a:xfrm>
              <a:off x="48" y="2259"/>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46" name="Rectangle 22"/>
            <p:cNvSpPr>
              <a:spLocks noChangeArrowheads="1"/>
            </p:cNvSpPr>
            <p:nvPr/>
          </p:nvSpPr>
          <p:spPr bwMode="auto">
            <a:xfrm>
              <a:off x="48" y="240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47" name="Rectangle 23"/>
            <p:cNvSpPr>
              <a:spLocks noChangeArrowheads="1"/>
            </p:cNvSpPr>
            <p:nvPr/>
          </p:nvSpPr>
          <p:spPr bwMode="auto">
            <a:xfrm>
              <a:off x="48" y="2548"/>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48" name="Rectangle 24"/>
            <p:cNvSpPr>
              <a:spLocks noChangeArrowheads="1"/>
            </p:cNvSpPr>
            <p:nvPr/>
          </p:nvSpPr>
          <p:spPr bwMode="auto">
            <a:xfrm>
              <a:off x="48" y="2692"/>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49" name="Rectangle 25"/>
            <p:cNvSpPr>
              <a:spLocks noChangeArrowheads="1"/>
            </p:cNvSpPr>
            <p:nvPr/>
          </p:nvSpPr>
          <p:spPr bwMode="auto">
            <a:xfrm>
              <a:off x="48" y="2836"/>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50" name="Rectangle 26"/>
            <p:cNvSpPr>
              <a:spLocks noChangeArrowheads="1"/>
            </p:cNvSpPr>
            <p:nvPr/>
          </p:nvSpPr>
          <p:spPr bwMode="auto">
            <a:xfrm>
              <a:off x="48" y="298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51" name="Rectangle 27"/>
            <p:cNvSpPr>
              <a:spLocks noChangeArrowheads="1"/>
            </p:cNvSpPr>
            <p:nvPr/>
          </p:nvSpPr>
          <p:spPr bwMode="auto">
            <a:xfrm>
              <a:off x="48" y="3124"/>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52" name="Rectangle 28"/>
            <p:cNvSpPr>
              <a:spLocks noChangeArrowheads="1"/>
            </p:cNvSpPr>
            <p:nvPr/>
          </p:nvSpPr>
          <p:spPr bwMode="auto">
            <a:xfrm>
              <a:off x="48" y="3269"/>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53" name="Rectangle 29"/>
            <p:cNvSpPr>
              <a:spLocks noChangeArrowheads="1"/>
            </p:cNvSpPr>
            <p:nvPr/>
          </p:nvSpPr>
          <p:spPr bwMode="auto">
            <a:xfrm>
              <a:off x="48" y="3412"/>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54" name="Rectangle 30"/>
            <p:cNvSpPr>
              <a:spLocks noChangeArrowheads="1"/>
            </p:cNvSpPr>
            <p:nvPr/>
          </p:nvSpPr>
          <p:spPr bwMode="auto">
            <a:xfrm>
              <a:off x="48" y="3557"/>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55" name="Rectangle 31"/>
            <p:cNvSpPr>
              <a:spLocks noChangeArrowheads="1"/>
            </p:cNvSpPr>
            <p:nvPr/>
          </p:nvSpPr>
          <p:spPr bwMode="auto">
            <a:xfrm>
              <a:off x="48" y="3702"/>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56" name="Rectangle 32"/>
            <p:cNvSpPr>
              <a:spLocks noChangeArrowheads="1"/>
            </p:cNvSpPr>
            <p:nvPr/>
          </p:nvSpPr>
          <p:spPr bwMode="auto">
            <a:xfrm>
              <a:off x="48" y="3845"/>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57" name="Rectangle 33"/>
            <p:cNvSpPr>
              <a:spLocks noChangeArrowheads="1"/>
            </p:cNvSpPr>
            <p:nvPr/>
          </p:nvSpPr>
          <p:spPr bwMode="auto">
            <a:xfrm>
              <a:off x="48" y="399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58" name="Rectangle 34"/>
            <p:cNvSpPr>
              <a:spLocks noChangeArrowheads="1"/>
            </p:cNvSpPr>
            <p:nvPr/>
          </p:nvSpPr>
          <p:spPr bwMode="auto">
            <a:xfrm>
              <a:off x="48" y="413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59" name="Rectangle 35"/>
            <p:cNvSpPr>
              <a:spLocks noChangeArrowheads="1"/>
            </p:cNvSpPr>
            <p:nvPr/>
          </p:nvSpPr>
          <p:spPr bwMode="auto">
            <a:xfrm>
              <a:off x="48" y="102"/>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60" name="Rectangle 36"/>
            <p:cNvSpPr>
              <a:spLocks noChangeArrowheads="1"/>
            </p:cNvSpPr>
            <p:nvPr/>
          </p:nvSpPr>
          <p:spPr bwMode="auto">
            <a:xfrm>
              <a:off x="48" y="246"/>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61" name="Rectangle 37"/>
            <p:cNvSpPr>
              <a:spLocks noChangeArrowheads="1"/>
            </p:cNvSpPr>
            <p:nvPr/>
          </p:nvSpPr>
          <p:spPr bwMode="auto">
            <a:xfrm>
              <a:off x="48" y="391"/>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62" name="Rectangle 38"/>
            <p:cNvSpPr>
              <a:spLocks noChangeArrowheads="1"/>
            </p:cNvSpPr>
            <p:nvPr/>
          </p:nvSpPr>
          <p:spPr bwMode="auto">
            <a:xfrm>
              <a:off x="48" y="535"/>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63" name="Rectangle 39"/>
            <p:cNvSpPr>
              <a:spLocks noChangeArrowheads="1"/>
            </p:cNvSpPr>
            <p:nvPr/>
          </p:nvSpPr>
          <p:spPr bwMode="auto">
            <a:xfrm>
              <a:off x="48" y="679"/>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64" name="Rectangle 40"/>
            <p:cNvSpPr>
              <a:spLocks noChangeArrowheads="1"/>
            </p:cNvSpPr>
            <p:nvPr/>
          </p:nvSpPr>
          <p:spPr bwMode="auto">
            <a:xfrm>
              <a:off x="48" y="82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65" name="Rectangle 41"/>
            <p:cNvSpPr>
              <a:spLocks noChangeArrowheads="1"/>
            </p:cNvSpPr>
            <p:nvPr/>
          </p:nvSpPr>
          <p:spPr bwMode="auto">
            <a:xfrm>
              <a:off x="48" y="968"/>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grpSp>
      <p:grpSp>
        <p:nvGrpSpPr>
          <p:cNvPr id="1066" name="Group 42"/>
          <p:cNvGrpSpPr>
            <a:grpSpLocks/>
          </p:cNvGrpSpPr>
          <p:nvPr/>
        </p:nvGrpSpPr>
        <p:grpSpPr bwMode="auto">
          <a:xfrm>
            <a:off x="8991600" y="0"/>
            <a:ext cx="152400" cy="6858000"/>
            <a:chOff x="48" y="102"/>
            <a:chExt cx="96" cy="4128"/>
          </a:xfrm>
        </p:grpSpPr>
        <p:sp>
          <p:nvSpPr>
            <p:cNvPr id="1067" name="Rectangle 43"/>
            <p:cNvSpPr>
              <a:spLocks noChangeArrowheads="1"/>
            </p:cNvSpPr>
            <p:nvPr/>
          </p:nvSpPr>
          <p:spPr bwMode="auto">
            <a:xfrm>
              <a:off x="48" y="1105"/>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68" name="Rectangle 44"/>
            <p:cNvSpPr>
              <a:spLocks noChangeArrowheads="1"/>
            </p:cNvSpPr>
            <p:nvPr/>
          </p:nvSpPr>
          <p:spPr bwMode="auto">
            <a:xfrm>
              <a:off x="48" y="125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69" name="Rectangle 45"/>
            <p:cNvSpPr>
              <a:spLocks noChangeArrowheads="1"/>
            </p:cNvSpPr>
            <p:nvPr/>
          </p:nvSpPr>
          <p:spPr bwMode="auto">
            <a:xfrm>
              <a:off x="48" y="139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70" name="Rectangle 46"/>
            <p:cNvSpPr>
              <a:spLocks noChangeArrowheads="1"/>
            </p:cNvSpPr>
            <p:nvPr/>
          </p:nvSpPr>
          <p:spPr bwMode="auto">
            <a:xfrm>
              <a:off x="48" y="1538"/>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71" name="Rectangle 47"/>
            <p:cNvSpPr>
              <a:spLocks noChangeArrowheads="1"/>
            </p:cNvSpPr>
            <p:nvPr/>
          </p:nvSpPr>
          <p:spPr bwMode="auto">
            <a:xfrm>
              <a:off x="48" y="1683"/>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72" name="Rectangle 48"/>
            <p:cNvSpPr>
              <a:spLocks noChangeArrowheads="1"/>
            </p:cNvSpPr>
            <p:nvPr/>
          </p:nvSpPr>
          <p:spPr bwMode="auto">
            <a:xfrm>
              <a:off x="48" y="1826"/>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73" name="Rectangle 49"/>
            <p:cNvSpPr>
              <a:spLocks noChangeArrowheads="1"/>
            </p:cNvSpPr>
            <p:nvPr/>
          </p:nvSpPr>
          <p:spPr bwMode="auto">
            <a:xfrm>
              <a:off x="48" y="1971"/>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74" name="Rectangle 50"/>
            <p:cNvSpPr>
              <a:spLocks noChangeArrowheads="1"/>
            </p:cNvSpPr>
            <p:nvPr/>
          </p:nvSpPr>
          <p:spPr bwMode="auto">
            <a:xfrm>
              <a:off x="48" y="2115"/>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75" name="Rectangle 51"/>
            <p:cNvSpPr>
              <a:spLocks noChangeArrowheads="1"/>
            </p:cNvSpPr>
            <p:nvPr/>
          </p:nvSpPr>
          <p:spPr bwMode="auto">
            <a:xfrm>
              <a:off x="48" y="2259"/>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76" name="Rectangle 52"/>
            <p:cNvSpPr>
              <a:spLocks noChangeArrowheads="1"/>
            </p:cNvSpPr>
            <p:nvPr/>
          </p:nvSpPr>
          <p:spPr bwMode="auto">
            <a:xfrm>
              <a:off x="48" y="240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77" name="Rectangle 53"/>
            <p:cNvSpPr>
              <a:spLocks noChangeArrowheads="1"/>
            </p:cNvSpPr>
            <p:nvPr/>
          </p:nvSpPr>
          <p:spPr bwMode="auto">
            <a:xfrm>
              <a:off x="48" y="2548"/>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78" name="Rectangle 54"/>
            <p:cNvSpPr>
              <a:spLocks noChangeArrowheads="1"/>
            </p:cNvSpPr>
            <p:nvPr/>
          </p:nvSpPr>
          <p:spPr bwMode="auto">
            <a:xfrm>
              <a:off x="48" y="2692"/>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79" name="Rectangle 55"/>
            <p:cNvSpPr>
              <a:spLocks noChangeArrowheads="1"/>
            </p:cNvSpPr>
            <p:nvPr/>
          </p:nvSpPr>
          <p:spPr bwMode="auto">
            <a:xfrm>
              <a:off x="48" y="2836"/>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80" name="Rectangle 56"/>
            <p:cNvSpPr>
              <a:spLocks noChangeArrowheads="1"/>
            </p:cNvSpPr>
            <p:nvPr/>
          </p:nvSpPr>
          <p:spPr bwMode="auto">
            <a:xfrm>
              <a:off x="48" y="298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81" name="Rectangle 57"/>
            <p:cNvSpPr>
              <a:spLocks noChangeArrowheads="1"/>
            </p:cNvSpPr>
            <p:nvPr/>
          </p:nvSpPr>
          <p:spPr bwMode="auto">
            <a:xfrm>
              <a:off x="48" y="3124"/>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82" name="Rectangle 58"/>
            <p:cNvSpPr>
              <a:spLocks noChangeArrowheads="1"/>
            </p:cNvSpPr>
            <p:nvPr/>
          </p:nvSpPr>
          <p:spPr bwMode="auto">
            <a:xfrm>
              <a:off x="48" y="3269"/>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83" name="Rectangle 59"/>
            <p:cNvSpPr>
              <a:spLocks noChangeArrowheads="1"/>
            </p:cNvSpPr>
            <p:nvPr/>
          </p:nvSpPr>
          <p:spPr bwMode="auto">
            <a:xfrm>
              <a:off x="48" y="3412"/>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84" name="Rectangle 60"/>
            <p:cNvSpPr>
              <a:spLocks noChangeArrowheads="1"/>
            </p:cNvSpPr>
            <p:nvPr/>
          </p:nvSpPr>
          <p:spPr bwMode="auto">
            <a:xfrm>
              <a:off x="48" y="3557"/>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85" name="Rectangle 61"/>
            <p:cNvSpPr>
              <a:spLocks noChangeArrowheads="1"/>
            </p:cNvSpPr>
            <p:nvPr/>
          </p:nvSpPr>
          <p:spPr bwMode="auto">
            <a:xfrm>
              <a:off x="48" y="3702"/>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86" name="Rectangle 62"/>
            <p:cNvSpPr>
              <a:spLocks noChangeArrowheads="1"/>
            </p:cNvSpPr>
            <p:nvPr/>
          </p:nvSpPr>
          <p:spPr bwMode="auto">
            <a:xfrm>
              <a:off x="48" y="3845"/>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87" name="Rectangle 63"/>
            <p:cNvSpPr>
              <a:spLocks noChangeArrowheads="1"/>
            </p:cNvSpPr>
            <p:nvPr/>
          </p:nvSpPr>
          <p:spPr bwMode="auto">
            <a:xfrm>
              <a:off x="48" y="3990"/>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88" name="Rectangle 64"/>
            <p:cNvSpPr>
              <a:spLocks noChangeArrowheads="1"/>
            </p:cNvSpPr>
            <p:nvPr/>
          </p:nvSpPr>
          <p:spPr bwMode="auto">
            <a:xfrm>
              <a:off x="48" y="413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89" name="Rectangle 65"/>
            <p:cNvSpPr>
              <a:spLocks noChangeArrowheads="1"/>
            </p:cNvSpPr>
            <p:nvPr/>
          </p:nvSpPr>
          <p:spPr bwMode="auto">
            <a:xfrm>
              <a:off x="48" y="102"/>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90" name="Rectangle 66"/>
            <p:cNvSpPr>
              <a:spLocks noChangeArrowheads="1"/>
            </p:cNvSpPr>
            <p:nvPr/>
          </p:nvSpPr>
          <p:spPr bwMode="auto">
            <a:xfrm>
              <a:off x="48" y="246"/>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91" name="Rectangle 67"/>
            <p:cNvSpPr>
              <a:spLocks noChangeArrowheads="1"/>
            </p:cNvSpPr>
            <p:nvPr/>
          </p:nvSpPr>
          <p:spPr bwMode="auto">
            <a:xfrm>
              <a:off x="48" y="391"/>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92" name="Rectangle 68"/>
            <p:cNvSpPr>
              <a:spLocks noChangeArrowheads="1"/>
            </p:cNvSpPr>
            <p:nvPr/>
          </p:nvSpPr>
          <p:spPr bwMode="auto">
            <a:xfrm>
              <a:off x="48" y="535"/>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93" name="Rectangle 69"/>
            <p:cNvSpPr>
              <a:spLocks noChangeArrowheads="1"/>
            </p:cNvSpPr>
            <p:nvPr/>
          </p:nvSpPr>
          <p:spPr bwMode="auto">
            <a:xfrm>
              <a:off x="48" y="679"/>
              <a:ext cx="96" cy="96"/>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94" name="Rectangle 70"/>
            <p:cNvSpPr>
              <a:spLocks noChangeArrowheads="1"/>
            </p:cNvSpPr>
            <p:nvPr/>
          </p:nvSpPr>
          <p:spPr bwMode="auto">
            <a:xfrm>
              <a:off x="48" y="823"/>
              <a:ext cx="96" cy="97"/>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sp>
          <p:nvSpPr>
            <p:cNvPr id="1095" name="Rectangle 71"/>
            <p:cNvSpPr>
              <a:spLocks noChangeArrowheads="1"/>
            </p:cNvSpPr>
            <p:nvPr/>
          </p:nvSpPr>
          <p:spPr bwMode="auto">
            <a:xfrm>
              <a:off x="48" y="968"/>
              <a:ext cx="96" cy="95"/>
            </a:xfrm>
            <a:prstGeom prst="rect">
              <a:avLst/>
            </a:prstGeom>
            <a:solidFill>
              <a:schemeClr val="hlink">
                <a:alpha val="50000"/>
              </a:schemeClr>
            </a:solidFill>
            <a:ln w="9525">
              <a:solidFill>
                <a:schemeClr val="accent2"/>
              </a:solidFill>
              <a:miter lim="800000"/>
              <a:headEnd/>
              <a:tailEnd/>
            </a:ln>
            <a:effectLst/>
          </p:spPr>
          <p:txBody>
            <a:bodyPr wrap="none" anchor="ctr"/>
            <a:lstStyle/>
            <a:p>
              <a:endParaRPr lang="tr-TR"/>
            </a:p>
          </p:txBody>
        </p:sp>
      </p:grpSp>
      <p:sp>
        <p:nvSpPr>
          <p:cNvPr id="1096" name="Rectangle 72"/>
          <p:cNvSpPr>
            <a:spLocks noChangeArrowheads="1"/>
          </p:cNvSpPr>
          <p:nvPr/>
        </p:nvSpPr>
        <p:spPr bwMode="auto">
          <a:xfrm>
            <a:off x="0" y="6815138"/>
            <a:ext cx="9144000" cy="42862"/>
          </a:xfrm>
          <a:prstGeom prst="rect">
            <a:avLst/>
          </a:prstGeom>
          <a:solidFill>
            <a:schemeClr val="hlink"/>
          </a:solidFill>
          <a:ln w="9525">
            <a:solidFill>
              <a:schemeClr val="accent2"/>
            </a:solidFill>
            <a:miter lim="800000"/>
            <a:headEnd/>
            <a:tailEnd/>
          </a:ln>
          <a:effectLst/>
        </p:spPr>
        <p:txBody>
          <a:bodyPr wrap="none" anchor="ctr"/>
          <a:lstStyle/>
          <a:p>
            <a:endParaRPr lang="tr-TR"/>
          </a:p>
        </p:txBody>
      </p:sp>
      <p:grpSp>
        <p:nvGrpSpPr>
          <p:cNvPr id="1132" name="Group 108"/>
          <p:cNvGrpSpPr>
            <a:grpSpLocks/>
          </p:cNvGrpSpPr>
          <p:nvPr/>
        </p:nvGrpSpPr>
        <p:grpSpPr bwMode="auto">
          <a:xfrm>
            <a:off x="412750" y="3351213"/>
            <a:ext cx="3400425" cy="2949575"/>
            <a:chOff x="0" y="2458"/>
            <a:chExt cx="2142" cy="1858"/>
          </a:xfrm>
        </p:grpSpPr>
        <p:sp>
          <p:nvSpPr>
            <p:cNvPr id="1133" name="Freeform 109"/>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alpha val="80000"/>
                  </a:schemeClr>
                </a:gs>
                <a:gs pos="50000">
                  <a:srgbClr val="B2B2B2">
                    <a:alpha val="60001"/>
                  </a:srgbClr>
                </a:gs>
                <a:gs pos="100000">
                  <a:schemeClr val="bg1">
                    <a:alpha val="80000"/>
                  </a:schemeClr>
                </a:gs>
              </a:gsLst>
              <a:lin ang="2700000" scaled="1"/>
            </a:gradFill>
            <a:ln w="9525">
              <a:noFill/>
              <a:round/>
              <a:headEnd/>
              <a:tailEnd/>
            </a:ln>
          </p:spPr>
          <p:txBody>
            <a:bodyPr/>
            <a:lstStyle/>
            <a:p>
              <a:endParaRPr lang="tr-TR"/>
            </a:p>
          </p:txBody>
        </p:sp>
        <p:sp>
          <p:nvSpPr>
            <p:cNvPr id="1134" name="Freeform 110"/>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rgbClr val="B2B2B2">
                    <a:alpha val="60001"/>
                  </a:srgbClr>
                </a:gs>
                <a:gs pos="50000">
                  <a:schemeClr val="bg1">
                    <a:alpha val="80000"/>
                  </a:schemeClr>
                </a:gs>
                <a:gs pos="100000">
                  <a:srgbClr val="B2B2B2">
                    <a:alpha val="60001"/>
                  </a:srgbClr>
                </a:gs>
              </a:gsLst>
              <a:lin ang="18900000" scaled="1"/>
            </a:gradFill>
            <a:ln w="9525">
              <a:noFill/>
              <a:round/>
              <a:headEnd/>
              <a:tailEnd/>
            </a:ln>
          </p:spPr>
          <p:txBody>
            <a:bodyPr/>
            <a:lstStyle/>
            <a:p>
              <a:endParaRPr lang="tr-TR"/>
            </a:p>
          </p:txBody>
        </p:sp>
        <p:sp>
          <p:nvSpPr>
            <p:cNvPr id="1135" name="Freeform 111"/>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alpha val="80000"/>
                  </a:schemeClr>
                </a:gs>
                <a:gs pos="50000">
                  <a:srgbClr val="B2B2B2">
                    <a:alpha val="60001"/>
                  </a:srgbClr>
                </a:gs>
                <a:gs pos="100000">
                  <a:schemeClr val="bg1">
                    <a:alpha val="80000"/>
                  </a:schemeClr>
                </a:gs>
              </a:gsLst>
              <a:lin ang="2700000" scaled="1"/>
            </a:gradFill>
            <a:ln w="9525">
              <a:noFill/>
              <a:round/>
              <a:headEnd/>
              <a:tailEnd/>
            </a:ln>
          </p:spPr>
          <p:txBody>
            <a:bodyPr/>
            <a:lstStyle/>
            <a:p>
              <a:endParaRPr lang="tr-TR"/>
            </a:p>
          </p:txBody>
        </p:sp>
        <p:sp>
          <p:nvSpPr>
            <p:cNvPr id="1136" name="Freeform 112"/>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alpha val="80000"/>
                  </a:schemeClr>
                </a:gs>
                <a:gs pos="50000">
                  <a:srgbClr val="B2B2B2">
                    <a:alpha val="60001"/>
                  </a:srgbClr>
                </a:gs>
                <a:gs pos="100000">
                  <a:schemeClr val="bg1">
                    <a:alpha val="80000"/>
                  </a:schemeClr>
                </a:gs>
              </a:gsLst>
              <a:lin ang="2700000" scaled="1"/>
            </a:gradFill>
            <a:ln w="9525">
              <a:noFill/>
              <a:round/>
              <a:headEnd/>
              <a:tailEnd/>
            </a:ln>
          </p:spPr>
          <p:txBody>
            <a:bodyPr/>
            <a:lstStyle/>
            <a:p>
              <a:endParaRPr lang="tr-TR"/>
            </a:p>
          </p:txBody>
        </p:sp>
        <p:sp>
          <p:nvSpPr>
            <p:cNvPr id="1137" name="Oval 113"/>
            <p:cNvSpPr>
              <a:spLocks noChangeArrowheads="1"/>
            </p:cNvSpPr>
            <p:nvPr/>
          </p:nvSpPr>
          <p:spPr bwMode="ltGray">
            <a:xfrm>
              <a:off x="209" y="2784"/>
              <a:ext cx="86" cy="86"/>
            </a:xfrm>
            <a:prstGeom prst="ellipse">
              <a:avLst/>
            </a:prstGeom>
            <a:gradFill rotWithShape="0">
              <a:gsLst>
                <a:gs pos="0">
                  <a:srgbClr val="B2B2B2">
                    <a:alpha val="60001"/>
                  </a:srgbClr>
                </a:gs>
                <a:gs pos="100000">
                  <a:schemeClr val="bg1">
                    <a:alpha val="80000"/>
                  </a:schemeClr>
                </a:gs>
              </a:gsLst>
              <a:lin ang="18900000" scaled="1"/>
            </a:gradFill>
            <a:ln w="9525">
              <a:noFill/>
              <a:round/>
              <a:headEnd/>
              <a:tailEnd/>
            </a:ln>
            <a:effectLst/>
          </p:spPr>
          <p:txBody>
            <a:bodyPr/>
            <a:lstStyle/>
            <a:p>
              <a:endParaRPr lang="tr-TR"/>
            </a:p>
          </p:txBody>
        </p:sp>
        <p:sp>
          <p:nvSpPr>
            <p:cNvPr id="1138" name="Oval 114"/>
            <p:cNvSpPr>
              <a:spLocks noChangeArrowheads="1"/>
            </p:cNvSpPr>
            <p:nvPr/>
          </p:nvSpPr>
          <p:spPr bwMode="ltGray">
            <a:xfrm>
              <a:off x="1536" y="3884"/>
              <a:ext cx="92" cy="92"/>
            </a:xfrm>
            <a:prstGeom prst="ellipse">
              <a:avLst/>
            </a:prstGeom>
            <a:gradFill rotWithShape="0">
              <a:gsLst>
                <a:gs pos="0">
                  <a:srgbClr val="B2B2B2">
                    <a:alpha val="60001"/>
                  </a:srgbClr>
                </a:gs>
                <a:gs pos="100000">
                  <a:schemeClr val="bg1">
                    <a:alpha val="80000"/>
                  </a:schemeClr>
                </a:gs>
              </a:gsLst>
              <a:lin ang="2700000" scaled="1"/>
            </a:gradFill>
            <a:ln w="9525">
              <a:noFill/>
              <a:round/>
              <a:headEnd/>
              <a:tailEnd/>
            </a:ln>
            <a:effectLst/>
          </p:spPr>
          <p:txBody>
            <a:bodyPr/>
            <a:lstStyle/>
            <a:p>
              <a:endParaRPr lang="tr-TR"/>
            </a:p>
          </p:txBody>
        </p:sp>
        <p:sp>
          <p:nvSpPr>
            <p:cNvPr id="1139" name="Oval 115"/>
            <p:cNvSpPr>
              <a:spLocks noChangeArrowheads="1"/>
            </p:cNvSpPr>
            <p:nvPr/>
          </p:nvSpPr>
          <p:spPr bwMode="ltGray">
            <a:xfrm>
              <a:off x="791" y="2723"/>
              <a:ext cx="121" cy="121"/>
            </a:xfrm>
            <a:prstGeom prst="ellipse">
              <a:avLst/>
            </a:prstGeom>
            <a:gradFill rotWithShape="0">
              <a:gsLst>
                <a:gs pos="0">
                  <a:srgbClr val="B2B2B2">
                    <a:alpha val="60001"/>
                  </a:srgbClr>
                </a:gs>
                <a:gs pos="100000">
                  <a:schemeClr val="bg1">
                    <a:alpha val="80000"/>
                  </a:schemeClr>
                </a:gs>
              </a:gsLst>
              <a:lin ang="18900000" scaled="1"/>
            </a:gradFill>
            <a:ln w="9525">
              <a:noFill/>
              <a:round/>
              <a:headEnd/>
              <a:tailEnd/>
            </a:ln>
            <a:effectLst/>
          </p:spPr>
          <p:txBody>
            <a:bodyPr/>
            <a:lstStyle/>
            <a:p>
              <a:endParaRPr lang="tr-TR"/>
            </a:p>
          </p:txBody>
        </p:sp>
      </p:grpSp>
      <p:pic>
        <p:nvPicPr>
          <p:cNvPr id="1141" name="Picture 117" descr="Earth-06-june2"/>
          <p:cNvPicPr>
            <a:picLocks noChangeAspect="1" noChangeArrowheads="1" noCrop="1"/>
          </p:cNvPicPr>
          <p:nvPr/>
        </p:nvPicPr>
        <p:blipFill>
          <a:blip r:embed="rId16" cstate="print"/>
          <a:srcRect/>
          <a:stretch>
            <a:fillRect/>
          </a:stretch>
        </p:blipFill>
        <p:spPr bwMode="auto">
          <a:xfrm>
            <a:off x="8350250" y="127000"/>
            <a:ext cx="581025" cy="581025"/>
          </a:xfrm>
          <a:prstGeom prst="rect">
            <a:avLst/>
          </a:prstGeom>
          <a:noFill/>
        </p:spPr>
      </p:pic>
      <p:pic>
        <p:nvPicPr>
          <p:cNvPr id="79" name="Picture 1"/>
          <p:cNvPicPr>
            <a:picLocks noChangeAspect="1" noChangeArrowheads="1"/>
          </p:cNvPicPr>
          <p:nvPr userDrawn="1"/>
        </p:nvPicPr>
        <p:blipFill>
          <a:blip r:embed="rId17" cstate="print"/>
          <a:srcRect/>
          <a:stretch>
            <a:fillRect/>
          </a:stretch>
        </p:blipFill>
        <p:spPr bwMode="auto">
          <a:xfrm>
            <a:off x="38100" y="38100"/>
            <a:ext cx="812800" cy="71566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 id="2147483665" r:id="rId14"/>
  </p:sldLayoutIdLst>
  <p:timing>
    <p:tnLst>
      <p:par>
        <p:cTn id="1" dur="indefinite" restart="never" nodeType="tmRoot"/>
      </p:par>
    </p:tnLst>
  </p:timing>
  <p:hf hdr="0"/>
  <p:txStyles>
    <p:titleStyle>
      <a:lvl1pPr algn="ctr" rtl="0" eaLnBrk="1" fontAlgn="base" hangingPunct="1">
        <a:spcBef>
          <a:spcPct val="0"/>
        </a:spcBef>
        <a:spcAft>
          <a:spcPct val="0"/>
        </a:spcAft>
        <a:defRPr sz="2800" b="1">
          <a:solidFill>
            <a:schemeClr val="tx2"/>
          </a:solidFill>
          <a:latin typeface="+mj-lt"/>
          <a:ea typeface="+mj-ea"/>
          <a:cs typeface="+mj-cs"/>
        </a:defRPr>
      </a:lvl1pPr>
      <a:lvl2pPr algn="ctr" rtl="0" eaLnBrk="1" fontAlgn="base" hangingPunct="1">
        <a:spcBef>
          <a:spcPct val="0"/>
        </a:spcBef>
        <a:spcAft>
          <a:spcPct val="0"/>
        </a:spcAft>
        <a:defRPr sz="2800" b="1">
          <a:solidFill>
            <a:schemeClr val="tx2"/>
          </a:solidFill>
          <a:latin typeface="Times New Roman" pitchFamily="18" charset="0"/>
        </a:defRPr>
      </a:lvl2pPr>
      <a:lvl3pPr algn="ctr" rtl="0" eaLnBrk="1" fontAlgn="base" hangingPunct="1">
        <a:spcBef>
          <a:spcPct val="0"/>
        </a:spcBef>
        <a:spcAft>
          <a:spcPct val="0"/>
        </a:spcAft>
        <a:defRPr sz="2800" b="1">
          <a:solidFill>
            <a:schemeClr val="tx2"/>
          </a:solidFill>
          <a:latin typeface="Times New Roman" pitchFamily="18" charset="0"/>
        </a:defRPr>
      </a:lvl3pPr>
      <a:lvl4pPr algn="ctr" rtl="0" eaLnBrk="1" fontAlgn="base" hangingPunct="1">
        <a:spcBef>
          <a:spcPct val="0"/>
        </a:spcBef>
        <a:spcAft>
          <a:spcPct val="0"/>
        </a:spcAft>
        <a:defRPr sz="2800" b="1">
          <a:solidFill>
            <a:schemeClr val="tx2"/>
          </a:solidFill>
          <a:latin typeface="Times New Roman" pitchFamily="18" charset="0"/>
        </a:defRPr>
      </a:lvl4pPr>
      <a:lvl5pPr algn="ctr" rtl="0" eaLnBrk="1" fontAlgn="base" hangingPunct="1">
        <a:spcBef>
          <a:spcPct val="0"/>
        </a:spcBef>
        <a:spcAft>
          <a:spcPct val="0"/>
        </a:spcAft>
        <a:defRPr sz="2800" b="1">
          <a:solidFill>
            <a:schemeClr val="tx2"/>
          </a:solidFill>
          <a:latin typeface="Times New Roman" pitchFamily="18" charset="0"/>
        </a:defRPr>
      </a:lvl5pPr>
      <a:lvl6pPr marL="457200" algn="ctr" rtl="0" eaLnBrk="1" fontAlgn="base" hangingPunct="1">
        <a:spcBef>
          <a:spcPct val="0"/>
        </a:spcBef>
        <a:spcAft>
          <a:spcPct val="0"/>
        </a:spcAft>
        <a:defRPr sz="2800" b="1">
          <a:solidFill>
            <a:schemeClr val="tx2"/>
          </a:solidFill>
          <a:latin typeface="Times New Roman" pitchFamily="18" charset="0"/>
        </a:defRPr>
      </a:lvl6pPr>
      <a:lvl7pPr marL="914400" algn="ctr" rtl="0" eaLnBrk="1" fontAlgn="base" hangingPunct="1">
        <a:spcBef>
          <a:spcPct val="0"/>
        </a:spcBef>
        <a:spcAft>
          <a:spcPct val="0"/>
        </a:spcAft>
        <a:defRPr sz="2800" b="1">
          <a:solidFill>
            <a:schemeClr val="tx2"/>
          </a:solidFill>
          <a:latin typeface="Times New Roman" pitchFamily="18" charset="0"/>
        </a:defRPr>
      </a:lvl7pPr>
      <a:lvl8pPr marL="1371600" algn="ctr" rtl="0" eaLnBrk="1" fontAlgn="base" hangingPunct="1">
        <a:spcBef>
          <a:spcPct val="0"/>
        </a:spcBef>
        <a:spcAft>
          <a:spcPct val="0"/>
        </a:spcAft>
        <a:defRPr sz="2800" b="1">
          <a:solidFill>
            <a:schemeClr val="tx2"/>
          </a:solidFill>
          <a:latin typeface="Times New Roman" pitchFamily="18" charset="0"/>
        </a:defRPr>
      </a:lvl8pPr>
      <a:lvl9pPr marL="1828800" algn="ctr" rtl="0" eaLnBrk="1" fontAlgn="base" hangingPunct="1">
        <a:spcBef>
          <a:spcPct val="0"/>
        </a:spcBef>
        <a:spcAft>
          <a:spcPct val="0"/>
        </a:spcAft>
        <a:defRPr sz="28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rgbClr val="FF0000"/>
        </a:buClr>
        <a:buFont typeface="Wingdings" pitchFamily="2" charset="2"/>
        <a:buBlip>
          <a:blip r:embed="rId18"/>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FF0000"/>
        </a:buClr>
        <a:buFont typeface="Wingdings" pitchFamily="2" charset="2"/>
        <a:buBlip>
          <a:blip r:embed="rId19"/>
        </a:buBlip>
        <a:defRPr sz="2400">
          <a:solidFill>
            <a:schemeClr val="tx1"/>
          </a:solidFill>
          <a:latin typeface="+mj-lt"/>
        </a:defRPr>
      </a:lvl2pPr>
      <a:lvl3pPr marL="1143000" indent="-228600" algn="l" rtl="0" eaLnBrk="1" fontAlgn="base" hangingPunct="1">
        <a:spcBef>
          <a:spcPct val="20000"/>
        </a:spcBef>
        <a:spcAft>
          <a:spcPct val="0"/>
        </a:spcAft>
        <a:buBlip>
          <a:blip r:embed="rId20"/>
        </a:buBlip>
        <a:defRPr sz="20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Blip>
          <a:blip r:embed="rId21"/>
        </a:buBlip>
        <a:defRPr sz="2000">
          <a:solidFill>
            <a:schemeClr val="tx1"/>
          </a:solidFill>
          <a:latin typeface="Arial" charset="0"/>
        </a:defRPr>
      </a:lvl5pPr>
      <a:lvl6pPr marL="2514600" indent="-228600" algn="l" rtl="0" eaLnBrk="1" fontAlgn="base" hangingPunct="1">
        <a:spcBef>
          <a:spcPct val="20000"/>
        </a:spcBef>
        <a:spcAft>
          <a:spcPct val="0"/>
        </a:spcAft>
        <a:buBlip>
          <a:blip r:embed="rId21"/>
        </a:buBlip>
        <a:defRPr sz="2000">
          <a:solidFill>
            <a:schemeClr val="tx1"/>
          </a:solidFill>
          <a:latin typeface="Arial" charset="0"/>
        </a:defRPr>
      </a:lvl6pPr>
      <a:lvl7pPr marL="2971800" indent="-228600" algn="l" rtl="0" eaLnBrk="1" fontAlgn="base" hangingPunct="1">
        <a:spcBef>
          <a:spcPct val="20000"/>
        </a:spcBef>
        <a:spcAft>
          <a:spcPct val="0"/>
        </a:spcAft>
        <a:buBlip>
          <a:blip r:embed="rId21"/>
        </a:buBlip>
        <a:defRPr sz="2000">
          <a:solidFill>
            <a:schemeClr val="tx1"/>
          </a:solidFill>
          <a:latin typeface="Arial" charset="0"/>
        </a:defRPr>
      </a:lvl7pPr>
      <a:lvl8pPr marL="3429000" indent="-228600" algn="l" rtl="0" eaLnBrk="1" fontAlgn="base" hangingPunct="1">
        <a:spcBef>
          <a:spcPct val="20000"/>
        </a:spcBef>
        <a:spcAft>
          <a:spcPct val="0"/>
        </a:spcAft>
        <a:buBlip>
          <a:blip r:embed="rId21"/>
        </a:buBlip>
        <a:defRPr sz="2000">
          <a:solidFill>
            <a:schemeClr val="tx1"/>
          </a:solidFill>
          <a:latin typeface="Arial" charset="0"/>
        </a:defRPr>
      </a:lvl8pPr>
      <a:lvl9pPr marL="3886200" indent="-228600" algn="l" rtl="0" eaLnBrk="1" fontAlgn="base" hangingPunct="1">
        <a:spcBef>
          <a:spcPct val="20000"/>
        </a:spcBef>
        <a:spcAft>
          <a:spcPct val="0"/>
        </a:spcAft>
        <a:buBlip>
          <a:blip r:embed="rId21"/>
        </a:buBlip>
        <a:defRPr sz="2000">
          <a:solidFill>
            <a:schemeClr val="tx1"/>
          </a:solidFill>
          <a:latin typeface="Arial"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kutanis@sakarya.edu.t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6.xml"/><Relationship Id="rId4" Type="http://schemas.openxmlformats.org/officeDocument/2006/relationships/image" Target="../media/image121.gif"/></Relationships>
</file>

<file path=ppt/slides/_rels/slide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hyperlink" Target="http://www.engr.wisc.edu/eday/pictures/1959_Charles_Whitney.jp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audio" Target="../media/audio1.wav"/><Relationship Id="rId7"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oleObject" Target="../embeddings/oleObject11.bin"/><Relationship Id="rId2" Type="http://schemas.openxmlformats.org/officeDocument/2006/relationships/slideLayout" Target="../slideLayouts/slideLayout14.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3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audio" Target="../media/audio1.wav"/><Relationship Id="rId7" Type="http://schemas.openxmlformats.org/officeDocument/2006/relationships/oleObject" Target="../embeddings/oleObject15.bin"/><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oleObject" Target="../embeddings/oleObject14.bin"/><Relationship Id="rId5" Type="http://schemas.openxmlformats.org/officeDocument/2006/relationships/oleObject" Target="../embeddings/oleObject13.bin"/><Relationship Id="rId4" Type="http://schemas.openxmlformats.org/officeDocument/2006/relationships/oleObject" Target="../embeddings/oleObject12.bin"/><Relationship Id="rId9" Type="http://schemas.openxmlformats.org/officeDocument/2006/relationships/oleObject" Target="../embeddings/oleObject17.bin"/></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3.xml"/><Relationship Id="rId1" Type="http://schemas.openxmlformats.org/officeDocument/2006/relationships/vmlDrawing" Target="../drawings/vmlDrawing6.vml"/><Relationship Id="rId5" Type="http://schemas.openxmlformats.org/officeDocument/2006/relationships/oleObject" Target="../embeddings/oleObject20.bin"/><Relationship Id="rId4" Type="http://schemas.openxmlformats.org/officeDocument/2006/relationships/oleObject" Target="../embeddings/oleObject19.bin"/></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58.wmf"/><Relationship Id="rId4" Type="http://schemas.openxmlformats.org/officeDocument/2006/relationships/image" Target="../media/image57.wmf"/></Relationships>
</file>

<file path=ppt/slides/_rels/slide4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audio" Target="../media/audio1.wav"/></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7.vml"/><Relationship Id="rId5" Type="http://schemas.openxmlformats.org/officeDocument/2006/relationships/oleObject" Target="../embeddings/oleObject21.bin"/><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image" Target="../media/image67.wmf"/><Relationship Id="rId4" Type="http://schemas.openxmlformats.org/officeDocument/2006/relationships/image" Target="../media/image66.jpe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72.wmf"/><Relationship Id="rId4" Type="http://schemas.openxmlformats.org/officeDocument/2006/relationships/image" Target="../media/image71.wmf"/></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22.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mlDrawing" Target="../drawings/vmlDrawing9.vml"/><Relationship Id="rId5" Type="http://schemas.openxmlformats.org/officeDocument/2006/relationships/oleObject" Target="../embeddings/oleObject23.bin"/><Relationship Id="rId4" Type="http://schemas.openxmlformats.org/officeDocument/2006/relationships/audio" Target="../media/audio1.wav"/></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vmlDrawing" Target="../drawings/vmlDrawing10.vml"/><Relationship Id="rId6" Type="http://schemas.openxmlformats.org/officeDocument/2006/relationships/oleObject" Target="../embeddings/oleObject26.bin"/><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74.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image" Target="../media/image93.wmf"/></Relationships>
</file>

<file path=ppt/slides/_rels/slide7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95.jpeg"/><Relationship Id="rId4" Type="http://schemas.openxmlformats.org/officeDocument/2006/relationships/oleObject" Target="../embeddings/oleObject27.bin"/></Relationships>
</file>

<file path=ppt/slides/_rels/slide7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8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8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9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07.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mlDrawing" Target="../drawings/vmlDrawing12.vml"/><Relationship Id="rId5" Type="http://schemas.openxmlformats.org/officeDocument/2006/relationships/oleObject" Target="../embeddings/oleObject28.bin"/><Relationship Id="rId4" Type="http://schemas.openxmlformats.org/officeDocument/2006/relationships/audio" Target="../media/audio1.wav"/></Relationships>
</file>

<file path=ppt/slides/_rels/slide9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half" idx="2"/>
          </p:nvPr>
        </p:nvSpPr>
        <p:spPr/>
        <p:txBody>
          <a:bodyPr/>
          <a:lstStyle/>
          <a:p>
            <a:fld id="{47D297D9-1EBA-430A-8FB9-BEC10EEAE7C2}" type="datetime1">
              <a:rPr lang="tr-TR"/>
              <a:pPr/>
              <a:t>06.09.2011</a:t>
            </a:fld>
            <a:endParaRPr lang="tr-TR" dirty="0"/>
          </a:p>
        </p:txBody>
      </p:sp>
      <p:sp>
        <p:nvSpPr>
          <p:cNvPr id="5" name="Rectangle 5"/>
          <p:cNvSpPr>
            <a:spLocks noGrp="1" noChangeArrowheads="1"/>
          </p:cNvSpPr>
          <p:nvPr>
            <p:ph type="ftr" sz="quarter" idx="3"/>
          </p:nvPr>
        </p:nvSpPr>
        <p:spPr/>
        <p:txBody>
          <a:bodyPr/>
          <a:lstStyle/>
          <a:p>
            <a:r>
              <a:rPr lang="tr-TR" dirty="0"/>
              <a:t>DR.MUSTAFA KUTANİS</a:t>
            </a:r>
          </a:p>
        </p:txBody>
      </p:sp>
      <p:sp>
        <p:nvSpPr>
          <p:cNvPr id="6" name="Rectangle 6"/>
          <p:cNvSpPr>
            <a:spLocks noGrp="1" noChangeArrowheads="1"/>
          </p:cNvSpPr>
          <p:nvPr>
            <p:ph type="sldNum" sz="quarter" idx="4"/>
          </p:nvPr>
        </p:nvSpPr>
        <p:spPr/>
        <p:txBody>
          <a:bodyPr/>
          <a:lstStyle/>
          <a:p>
            <a:r>
              <a:rPr lang="tr-TR" dirty="0"/>
              <a:t>SLIDE </a:t>
            </a:r>
            <a:fld id="{85FB94CC-63DC-4BB7-AB1F-AF75AF669481}" type="slidenum">
              <a:rPr lang="tr-TR"/>
              <a:pPr/>
              <a:t>1</a:t>
            </a:fld>
            <a:endParaRPr lang="tr-TR" dirty="0"/>
          </a:p>
        </p:txBody>
      </p:sp>
      <p:sp>
        <p:nvSpPr>
          <p:cNvPr id="450564" name="Rectangle 4"/>
          <p:cNvSpPr>
            <a:spLocks noGrp="1" noChangeArrowheads="1"/>
          </p:cNvSpPr>
          <p:nvPr>
            <p:ph type="ctrTitle"/>
          </p:nvPr>
        </p:nvSpPr>
        <p:spPr>
          <a:xfrm>
            <a:off x="663575" y="1939636"/>
            <a:ext cx="7986713" cy="1740190"/>
          </a:xfrm>
        </p:spPr>
        <p:txBody>
          <a:bodyPr/>
          <a:lstStyle/>
          <a:p>
            <a:r>
              <a:rPr lang="tr-TR" sz="4800" dirty="0" smtClean="0"/>
              <a:t>Binaların göçmesini nasıl engelleriz?</a:t>
            </a:r>
            <a:endParaRPr lang="tr-TR" sz="4800" dirty="0">
              <a:solidFill>
                <a:srgbClr val="F6FDA1"/>
              </a:solidFill>
            </a:endParaRPr>
          </a:p>
        </p:txBody>
      </p:sp>
      <p:sp>
        <p:nvSpPr>
          <p:cNvPr id="450565" name="Rectangle 5"/>
          <p:cNvSpPr>
            <a:spLocks noGrp="1" noChangeArrowheads="1"/>
          </p:cNvSpPr>
          <p:nvPr>
            <p:ph type="subTitle" idx="1"/>
          </p:nvPr>
        </p:nvSpPr>
        <p:spPr>
          <a:xfrm>
            <a:off x="730250" y="3794125"/>
            <a:ext cx="7866063" cy="2492375"/>
          </a:xfrm>
        </p:spPr>
        <p:txBody>
          <a:bodyPr/>
          <a:lstStyle/>
          <a:p>
            <a:pPr>
              <a:lnSpc>
                <a:spcPct val="90000"/>
              </a:lnSpc>
            </a:pPr>
            <a:r>
              <a:rPr lang="tr-TR" b="1" dirty="0">
                <a:latin typeface="Times New Roman" pitchFamily="18" charset="0"/>
              </a:rPr>
              <a:t>Y.DOÇ.DR. MUSTAFA KUTANİS</a:t>
            </a:r>
          </a:p>
          <a:p>
            <a:pPr>
              <a:lnSpc>
                <a:spcPct val="90000"/>
              </a:lnSpc>
            </a:pPr>
            <a:r>
              <a:rPr lang="tr-TR" dirty="0" err="1">
                <a:hlinkClick r:id="rId2"/>
              </a:rPr>
              <a:t>kutanis</a:t>
            </a:r>
            <a:r>
              <a:rPr lang="tr-TR" dirty="0">
                <a:hlinkClick r:id="rId2"/>
              </a:rPr>
              <a:t>@</a:t>
            </a:r>
            <a:r>
              <a:rPr lang="tr-TR" dirty="0" err="1">
                <a:hlinkClick r:id="rId2"/>
              </a:rPr>
              <a:t>sakarya</a:t>
            </a:r>
            <a:r>
              <a:rPr lang="tr-TR" dirty="0">
                <a:hlinkClick r:id="rId2"/>
              </a:rPr>
              <a:t>.edu.tr</a:t>
            </a:r>
            <a:endParaRPr lang="tr-TR" dirty="0"/>
          </a:p>
          <a:p>
            <a:pPr>
              <a:lnSpc>
                <a:spcPct val="90000"/>
              </a:lnSpc>
            </a:pPr>
            <a:r>
              <a:rPr lang="tr-TR" dirty="0"/>
              <a:t>Sakarya Üniversitesi, İnşaat Mühendisliği Bölümü</a:t>
            </a:r>
          </a:p>
          <a:p>
            <a:pPr>
              <a:lnSpc>
                <a:spcPct val="90000"/>
              </a:lnSpc>
            </a:pPr>
            <a:r>
              <a:rPr lang="tr-TR" dirty="0"/>
              <a:t>Yapı Anabilim Dalı</a:t>
            </a:r>
          </a:p>
          <a:p>
            <a:pPr>
              <a:lnSpc>
                <a:spcPct val="90000"/>
              </a:lnSpc>
            </a:pPr>
            <a:endParaRPr lang="tr-TR" dirty="0"/>
          </a:p>
          <a:p>
            <a:pPr>
              <a:lnSpc>
                <a:spcPct val="90000"/>
              </a:lnSpc>
            </a:pPr>
            <a:r>
              <a:rPr lang="tr-TR" sz="1900" b="1" u="sng" dirty="0" smtClean="0">
                <a:solidFill>
                  <a:srgbClr val="333399"/>
                </a:solidFill>
              </a:rPr>
              <a:t>06 EYLÜL 2011 Denizli</a:t>
            </a:r>
            <a:endParaRPr lang="tr-TR" u="sng" dirty="0">
              <a:solidFill>
                <a:srgbClr val="FF33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ltbilgi Yer Tutucusu"/>
          <p:cNvSpPr>
            <a:spLocks noGrp="1"/>
          </p:cNvSpPr>
          <p:nvPr>
            <p:ph type="ftr" sz="quarter" idx="11"/>
          </p:nvPr>
        </p:nvSpPr>
        <p:spPr/>
        <p:txBody>
          <a:bodyPr/>
          <a:lstStyle/>
          <a:p>
            <a:r>
              <a:rPr lang="tr-TR"/>
              <a:t>DR. MUSTAFA KUTANİS SAÜ İNŞ.MÜH. BÖLÜMÜ</a:t>
            </a:r>
          </a:p>
        </p:txBody>
      </p:sp>
      <p:grpSp>
        <p:nvGrpSpPr>
          <p:cNvPr id="2" name="Group 6"/>
          <p:cNvGrpSpPr>
            <a:grpSpLocks/>
          </p:cNvGrpSpPr>
          <p:nvPr/>
        </p:nvGrpSpPr>
        <p:grpSpPr bwMode="auto">
          <a:xfrm>
            <a:off x="684213" y="428625"/>
            <a:ext cx="8218487" cy="6053138"/>
            <a:chOff x="431" y="270"/>
            <a:chExt cx="5177" cy="3813"/>
          </a:xfrm>
        </p:grpSpPr>
        <p:pic>
          <p:nvPicPr>
            <p:cNvPr id="35844" name="Picture 4" descr="su[1]"/>
            <p:cNvPicPr>
              <a:picLocks noChangeAspect="1" noChangeArrowheads="1"/>
            </p:cNvPicPr>
            <p:nvPr/>
          </p:nvPicPr>
          <p:blipFill>
            <a:blip r:embed="rId2" cstate="print"/>
            <a:srcRect/>
            <a:stretch>
              <a:fillRect/>
            </a:stretch>
          </p:blipFill>
          <p:spPr bwMode="auto">
            <a:xfrm>
              <a:off x="431" y="270"/>
              <a:ext cx="5177" cy="3813"/>
            </a:xfrm>
            <a:prstGeom prst="rect">
              <a:avLst/>
            </a:prstGeom>
            <a:noFill/>
          </p:spPr>
        </p:pic>
        <p:sp>
          <p:nvSpPr>
            <p:cNvPr id="35845" name="Rectangle 5"/>
            <p:cNvSpPr>
              <a:spLocks noChangeArrowheads="1"/>
            </p:cNvSpPr>
            <p:nvPr/>
          </p:nvSpPr>
          <p:spPr bwMode="auto">
            <a:xfrm>
              <a:off x="3833" y="3838"/>
              <a:ext cx="1723" cy="227"/>
            </a:xfrm>
            <a:prstGeom prst="rect">
              <a:avLst/>
            </a:prstGeom>
            <a:solidFill>
              <a:schemeClr val="bg1"/>
            </a:solidFill>
            <a:ln w="9525">
              <a:noFill/>
              <a:miter lim="800000"/>
              <a:headEnd/>
              <a:tailEnd/>
            </a:ln>
            <a:effectLst/>
          </p:spPr>
          <p:txBody>
            <a:bodyPr wrap="none" anchor="ctr"/>
            <a:lstStyle/>
            <a:p>
              <a:endParaRPr lang="tr-TR"/>
            </a:p>
          </p:txBody>
        </p:sp>
      </p:gr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Altbilgi Yer Tutucusu"/>
          <p:cNvSpPr>
            <a:spLocks noGrp="1"/>
          </p:cNvSpPr>
          <p:nvPr>
            <p:ph type="ftr" sz="quarter" idx="11"/>
          </p:nvPr>
        </p:nvSpPr>
        <p:spPr/>
        <p:txBody>
          <a:bodyPr/>
          <a:lstStyle/>
          <a:p>
            <a:r>
              <a:rPr lang="tr-TR"/>
              <a:t>DR. MUSTAFA KUTANİS SAÜ İNŞ.MÜH. BÖLÜMÜ</a:t>
            </a:r>
          </a:p>
        </p:txBody>
      </p:sp>
      <p:pic>
        <p:nvPicPr>
          <p:cNvPr id="29698" name="Picture 2" descr="tunel5[1]"/>
          <p:cNvPicPr>
            <a:picLocks noChangeAspect="1" noChangeArrowheads="1"/>
          </p:cNvPicPr>
          <p:nvPr/>
        </p:nvPicPr>
        <p:blipFill>
          <a:blip r:embed="rId2" cstate="print"/>
          <a:srcRect/>
          <a:stretch>
            <a:fillRect/>
          </a:stretch>
        </p:blipFill>
        <p:spPr bwMode="auto">
          <a:xfrm>
            <a:off x="2428875" y="571500"/>
            <a:ext cx="4286250" cy="5715000"/>
          </a:xfrm>
          <a:prstGeom prst="rect">
            <a:avLst/>
          </a:prstGeom>
          <a:noFill/>
        </p:spPr>
      </p:pic>
      <p:sp>
        <p:nvSpPr>
          <p:cNvPr id="29699" name="Text Box 3"/>
          <p:cNvSpPr txBox="1">
            <a:spLocks noChangeArrowheads="1"/>
          </p:cNvSpPr>
          <p:nvPr/>
        </p:nvSpPr>
        <p:spPr bwMode="auto">
          <a:xfrm>
            <a:off x="4787900" y="5949950"/>
            <a:ext cx="1871663" cy="366713"/>
          </a:xfrm>
          <a:prstGeom prst="rect">
            <a:avLst/>
          </a:prstGeom>
          <a:solidFill>
            <a:schemeClr val="bg1"/>
          </a:solidFill>
          <a:ln w="9525">
            <a:noFill/>
            <a:miter lim="800000"/>
            <a:headEnd/>
            <a:tailEnd/>
          </a:ln>
          <a:effectLst/>
        </p:spPr>
        <p:txBody>
          <a:bodyPr>
            <a:spAutoFit/>
          </a:bodyPr>
          <a:lstStyle/>
          <a:p>
            <a:pPr>
              <a:spcBef>
                <a:spcPct val="50000"/>
              </a:spcBef>
            </a:pPr>
            <a:r>
              <a:rPr lang="tr-TR" b="0"/>
              <a:t>TÜNEL KALIP</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Altbilgi Yer Tutucusu"/>
          <p:cNvSpPr>
            <a:spLocks noGrp="1"/>
          </p:cNvSpPr>
          <p:nvPr>
            <p:ph type="ftr" sz="quarter" idx="11"/>
          </p:nvPr>
        </p:nvSpPr>
        <p:spPr/>
        <p:txBody>
          <a:bodyPr/>
          <a:lstStyle/>
          <a:p>
            <a:r>
              <a:rPr lang="tr-TR"/>
              <a:t>DR. MUSTAFA KUTANİS SAÜ İNŞ.MÜH. BÖLÜMÜ</a:t>
            </a:r>
          </a:p>
        </p:txBody>
      </p:sp>
      <p:pic>
        <p:nvPicPr>
          <p:cNvPr id="28674" name="Picture 2" descr="tunel4[1]"/>
          <p:cNvPicPr>
            <a:picLocks noChangeAspect="1" noChangeArrowheads="1"/>
          </p:cNvPicPr>
          <p:nvPr/>
        </p:nvPicPr>
        <p:blipFill>
          <a:blip r:embed="rId2" cstate="print"/>
          <a:srcRect/>
          <a:stretch>
            <a:fillRect/>
          </a:stretch>
        </p:blipFill>
        <p:spPr bwMode="auto">
          <a:xfrm>
            <a:off x="971550" y="511175"/>
            <a:ext cx="7200900" cy="5410200"/>
          </a:xfrm>
          <a:prstGeom prst="rect">
            <a:avLst/>
          </a:prstGeom>
          <a:noFill/>
        </p:spPr>
      </p:pic>
      <p:sp>
        <p:nvSpPr>
          <p:cNvPr id="28675" name="Text Box 3"/>
          <p:cNvSpPr txBox="1">
            <a:spLocks noChangeArrowheads="1"/>
          </p:cNvSpPr>
          <p:nvPr/>
        </p:nvSpPr>
        <p:spPr bwMode="auto">
          <a:xfrm>
            <a:off x="5003800" y="5300663"/>
            <a:ext cx="3024188" cy="366712"/>
          </a:xfrm>
          <a:prstGeom prst="rect">
            <a:avLst/>
          </a:prstGeom>
          <a:solidFill>
            <a:schemeClr val="bg1"/>
          </a:solidFill>
          <a:ln w="9525">
            <a:noFill/>
            <a:miter lim="800000"/>
            <a:headEnd/>
            <a:tailEnd/>
          </a:ln>
          <a:effectLst/>
        </p:spPr>
        <p:txBody>
          <a:bodyPr>
            <a:spAutoFit/>
          </a:bodyPr>
          <a:lstStyle/>
          <a:p>
            <a:pPr>
              <a:spcBef>
                <a:spcPct val="50000"/>
              </a:spcBef>
            </a:pPr>
            <a:r>
              <a:rPr lang="tr-TR" b="0"/>
              <a:t>TÜNEL KALIP</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61795" name="4 Altbilgi Yer Tutucusu"/>
          <p:cNvSpPr>
            <a:spLocks noGrp="1"/>
          </p:cNvSpPr>
          <p:nvPr>
            <p:ph type="ftr" sz="quarter" idx="11"/>
          </p:nvPr>
        </p:nvSpPr>
        <p:spPr>
          <a:noFill/>
        </p:spPr>
        <p:txBody>
          <a:bodyPr/>
          <a:lstStyle/>
          <a:p>
            <a:r>
              <a:rPr lang="tr-TR"/>
              <a:t>DR. MUSTAFA KUTANİS SAÜ İNŞ.MÜH. BÖLÜMÜ</a:t>
            </a:r>
          </a:p>
        </p:txBody>
      </p:sp>
      <p:sp>
        <p:nvSpPr>
          <p:cNvPr id="161796" name="5 Slayt Numarası Yer Tutucusu"/>
          <p:cNvSpPr>
            <a:spLocks noGrp="1"/>
          </p:cNvSpPr>
          <p:nvPr>
            <p:ph type="sldNum" sz="quarter" idx="12"/>
          </p:nvPr>
        </p:nvSpPr>
        <p:spPr>
          <a:noFill/>
        </p:spPr>
        <p:txBody>
          <a:bodyPr/>
          <a:lstStyle/>
          <a:p>
            <a:r>
              <a:rPr lang="tr-TR"/>
              <a:t>SLIDE </a:t>
            </a:r>
            <a:fld id="{36380179-F4DE-41FC-A6D5-5E116F90F71E}" type="slidenum">
              <a:rPr lang="tr-TR"/>
              <a:pPr/>
              <a:t>102</a:t>
            </a:fld>
            <a:endParaRPr lang="tr-TR"/>
          </a:p>
        </p:txBody>
      </p:sp>
      <p:sp>
        <p:nvSpPr>
          <p:cNvPr id="161797" name="Rectangle 2"/>
          <p:cNvSpPr>
            <a:spLocks noGrp="1" noChangeArrowheads="1"/>
          </p:cNvSpPr>
          <p:nvPr>
            <p:ph type="title"/>
          </p:nvPr>
        </p:nvSpPr>
        <p:spPr/>
        <p:txBody>
          <a:bodyPr/>
          <a:lstStyle/>
          <a:p>
            <a:pPr eaLnBrk="1" hangingPunct="1"/>
            <a:r>
              <a:rPr lang="tr-TR" smtClean="0"/>
              <a:t>ÖZET (1/4)</a:t>
            </a:r>
          </a:p>
        </p:txBody>
      </p:sp>
      <p:sp>
        <p:nvSpPr>
          <p:cNvPr id="1132547" name="Rectangle 3"/>
          <p:cNvSpPr>
            <a:spLocks noGrp="1" noChangeArrowheads="1"/>
          </p:cNvSpPr>
          <p:nvPr>
            <p:ph type="body" idx="1"/>
          </p:nvPr>
        </p:nvSpPr>
        <p:spPr/>
        <p:txBody>
          <a:bodyPr/>
          <a:lstStyle/>
          <a:p>
            <a:pPr eaLnBrk="1" hangingPunct="1">
              <a:lnSpc>
                <a:spcPct val="90000"/>
              </a:lnSpc>
              <a:buFont typeface="Wingdings" pitchFamily="2" charset="2"/>
              <a:buNone/>
              <a:defRPr/>
            </a:pPr>
            <a:r>
              <a:rPr lang="tr-TR" sz="2000" dirty="0" smtClean="0"/>
              <a:t>Hangi tür olursa olsun, bir betonarme taşıyıcı sistemin düzenlenmesi sırasında özellikle dikkat edilmesi gereken noktalar aşağıdaki gibi sıralanabilir:</a:t>
            </a:r>
          </a:p>
          <a:p>
            <a:pPr eaLnBrk="1" hangingPunct="1">
              <a:lnSpc>
                <a:spcPct val="90000"/>
              </a:lnSpc>
              <a:buFont typeface="Wingdings" pitchFamily="2" charset="2"/>
              <a:buAutoNum type="arabicPeriod"/>
              <a:defRPr/>
            </a:pPr>
            <a:r>
              <a:rPr lang="tr-TR" sz="2000" dirty="0" smtClean="0"/>
              <a:t>Her iki doğrultuda yatay yükleri karşılayacak </a:t>
            </a:r>
            <a:r>
              <a:rPr lang="tr-TR" sz="2000" b="1" dirty="0" smtClean="0">
                <a:solidFill>
                  <a:schemeClr val="accent2"/>
                </a:solidFill>
                <a:effectLst>
                  <a:outerShdw blurRad="38100" dist="38100" dir="2700000" algn="tl">
                    <a:srgbClr val="C0C0C0"/>
                  </a:outerShdw>
                </a:effectLst>
              </a:rPr>
              <a:t>çerçeveler meydana getirilmesi</a:t>
            </a:r>
            <a:r>
              <a:rPr lang="tr-TR" sz="2000" dirty="0" smtClean="0"/>
              <a:t>, yatay yüklerin güvenli biçimde taşınabilmesi için gereklidir.</a:t>
            </a:r>
          </a:p>
          <a:p>
            <a:pPr eaLnBrk="1" hangingPunct="1">
              <a:lnSpc>
                <a:spcPct val="90000"/>
              </a:lnSpc>
              <a:buFont typeface="Wingdings" pitchFamily="2" charset="2"/>
              <a:buAutoNum type="arabicPeriod"/>
              <a:defRPr/>
            </a:pPr>
            <a:r>
              <a:rPr lang="tr-TR" sz="2000" dirty="0" smtClean="0"/>
              <a:t>Taşıyıcı sistemin, yükleri en kısa yoldan zemine aktaracak şekilde düzenlenmesi, böylece, örneğin burulma gibi bazı ek etkilerin meydana gelmemesi için çaba harcanmalıdır.</a:t>
            </a:r>
          </a:p>
          <a:p>
            <a:pPr eaLnBrk="1" hangingPunct="1">
              <a:lnSpc>
                <a:spcPct val="90000"/>
              </a:lnSpc>
              <a:buFont typeface="Wingdings" pitchFamily="2" charset="2"/>
              <a:buAutoNum type="arabicPeriod"/>
              <a:defRPr/>
            </a:pPr>
            <a:r>
              <a:rPr lang="tr-TR" sz="2000" dirty="0" smtClean="0"/>
              <a:t>Düşey </a:t>
            </a:r>
            <a:r>
              <a:rPr lang="tr-TR" sz="2000" dirty="0" err="1" smtClean="0"/>
              <a:t>taşyıcı</a:t>
            </a:r>
            <a:r>
              <a:rPr lang="tr-TR" sz="2000" dirty="0" smtClean="0"/>
              <a:t> olan kolon  ve perdelerle temellere gerekli önemin verilmesi, özellikle temellerin zemin durumu </a:t>
            </a:r>
            <a:r>
              <a:rPr lang="tr-TR" sz="2000" dirty="0" err="1" smtClean="0"/>
              <a:t>gözönüne</a:t>
            </a:r>
            <a:r>
              <a:rPr lang="tr-TR" sz="2000" dirty="0" smtClean="0"/>
              <a:t> alınarak belirlenmesi, kolonların zemine kadar kesintisiz devam etmesi önemlidir.</a:t>
            </a:r>
          </a:p>
          <a:p>
            <a:pPr eaLnBrk="1" hangingPunct="1">
              <a:lnSpc>
                <a:spcPct val="90000"/>
              </a:lnSpc>
              <a:buFont typeface="Wingdings" pitchFamily="2" charset="2"/>
              <a:buAutoNum type="arabicPeriod"/>
              <a:defRPr/>
            </a:pPr>
            <a:r>
              <a:rPr lang="tr-TR" sz="2000" dirty="0" smtClean="0"/>
              <a:t>Depremde en çok zorlanan yerlerden </a:t>
            </a:r>
            <a:r>
              <a:rPr lang="tr-TR" sz="2000" b="1" dirty="0" smtClean="0">
                <a:solidFill>
                  <a:srgbClr val="FF0000"/>
                </a:solidFill>
              </a:rPr>
              <a:t>birisi kiriş-kolon birleşim </a:t>
            </a:r>
            <a:r>
              <a:rPr lang="tr-TR" sz="2000" dirty="0" smtClean="0"/>
              <a:t>bölgeleridir. Buralarda donatının yerleştirilmesine, kenetlenmesinin sağlanmasına  ve kolon </a:t>
            </a:r>
            <a:r>
              <a:rPr lang="tr-TR" sz="2000" dirty="0" err="1" smtClean="0"/>
              <a:t>etriyelerinin</a:t>
            </a:r>
            <a:r>
              <a:rPr lang="tr-TR" sz="2000" dirty="0" smtClean="0"/>
              <a:t> devam ettirilmesine </a:t>
            </a:r>
            <a:r>
              <a:rPr lang="tr-TR" sz="2000" b="1" dirty="0" smtClean="0">
                <a:solidFill>
                  <a:srgbClr val="FF0000"/>
                </a:solidFill>
              </a:rPr>
              <a:t>özen </a:t>
            </a:r>
            <a:r>
              <a:rPr lang="tr-TR" sz="2000" dirty="0" smtClean="0"/>
              <a:t>gösterilmelidir.</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62819" name="4 Altbilgi Yer Tutucusu"/>
          <p:cNvSpPr>
            <a:spLocks noGrp="1"/>
          </p:cNvSpPr>
          <p:nvPr>
            <p:ph type="ftr" sz="quarter" idx="11"/>
          </p:nvPr>
        </p:nvSpPr>
        <p:spPr>
          <a:noFill/>
        </p:spPr>
        <p:txBody>
          <a:bodyPr/>
          <a:lstStyle/>
          <a:p>
            <a:r>
              <a:rPr lang="tr-TR"/>
              <a:t>DR. MUSTAFA KUTANİS SAÜ İNŞ.MÜH. BÖLÜMÜ</a:t>
            </a:r>
          </a:p>
        </p:txBody>
      </p:sp>
      <p:sp>
        <p:nvSpPr>
          <p:cNvPr id="162820" name="5 Slayt Numarası Yer Tutucusu"/>
          <p:cNvSpPr>
            <a:spLocks noGrp="1"/>
          </p:cNvSpPr>
          <p:nvPr>
            <p:ph type="sldNum" sz="quarter" idx="12"/>
          </p:nvPr>
        </p:nvSpPr>
        <p:spPr>
          <a:noFill/>
        </p:spPr>
        <p:txBody>
          <a:bodyPr/>
          <a:lstStyle/>
          <a:p>
            <a:r>
              <a:rPr lang="tr-TR"/>
              <a:t>SLIDE </a:t>
            </a:r>
            <a:fld id="{64F8E28F-ECFB-4426-8BD0-E6CEE9BD6890}" type="slidenum">
              <a:rPr lang="tr-TR"/>
              <a:pPr/>
              <a:t>103</a:t>
            </a:fld>
            <a:endParaRPr lang="tr-TR"/>
          </a:p>
        </p:txBody>
      </p:sp>
      <p:sp>
        <p:nvSpPr>
          <p:cNvPr id="162821" name="Rectangle 2"/>
          <p:cNvSpPr>
            <a:spLocks noGrp="1" noChangeArrowheads="1"/>
          </p:cNvSpPr>
          <p:nvPr>
            <p:ph type="title"/>
          </p:nvPr>
        </p:nvSpPr>
        <p:spPr/>
        <p:txBody>
          <a:bodyPr/>
          <a:lstStyle/>
          <a:p>
            <a:pPr eaLnBrk="1" hangingPunct="1"/>
            <a:r>
              <a:rPr lang="tr-TR" smtClean="0"/>
              <a:t>ÖZET (2/4)</a:t>
            </a:r>
          </a:p>
        </p:txBody>
      </p:sp>
      <p:sp>
        <p:nvSpPr>
          <p:cNvPr id="162822" name="Rectangle 3"/>
          <p:cNvSpPr>
            <a:spLocks noGrp="1" noChangeArrowheads="1"/>
          </p:cNvSpPr>
          <p:nvPr>
            <p:ph type="body" idx="1"/>
          </p:nvPr>
        </p:nvSpPr>
        <p:spPr/>
        <p:txBody>
          <a:bodyPr/>
          <a:lstStyle/>
          <a:p>
            <a:pPr marL="457200" indent="-457200" eaLnBrk="1" hangingPunct="1">
              <a:lnSpc>
                <a:spcPct val="90000"/>
              </a:lnSpc>
              <a:buFont typeface="Wingdings" pitchFamily="2" charset="2"/>
              <a:buAutoNum type="arabicPeriod" startAt="5"/>
            </a:pPr>
            <a:r>
              <a:rPr lang="tr-TR" sz="2000" smtClean="0"/>
              <a:t>Betonun yeterince sünekliğe sahip olabilmesi  ve öngörülen dayanımda olması gerekir. Depremin alışılmışın üzerinde bir yükleme doğuracağı  ve yapılan kusurların meydana çıkacağı unutulmamalıdır.</a:t>
            </a:r>
          </a:p>
          <a:p>
            <a:pPr marL="457200" indent="-457200" eaLnBrk="1" hangingPunct="1">
              <a:lnSpc>
                <a:spcPct val="90000"/>
              </a:lnSpc>
              <a:buFont typeface="Wingdings" pitchFamily="2" charset="2"/>
              <a:buAutoNum type="arabicPeriod" startAt="5"/>
            </a:pPr>
            <a:r>
              <a:rPr lang="tr-TR" sz="2000" smtClean="0"/>
              <a:t>Deprem etkisi en fazla alt katlarda ortaya çıkacağı için, buradaki kolonların yapım  ve düzenlenmesine önem verilmeli, görünüş  ve kullanım gerekleri ile ani rijitlik değişikliğine gidilmemelidir.</a:t>
            </a:r>
          </a:p>
          <a:p>
            <a:pPr marL="457200" indent="-457200" eaLnBrk="1" hangingPunct="1">
              <a:lnSpc>
                <a:spcPct val="90000"/>
              </a:lnSpc>
              <a:buFont typeface="Wingdings" pitchFamily="2" charset="2"/>
              <a:buAutoNum type="arabicPeriod" startAt="5"/>
            </a:pPr>
            <a:r>
              <a:rPr lang="tr-TR" sz="2000" smtClean="0"/>
              <a:t>Taşıyıcı sistemde rijitliğin  ve bununla uyumlu taşıma kapasitesinin düzgün bir şekilde dağıtılmasının, deprem nedeni ile ortaya çıkan hasarların bazı bölgelerde yoğunlaşmadan tüm yapıda dağılmasını sağlayacağı gözden kaçırılmamalıdır.</a:t>
            </a:r>
          </a:p>
          <a:p>
            <a:pPr marL="457200" indent="-457200" eaLnBrk="1" hangingPunct="1">
              <a:lnSpc>
                <a:spcPct val="90000"/>
              </a:lnSpc>
              <a:buFont typeface="Wingdings" pitchFamily="2" charset="2"/>
              <a:buAutoNum type="arabicPeriod" startAt="5"/>
            </a:pPr>
            <a:r>
              <a:rPr lang="tr-TR" sz="2000" smtClean="0"/>
              <a:t>Taşıyıcı sistemin planda simetrik olarak düzenlenmesi depremden ortaya çıkacak etkilerin gereksiz yere artmasını önler.</a:t>
            </a:r>
          </a:p>
          <a:p>
            <a:pPr marL="457200" indent="-457200" eaLnBrk="1" hangingPunct="1">
              <a:lnSpc>
                <a:spcPct val="90000"/>
              </a:lnSpc>
              <a:buFont typeface="Wingdings" pitchFamily="2" charset="2"/>
              <a:buAutoNum type="arabicPeriod" startAt="5"/>
            </a:pPr>
            <a:r>
              <a:rPr lang="tr-TR" sz="2000" smtClean="0"/>
              <a:t>Kolon  ve perde kesitlerinin, taşıyıcı sistemin iki doğrultudaki rijitliğini biribirine yakınlaştıracak şekilde belirlenmesi, her iki doğrultudaki deprem zorlanmasının uyuşumlu olarak taşınmasını sağlar.</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63843" name="4 Altbilgi Yer Tutucusu"/>
          <p:cNvSpPr>
            <a:spLocks noGrp="1"/>
          </p:cNvSpPr>
          <p:nvPr>
            <p:ph type="ftr" sz="quarter" idx="11"/>
          </p:nvPr>
        </p:nvSpPr>
        <p:spPr>
          <a:noFill/>
        </p:spPr>
        <p:txBody>
          <a:bodyPr/>
          <a:lstStyle/>
          <a:p>
            <a:r>
              <a:rPr lang="tr-TR"/>
              <a:t>DR. MUSTAFA KUTANİS SAÜ İNŞ.MÜH. BÖLÜMÜ</a:t>
            </a:r>
          </a:p>
        </p:txBody>
      </p:sp>
      <p:sp>
        <p:nvSpPr>
          <p:cNvPr id="163844" name="5 Slayt Numarası Yer Tutucusu"/>
          <p:cNvSpPr>
            <a:spLocks noGrp="1"/>
          </p:cNvSpPr>
          <p:nvPr>
            <p:ph type="sldNum" sz="quarter" idx="12"/>
          </p:nvPr>
        </p:nvSpPr>
        <p:spPr>
          <a:noFill/>
        </p:spPr>
        <p:txBody>
          <a:bodyPr/>
          <a:lstStyle/>
          <a:p>
            <a:r>
              <a:rPr lang="tr-TR"/>
              <a:t>SLIDE </a:t>
            </a:r>
            <a:fld id="{1C1E6CED-D5E6-4F33-9E6C-53C001C16BB7}" type="slidenum">
              <a:rPr lang="tr-TR"/>
              <a:pPr/>
              <a:t>104</a:t>
            </a:fld>
            <a:endParaRPr lang="tr-TR"/>
          </a:p>
        </p:txBody>
      </p:sp>
      <p:sp>
        <p:nvSpPr>
          <p:cNvPr id="163845" name="Rectangle 2"/>
          <p:cNvSpPr>
            <a:spLocks noGrp="1" noChangeArrowheads="1"/>
          </p:cNvSpPr>
          <p:nvPr>
            <p:ph type="title"/>
          </p:nvPr>
        </p:nvSpPr>
        <p:spPr/>
        <p:txBody>
          <a:bodyPr/>
          <a:lstStyle/>
          <a:p>
            <a:pPr eaLnBrk="1" hangingPunct="1"/>
            <a:r>
              <a:rPr lang="tr-TR" smtClean="0"/>
              <a:t>ÖZET (3/4)</a:t>
            </a:r>
          </a:p>
        </p:txBody>
      </p:sp>
      <p:sp>
        <p:nvSpPr>
          <p:cNvPr id="163846" name="Rectangle 3"/>
          <p:cNvSpPr>
            <a:spLocks noGrp="1" noChangeArrowheads="1"/>
          </p:cNvSpPr>
          <p:nvPr>
            <p:ph type="body" idx="1"/>
          </p:nvPr>
        </p:nvSpPr>
        <p:spPr>
          <a:xfrm>
            <a:off x="401638" y="800100"/>
            <a:ext cx="8494712" cy="5789613"/>
          </a:xfrm>
        </p:spPr>
        <p:txBody>
          <a:bodyPr/>
          <a:lstStyle/>
          <a:p>
            <a:pPr marL="457200" indent="-457200" eaLnBrk="1" hangingPunct="1">
              <a:lnSpc>
                <a:spcPct val="90000"/>
              </a:lnSpc>
              <a:buFont typeface="Wingdings" pitchFamily="2" charset="2"/>
              <a:buAutoNum type="arabicPeriod" startAt="10"/>
            </a:pPr>
            <a:r>
              <a:rPr lang="tr-TR" sz="2000" dirty="0" smtClean="0"/>
              <a:t>Perdelerin, planda dış kenarlara yakın yerleştirilmesi, yapının tüm plan kesitinin burulma </a:t>
            </a:r>
            <a:r>
              <a:rPr lang="tr-TR" sz="2000" dirty="0" err="1" smtClean="0"/>
              <a:t>rijitliğini</a:t>
            </a:r>
            <a:r>
              <a:rPr lang="tr-TR" sz="2000" dirty="0" smtClean="0"/>
              <a:t> arttırarak, depremden doğacak kesit etkilerinin daha düşük düzeyde kalmasını sağlar.</a:t>
            </a:r>
          </a:p>
          <a:p>
            <a:pPr marL="457200" indent="-457200" eaLnBrk="1" hangingPunct="1">
              <a:lnSpc>
                <a:spcPct val="90000"/>
              </a:lnSpc>
              <a:buFont typeface="Wingdings" pitchFamily="2" charset="2"/>
              <a:buAutoNum type="arabicPeriod" startAt="10"/>
            </a:pPr>
            <a:r>
              <a:rPr lang="tr-TR" sz="2000" dirty="0" smtClean="0"/>
              <a:t>Kolon  ve kirişlerdeki birleşim noktalarına yakın bölgeler (sarılma bölgeleri) deprem etkisi altında fazla zorlanacağı için, </a:t>
            </a:r>
            <a:r>
              <a:rPr lang="tr-TR" sz="2000" dirty="0" err="1" smtClean="0"/>
              <a:t>etriyelerin</a:t>
            </a:r>
            <a:r>
              <a:rPr lang="tr-TR" sz="2000" dirty="0" smtClean="0"/>
              <a:t> sıklaştırılması ile betonda sarılmadan dolayı dayanımın  ve göçme şekil değiştirmesinin (</a:t>
            </a:r>
            <a:r>
              <a:rPr lang="tr-TR" sz="2000" dirty="0" err="1" smtClean="0"/>
              <a:t>sünekliğin</a:t>
            </a:r>
            <a:r>
              <a:rPr lang="tr-TR" sz="2000" dirty="0" smtClean="0"/>
              <a:t>) artması sağlanabilir. Böylece deprem etkilerinin neden olacağı hasar daha düşük bir düzeye indirilebilir.</a:t>
            </a:r>
          </a:p>
          <a:p>
            <a:pPr marL="457200" indent="-457200" eaLnBrk="1" hangingPunct="1">
              <a:lnSpc>
                <a:spcPct val="90000"/>
              </a:lnSpc>
              <a:buFont typeface="Wingdings" pitchFamily="2" charset="2"/>
              <a:buAutoNum type="arabicPeriod" startAt="10"/>
            </a:pPr>
            <a:r>
              <a:rPr lang="tr-TR" sz="2000" dirty="0" smtClean="0"/>
              <a:t>Taşıyıcı sistemin depremde hasar görmesindeki nedenler önem sırasına göre; </a:t>
            </a:r>
          </a:p>
          <a:p>
            <a:pPr marL="914400" lvl="1" indent="-457200" eaLnBrk="1" hangingPunct="1">
              <a:lnSpc>
                <a:spcPct val="90000"/>
              </a:lnSpc>
              <a:buFont typeface="Wingdings" pitchFamily="2" charset="2"/>
              <a:buChar char="q"/>
            </a:pPr>
            <a:r>
              <a:rPr lang="tr-TR" sz="2000" dirty="0" smtClean="0"/>
              <a:t>Taşıyıcı sistemin iyi düzenlenmemiş olması, </a:t>
            </a:r>
          </a:p>
          <a:p>
            <a:pPr marL="914400" lvl="1" indent="-457200" eaLnBrk="1" hangingPunct="1">
              <a:lnSpc>
                <a:spcPct val="90000"/>
              </a:lnSpc>
              <a:buFont typeface="Wingdings" pitchFamily="2" charset="2"/>
              <a:buChar char="q"/>
            </a:pPr>
            <a:r>
              <a:rPr lang="tr-TR" sz="2000" dirty="0" smtClean="0"/>
              <a:t>Malzeme dayanımlarının düşük olması, </a:t>
            </a:r>
          </a:p>
          <a:p>
            <a:pPr marL="914400" lvl="1" indent="-457200" eaLnBrk="1" hangingPunct="1">
              <a:lnSpc>
                <a:spcPct val="90000"/>
              </a:lnSpc>
              <a:buFont typeface="Wingdings" pitchFamily="2" charset="2"/>
              <a:buChar char="q"/>
            </a:pPr>
            <a:r>
              <a:rPr lang="tr-TR" sz="2000" dirty="0" err="1" smtClean="0"/>
              <a:t>Konstrüktif</a:t>
            </a:r>
            <a:r>
              <a:rPr lang="tr-TR" sz="2000" dirty="0" smtClean="0"/>
              <a:t> ayrıntılara dikkat edilmemiş olması, </a:t>
            </a:r>
          </a:p>
          <a:p>
            <a:pPr marL="914400" lvl="1" indent="-457200" eaLnBrk="1" hangingPunct="1">
              <a:lnSpc>
                <a:spcPct val="90000"/>
              </a:lnSpc>
              <a:buFont typeface="Wingdings" pitchFamily="2" charset="2"/>
              <a:buChar char="q"/>
            </a:pPr>
            <a:r>
              <a:rPr lang="tr-TR" sz="2000" dirty="0" smtClean="0"/>
              <a:t>Statik  ve betonarme hesaplarının yeterli olmaması, </a:t>
            </a:r>
          </a:p>
          <a:p>
            <a:pPr marL="914400" lvl="1" indent="-457200" eaLnBrk="1" hangingPunct="1">
              <a:lnSpc>
                <a:spcPct val="90000"/>
              </a:lnSpc>
              <a:buFont typeface="Wingdings" pitchFamily="2" charset="2"/>
              <a:buNone/>
            </a:pPr>
            <a:r>
              <a:rPr lang="tr-TR" sz="2000" dirty="0" smtClean="0"/>
              <a:t>olarak sıralanabilir. Buradan, </a:t>
            </a:r>
            <a:r>
              <a:rPr lang="tr-TR" sz="2000" dirty="0" err="1" smtClean="0"/>
              <a:t>konstrüktif</a:t>
            </a:r>
            <a:r>
              <a:rPr lang="tr-TR" sz="2000" dirty="0" smtClean="0"/>
              <a:t> esaslara uymamanın statik  ve betonarme çözümlemeden daha önce gelen bir hasar nedeni olduğu anlaşılmaktadır.</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64867" name="4 Altbilgi Yer Tutucusu"/>
          <p:cNvSpPr>
            <a:spLocks noGrp="1"/>
          </p:cNvSpPr>
          <p:nvPr>
            <p:ph type="ftr" sz="quarter" idx="11"/>
          </p:nvPr>
        </p:nvSpPr>
        <p:spPr>
          <a:noFill/>
        </p:spPr>
        <p:txBody>
          <a:bodyPr/>
          <a:lstStyle/>
          <a:p>
            <a:r>
              <a:rPr lang="tr-TR"/>
              <a:t>DR. MUSTAFA KUTANİS SAÜ İNŞ.MÜH. BÖLÜMÜ</a:t>
            </a:r>
          </a:p>
        </p:txBody>
      </p:sp>
      <p:sp>
        <p:nvSpPr>
          <p:cNvPr id="164868" name="5 Slayt Numarası Yer Tutucusu"/>
          <p:cNvSpPr>
            <a:spLocks noGrp="1"/>
          </p:cNvSpPr>
          <p:nvPr>
            <p:ph type="sldNum" sz="quarter" idx="12"/>
          </p:nvPr>
        </p:nvSpPr>
        <p:spPr>
          <a:noFill/>
        </p:spPr>
        <p:txBody>
          <a:bodyPr/>
          <a:lstStyle/>
          <a:p>
            <a:r>
              <a:rPr lang="tr-TR" dirty="0"/>
              <a:t>SLIDE </a:t>
            </a:r>
            <a:fld id="{71F9D035-01C4-4268-9A35-A4D7E651CA7A}" type="slidenum">
              <a:rPr lang="tr-TR"/>
              <a:pPr/>
              <a:t>105</a:t>
            </a:fld>
            <a:endParaRPr lang="tr-TR" dirty="0"/>
          </a:p>
        </p:txBody>
      </p:sp>
      <p:sp>
        <p:nvSpPr>
          <p:cNvPr id="164869" name="Rectangle 2"/>
          <p:cNvSpPr>
            <a:spLocks noGrp="1" noChangeArrowheads="1"/>
          </p:cNvSpPr>
          <p:nvPr>
            <p:ph type="title"/>
          </p:nvPr>
        </p:nvSpPr>
        <p:spPr/>
        <p:txBody>
          <a:bodyPr/>
          <a:lstStyle/>
          <a:p>
            <a:pPr eaLnBrk="1" hangingPunct="1"/>
            <a:r>
              <a:rPr lang="tr-TR" smtClean="0"/>
              <a:t>ÖZET (4/4)</a:t>
            </a:r>
          </a:p>
        </p:txBody>
      </p:sp>
      <p:sp>
        <p:nvSpPr>
          <p:cNvPr id="164870" name="Rectangle 3"/>
          <p:cNvSpPr>
            <a:spLocks noGrp="1" noChangeArrowheads="1"/>
          </p:cNvSpPr>
          <p:nvPr>
            <p:ph type="body" idx="1"/>
          </p:nvPr>
        </p:nvSpPr>
        <p:spPr/>
        <p:txBody>
          <a:bodyPr/>
          <a:lstStyle/>
          <a:p>
            <a:pPr marL="457200" indent="-457200" eaLnBrk="1" hangingPunct="1">
              <a:buFont typeface="Wingdings" pitchFamily="2" charset="2"/>
              <a:buAutoNum type="arabicPeriod" startAt="13"/>
            </a:pPr>
            <a:r>
              <a:rPr lang="tr-TR" smtClean="0"/>
              <a:t>Temel bağ kirişlerinin, temelleri bağlayıp biribirlerine göre yerdeğiştirmelerini önleyecek şekilde düzenlenmesi  ve donatılarının kenetlenmesinin temel bloku içinde yapılması gerekir.</a:t>
            </a:r>
          </a:p>
          <a:p>
            <a:pPr marL="457200" indent="-457200" eaLnBrk="1" hangingPunct="1">
              <a:buFont typeface="Wingdings" pitchFamily="2" charset="2"/>
              <a:buAutoNum type="arabicPeriod" startAt="13"/>
            </a:pPr>
            <a:r>
              <a:rPr lang="tr-TR" smtClean="0"/>
              <a:t>Yapılarda kütlesi büyük olan katların zemine yakın düzenlenmesi toplam taban kesme kuvvetini azaltacağı gibi, deprem sırasında meydana gelecek atalet kuvvetlerinin yapıyı daha az zorlaması da sağlanır.</a:t>
            </a:r>
          </a:p>
          <a:p>
            <a:pPr marL="457200" indent="-457200" eaLnBrk="1" hangingPunct="1">
              <a:buFont typeface="Wingdings" pitchFamily="2" charset="2"/>
              <a:buAutoNum type="arabicPeriod" startAt="13"/>
            </a:pPr>
            <a:r>
              <a:rPr lang="tr-TR" smtClean="0"/>
              <a:t>Kirişsiz döşemeli yapılarda, döşeme  ve kolonların oluşturduğu çerçeveler yatay yüklere karşı çoğunlukla yeterli rijitlik sağlayamadıkları için, deprem perdeleri ile yapının rijitleştirilmesi uygundur. </a:t>
            </a:r>
          </a:p>
          <a:p>
            <a:pPr marL="457200" indent="-457200" eaLnBrk="1" hangingPunct="1"/>
            <a:endParaRPr lang="tr-TR" smtClean="0"/>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 Veri Yer Tutucusu"/>
          <p:cNvSpPr>
            <a:spLocks noGrp="1"/>
          </p:cNvSpPr>
          <p:nvPr>
            <p:ph type="dt" sz="half" idx="10"/>
          </p:nvPr>
        </p:nvSpPr>
        <p:spPr/>
        <p:txBody>
          <a:bodyPr/>
          <a:lstStyle/>
          <a:p>
            <a:r>
              <a:rPr lang="tr-TR"/>
              <a:t>10.10.2008</a:t>
            </a:r>
          </a:p>
        </p:txBody>
      </p:sp>
      <p:sp>
        <p:nvSpPr>
          <p:cNvPr id="26" name="3 Altbilgi Yer Tutucusu"/>
          <p:cNvSpPr>
            <a:spLocks noGrp="1"/>
          </p:cNvSpPr>
          <p:nvPr>
            <p:ph type="ftr" sz="quarter" idx="11"/>
          </p:nvPr>
        </p:nvSpPr>
        <p:spPr/>
        <p:txBody>
          <a:bodyPr/>
          <a:lstStyle/>
          <a:p>
            <a:r>
              <a:rPr lang="tr-TR"/>
              <a:t>DR. MUSTAFA KUTANİS SAÜ İNŞ.MÜH. BÖLÜMÜ</a:t>
            </a:r>
          </a:p>
        </p:txBody>
      </p:sp>
      <p:sp>
        <p:nvSpPr>
          <p:cNvPr id="27" name="4 Slayt Numarası Yer Tutucusu"/>
          <p:cNvSpPr>
            <a:spLocks noGrp="1"/>
          </p:cNvSpPr>
          <p:nvPr>
            <p:ph type="sldNum" sz="quarter" idx="12"/>
          </p:nvPr>
        </p:nvSpPr>
        <p:spPr/>
        <p:txBody>
          <a:bodyPr/>
          <a:lstStyle/>
          <a:p>
            <a:r>
              <a:rPr lang="tr-TR" dirty="0"/>
              <a:t>SLIDE </a:t>
            </a:r>
            <a:fld id="{A6DBE3E5-E4C7-4792-9E9C-DE0F8EF67E09}" type="slidenum">
              <a:rPr lang="tr-TR" smtClean="0"/>
              <a:pPr/>
              <a:t>106</a:t>
            </a:fld>
            <a:r>
              <a:rPr lang="tr-TR" dirty="0" smtClean="0"/>
              <a:t>/</a:t>
            </a:r>
            <a:endParaRPr lang="tr-TR" dirty="0"/>
          </a:p>
        </p:txBody>
      </p:sp>
      <p:sp>
        <p:nvSpPr>
          <p:cNvPr id="746500" name="Rectangle 4"/>
          <p:cNvSpPr>
            <a:spLocks noGrp="1" noChangeArrowheads="1"/>
          </p:cNvSpPr>
          <p:nvPr>
            <p:ph type="title"/>
          </p:nvPr>
        </p:nvSpPr>
        <p:spPr>
          <a:solidFill>
            <a:schemeClr val="accent1"/>
          </a:solidFill>
        </p:spPr>
        <p:txBody>
          <a:bodyPr/>
          <a:lstStyle/>
          <a:p>
            <a:r>
              <a:rPr lang="tr-TR">
                <a:solidFill>
                  <a:srgbClr val="0000FF"/>
                </a:solidFill>
              </a:rPr>
              <a:t>TEŞEKKÜRLER.   SAYGILARIMLA.</a:t>
            </a:r>
            <a:endParaRPr lang="en-US">
              <a:solidFill>
                <a:srgbClr val="0000FF"/>
              </a:solidFill>
            </a:endParaRPr>
          </a:p>
        </p:txBody>
      </p:sp>
      <p:pic>
        <p:nvPicPr>
          <p:cNvPr id="746504" name="Picture 8"/>
          <p:cNvPicPr>
            <a:picLocks noChangeAspect="1" noChangeArrowheads="1"/>
          </p:cNvPicPr>
          <p:nvPr/>
        </p:nvPicPr>
        <p:blipFill>
          <a:blip r:embed="rId2" cstate="print"/>
          <a:srcRect/>
          <a:stretch>
            <a:fillRect/>
          </a:stretch>
        </p:blipFill>
        <p:spPr bwMode="auto">
          <a:xfrm>
            <a:off x="403225" y="914400"/>
            <a:ext cx="4786313" cy="3570288"/>
          </a:xfrm>
          <a:prstGeom prst="rect">
            <a:avLst/>
          </a:prstGeom>
          <a:noFill/>
        </p:spPr>
      </p:pic>
      <p:pic>
        <p:nvPicPr>
          <p:cNvPr id="746505" name="Picture 9"/>
          <p:cNvPicPr>
            <a:picLocks noChangeAspect="1" noChangeArrowheads="1"/>
          </p:cNvPicPr>
          <p:nvPr/>
        </p:nvPicPr>
        <p:blipFill>
          <a:blip r:embed="rId3" cstate="print"/>
          <a:srcRect/>
          <a:stretch>
            <a:fillRect/>
          </a:stretch>
        </p:blipFill>
        <p:spPr bwMode="auto">
          <a:xfrm>
            <a:off x="866775" y="1401763"/>
            <a:ext cx="5167313" cy="4098925"/>
          </a:xfrm>
          <a:prstGeom prst="rect">
            <a:avLst/>
          </a:prstGeom>
          <a:noFill/>
        </p:spPr>
      </p:pic>
      <p:grpSp>
        <p:nvGrpSpPr>
          <p:cNvPr id="2" name="Group 10"/>
          <p:cNvGrpSpPr>
            <a:grpSpLocks/>
          </p:cNvGrpSpPr>
          <p:nvPr/>
        </p:nvGrpSpPr>
        <p:grpSpPr bwMode="auto">
          <a:xfrm rot="21158684" flipH="1">
            <a:off x="6556375" y="2200275"/>
            <a:ext cx="2346325" cy="4016375"/>
            <a:chOff x="2082" y="490"/>
            <a:chExt cx="1899" cy="3338"/>
          </a:xfrm>
        </p:grpSpPr>
        <p:sp>
          <p:nvSpPr>
            <p:cNvPr id="746507" name="Oval 11"/>
            <p:cNvSpPr>
              <a:spLocks noChangeArrowheads="1"/>
            </p:cNvSpPr>
            <p:nvPr/>
          </p:nvSpPr>
          <p:spPr bwMode="auto">
            <a:xfrm rot="-786660">
              <a:off x="2645" y="686"/>
              <a:ext cx="409" cy="635"/>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746508" name="Freeform 12"/>
            <p:cNvSpPr>
              <a:spLocks/>
            </p:cNvSpPr>
            <p:nvPr/>
          </p:nvSpPr>
          <p:spPr bwMode="auto">
            <a:xfrm rot="-1333055">
              <a:off x="2963" y="981"/>
              <a:ext cx="234" cy="151"/>
            </a:xfrm>
            <a:custGeom>
              <a:avLst/>
              <a:gdLst/>
              <a:ahLst/>
              <a:cxnLst>
                <a:cxn ang="0">
                  <a:pos x="68" y="0"/>
                </a:cxn>
                <a:cxn ang="0">
                  <a:pos x="227" y="136"/>
                </a:cxn>
                <a:cxn ang="0">
                  <a:pos x="113" y="91"/>
                </a:cxn>
                <a:cxn ang="0">
                  <a:pos x="0" y="68"/>
                </a:cxn>
              </a:cxnLst>
              <a:rect l="0" t="0" r="r" b="b"/>
              <a:pathLst>
                <a:path w="234" h="151">
                  <a:moveTo>
                    <a:pt x="68" y="0"/>
                  </a:moveTo>
                  <a:cubicBezTo>
                    <a:pt x="144" y="60"/>
                    <a:pt x="220" y="121"/>
                    <a:pt x="227" y="136"/>
                  </a:cubicBezTo>
                  <a:cubicBezTo>
                    <a:pt x="234" y="151"/>
                    <a:pt x="151" y="102"/>
                    <a:pt x="113" y="91"/>
                  </a:cubicBezTo>
                  <a:cubicBezTo>
                    <a:pt x="75" y="80"/>
                    <a:pt x="37" y="74"/>
                    <a:pt x="0" y="68"/>
                  </a:cubicBezTo>
                </a:path>
              </a:pathLst>
            </a:custGeom>
            <a:noFill/>
            <a:ln w="76200" cmpd="sng">
              <a:solidFill>
                <a:schemeClr val="tx1"/>
              </a:solidFill>
              <a:round/>
              <a:headEnd/>
              <a:tailEnd/>
            </a:ln>
            <a:effectLst/>
          </p:spPr>
          <p:txBody>
            <a:bodyPr/>
            <a:lstStyle/>
            <a:p>
              <a:endParaRPr lang="tr-TR"/>
            </a:p>
          </p:txBody>
        </p:sp>
        <p:sp>
          <p:nvSpPr>
            <p:cNvPr id="746509" name="Freeform 13"/>
            <p:cNvSpPr>
              <a:spLocks/>
            </p:cNvSpPr>
            <p:nvPr/>
          </p:nvSpPr>
          <p:spPr bwMode="auto">
            <a:xfrm>
              <a:off x="2082" y="490"/>
              <a:ext cx="790" cy="1077"/>
            </a:xfrm>
            <a:custGeom>
              <a:avLst/>
              <a:gdLst/>
              <a:ahLst/>
              <a:cxnLst>
                <a:cxn ang="0">
                  <a:pos x="732" y="194"/>
                </a:cxn>
                <a:cxn ang="0">
                  <a:pos x="762" y="94"/>
                </a:cxn>
                <a:cxn ang="0">
                  <a:pos x="671" y="14"/>
                </a:cxn>
                <a:cxn ang="0">
                  <a:pos x="411" y="117"/>
                </a:cxn>
                <a:cxn ang="0">
                  <a:pos x="63" y="717"/>
                </a:cxn>
                <a:cxn ang="0">
                  <a:pos x="790" y="1077"/>
                </a:cxn>
              </a:cxnLst>
              <a:rect l="0" t="0" r="r" b="b"/>
              <a:pathLst>
                <a:path w="790" h="1077">
                  <a:moveTo>
                    <a:pt x="732" y="194"/>
                  </a:moveTo>
                  <a:cubicBezTo>
                    <a:pt x="737" y="178"/>
                    <a:pt x="772" y="124"/>
                    <a:pt x="762" y="94"/>
                  </a:cubicBezTo>
                  <a:cubicBezTo>
                    <a:pt x="752" y="64"/>
                    <a:pt x="730" y="10"/>
                    <a:pt x="671" y="14"/>
                  </a:cubicBezTo>
                  <a:cubicBezTo>
                    <a:pt x="612" y="18"/>
                    <a:pt x="512" y="0"/>
                    <a:pt x="411" y="117"/>
                  </a:cubicBezTo>
                  <a:cubicBezTo>
                    <a:pt x="309" y="233"/>
                    <a:pt x="0" y="557"/>
                    <a:pt x="63" y="717"/>
                  </a:cubicBezTo>
                  <a:cubicBezTo>
                    <a:pt x="126" y="877"/>
                    <a:pt x="639" y="1002"/>
                    <a:pt x="790" y="1077"/>
                  </a:cubicBezTo>
                </a:path>
              </a:pathLst>
            </a:custGeom>
            <a:noFill/>
            <a:ln w="76200" cmpd="sng">
              <a:solidFill>
                <a:schemeClr val="tx1"/>
              </a:solidFill>
              <a:round/>
              <a:headEnd/>
              <a:tailEnd/>
            </a:ln>
            <a:effectLst/>
          </p:spPr>
          <p:txBody>
            <a:bodyPr/>
            <a:lstStyle/>
            <a:p>
              <a:endParaRPr lang="tr-TR"/>
            </a:p>
          </p:txBody>
        </p:sp>
        <p:sp>
          <p:nvSpPr>
            <p:cNvPr id="746510" name="Oval 14"/>
            <p:cNvSpPr>
              <a:spLocks noChangeArrowheads="1"/>
            </p:cNvSpPr>
            <p:nvPr/>
          </p:nvSpPr>
          <p:spPr bwMode="auto">
            <a:xfrm rot="-519279">
              <a:off x="2781" y="1480"/>
              <a:ext cx="454" cy="1134"/>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746511" name="Freeform 15"/>
            <p:cNvSpPr>
              <a:spLocks/>
            </p:cNvSpPr>
            <p:nvPr/>
          </p:nvSpPr>
          <p:spPr bwMode="auto">
            <a:xfrm>
              <a:off x="3076" y="1571"/>
              <a:ext cx="620" cy="793"/>
            </a:xfrm>
            <a:custGeom>
              <a:avLst/>
              <a:gdLst/>
              <a:ahLst/>
              <a:cxnLst>
                <a:cxn ang="0">
                  <a:pos x="0" y="0"/>
                </a:cxn>
                <a:cxn ang="0">
                  <a:pos x="590" y="136"/>
                </a:cxn>
                <a:cxn ang="0">
                  <a:pos x="182" y="567"/>
                </a:cxn>
                <a:cxn ang="0">
                  <a:pos x="386" y="793"/>
                </a:cxn>
              </a:cxnLst>
              <a:rect l="0" t="0" r="r" b="b"/>
              <a:pathLst>
                <a:path w="620" h="793">
                  <a:moveTo>
                    <a:pt x="0" y="0"/>
                  </a:moveTo>
                  <a:cubicBezTo>
                    <a:pt x="280" y="20"/>
                    <a:pt x="560" y="41"/>
                    <a:pt x="590" y="136"/>
                  </a:cubicBezTo>
                  <a:cubicBezTo>
                    <a:pt x="620" y="231"/>
                    <a:pt x="216" y="458"/>
                    <a:pt x="182" y="567"/>
                  </a:cubicBezTo>
                  <a:cubicBezTo>
                    <a:pt x="148" y="676"/>
                    <a:pt x="352" y="755"/>
                    <a:pt x="386" y="793"/>
                  </a:cubicBezTo>
                </a:path>
              </a:pathLst>
            </a:custGeom>
            <a:noFill/>
            <a:ln w="76200" cmpd="sng">
              <a:solidFill>
                <a:schemeClr val="tx1"/>
              </a:solidFill>
              <a:round/>
              <a:headEnd/>
              <a:tailEnd/>
            </a:ln>
            <a:effectLst/>
          </p:spPr>
          <p:txBody>
            <a:bodyPr/>
            <a:lstStyle/>
            <a:p>
              <a:endParaRPr lang="tr-TR"/>
            </a:p>
          </p:txBody>
        </p:sp>
        <p:sp>
          <p:nvSpPr>
            <p:cNvPr id="746512" name="Freeform 16"/>
            <p:cNvSpPr>
              <a:spLocks/>
            </p:cNvSpPr>
            <p:nvPr/>
          </p:nvSpPr>
          <p:spPr bwMode="auto">
            <a:xfrm>
              <a:off x="2775" y="2546"/>
              <a:ext cx="257" cy="1223"/>
            </a:xfrm>
            <a:custGeom>
              <a:avLst/>
              <a:gdLst/>
              <a:ahLst/>
              <a:cxnLst>
                <a:cxn ang="0">
                  <a:pos x="233" y="13"/>
                </a:cxn>
                <a:cxn ang="0">
                  <a:pos x="165" y="104"/>
                </a:cxn>
                <a:cxn ang="0">
                  <a:pos x="3" y="550"/>
                </a:cxn>
                <a:cxn ang="0">
                  <a:pos x="181" y="965"/>
                </a:cxn>
                <a:cxn ang="0">
                  <a:pos x="257" y="1168"/>
                </a:cxn>
              </a:cxnLst>
              <a:rect l="0" t="0" r="r" b="b"/>
              <a:pathLst>
                <a:path w="257" h="1168">
                  <a:moveTo>
                    <a:pt x="233" y="13"/>
                  </a:moveTo>
                  <a:cubicBezTo>
                    <a:pt x="218" y="0"/>
                    <a:pt x="203" y="15"/>
                    <a:pt x="165" y="104"/>
                  </a:cubicBezTo>
                  <a:cubicBezTo>
                    <a:pt x="127" y="193"/>
                    <a:pt x="0" y="407"/>
                    <a:pt x="3" y="550"/>
                  </a:cubicBezTo>
                  <a:cubicBezTo>
                    <a:pt x="6" y="693"/>
                    <a:pt x="139" y="862"/>
                    <a:pt x="181" y="965"/>
                  </a:cubicBezTo>
                  <a:cubicBezTo>
                    <a:pt x="223" y="1068"/>
                    <a:pt x="241" y="1126"/>
                    <a:pt x="257" y="1168"/>
                  </a:cubicBezTo>
                </a:path>
              </a:pathLst>
            </a:custGeom>
            <a:noFill/>
            <a:ln w="76200" cmpd="sng">
              <a:solidFill>
                <a:schemeClr val="tx1"/>
              </a:solidFill>
              <a:round/>
              <a:headEnd/>
              <a:tailEnd/>
            </a:ln>
            <a:effectLst/>
          </p:spPr>
          <p:txBody>
            <a:bodyPr/>
            <a:lstStyle/>
            <a:p>
              <a:endParaRPr lang="tr-TR"/>
            </a:p>
          </p:txBody>
        </p:sp>
        <p:sp>
          <p:nvSpPr>
            <p:cNvPr id="746513" name="Freeform 17"/>
            <p:cNvSpPr>
              <a:spLocks/>
            </p:cNvSpPr>
            <p:nvPr/>
          </p:nvSpPr>
          <p:spPr bwMode="auto">
            <a:xfrm>
              <a:off x="3175" y="2546"/>
              <a:ext cx="571" cy="1111"/>
            </a:xfrm>
            <a:custGeom>
              <a:avLst/>
              <a:gdLst/>
              <a:ahLst/>
              <a:cxnLst>
                <a:cxn ang="0">
                  <a:pos x="0" y="0"/>
                </a:cxn>
                <a:cxn ang="0">
                  <a:pos x="499" y="476"/>
                </a:cxn>
                <a:cxn ang="0">
                  <a:pos x="431" y="1111"/>
                </a:cxn>
              </a:cxnLst>
              <a:rect l="0" t="0" r="r" b="b"/>
              <a:pathLst>
                <a:path w="571" h="1111">
                  <a:moveTo>
                    <a:pt x="0" y="0"/>
                  </a:moveTo>
                  <a:cubicBezTo>
                    <a:pt x="213" y="145"/>
                    <a:pt x="427" y="291"/>
                    <a:pt x="499" y="476"/>
                  </a:cubicBezTo>
                  <a:cubicBezTo>
                    <a:pt x="571" y="661"/>
                    <a:pt x="442" y="998"/>
                    <a:pt x="431" y="1111"/>
                  </a:cubicBezTo>
                </a:path>
              </a:pathLst>
            </a:custGeom>
            <a:noFill/>
            <a:ln w="76200" cmpd="sng">
              <a:solidFill>
                <a:schemeClr val="tx1"/>
              </a:solidFill>
              <a:round/>
              <a:headEnd/>
              <a:tailEnd/>
            </a:ln>
            <a:effectLst/>
          </p:spPr>
          <p:txBody>
            <a:bodyPr/>
            <a:lstStyle/>
            <a:p>
              <a:endParaRPr lang="tr-TR"/>
            </a:p>
          </p:txBody>
        </p:sp>
        <p:sp>
          <p:nvSpPr>
            <p:cNvPr id="746514" name="Freeform 18"/>
            <p:cNvSpPr>
              <a:spLocks/>
            </p:cNvSpPr>
            <p:nvPr/>
          </p:nvSpPr>
          <p:spPr bwMode="auto">
            <a:xfrm>
              <a:off x="3608" y="3600"/>
              <a:ext cx="373" cy="103"/>
            </a:xfrm>
            <a:custGeom>
              <a:avLst/>
              <a:gdLst/>
              <a:ahLst/>
              <a:cxnLst>
                <a:cxn ang="0">
                  <a:pos x="0" y="51"/>
                </a:cxn>
                <a:cxn ang="0">
                  <a:pos x="280" y="0"/>
                </a:cxn>
                <a:cxn ang="0">
                  <a:pos x="331" y="17"/>
                </a:cxn>
                <a:cxn ang="0">
                  <a:pos x="339" y="42"/>
                </a:cxn>
                <a:cxn ang="0">
                  <a:pos x="373" y="68"/>
                </a:cxn>
                <a:cxn ang="0">
                  <a:pos x="0" y="51"/>
                </a:cxn>
              </a:cxnLst>
              <a:rect l="0" t="0" r="r" b="b"/>
              <a:pathLst>
                <a:path w="373" h="103">
                  <a:moveTo>
                    <a:pt x="0" y="51"/>
                  </a:moveTo>
                  <a:cubicBezTo>
                    <a:pt x="95" y="31"/>
                    <a:pt x="183" y="0"/>
                    <a:pt x="280" y="0"/>
                  </a:cubicBezTo>
                  <a:cubicBezTo>
                    <a:pt x="297" y="6"/>
                    <a:pt x="326" y="0"/>
                    <a:pt x="331" y="17"/>
                  </a:cubicBezTo>
                  <a:cubicBezTo>
                    <a:pt x="334" y="25"/>
                    <a:pt x="333" y="35"/>
                    <a:pt x="339" y="42"/>
                  </a:cubicBezTo>
                  <a:cubicBezTo>
                    <a:pt x="348" y="53"/>
                    <a:pt x="364" y="57"/>
                    <a:pt x="373" y="68"/>
                  </a:cubicBezTo>
                  <a:cubicBezTo>
                    <a:pt x="224" y="103"/>
                    <a:pt x="263" y="80"/>
                    <a:pt x="0" y="51"/>
                  </a:cubicBezTo>
                  <a:close/>
                </a:path>
              </a:pathLst>
            </a:custGeom>
            <a:solidFill>
              <a:schemeClr val="tx1"/>
            </a:solidFill>
            <a:ln w="57150" cmpd="sng">
              <a:solidFill>
                <a:schemeClr val="tx1"/>
              </a:solidFill>
              <a:round/>
              <a:headEnd/>
              <a:tailEnd/>
            </a:ln>
            <a:effectLst/>
          </p:spPr>
          <p:txBody>
            <a:bodyPr/>
            <a:lstStyle/>
            <a:p>
              <a:endParaRPr lang="tr-TR"/>
            </a:p>
          </p:txBody>
        </p:sp>
        <p:sp>
          <p:nvSpPr>
            <p:cNvPr id="746515" name="Freeform 19"/>
            <p:cNvSpPr>
              <a:spLocks/>
            </p:cNvSpPr>
            <p:nvPr/>
          </p:nvSpPr>
          <p:spPr bwMode="auto">
            <a:xfrm rot="10463512">
              <a:off x="2653" y="3725"/>
              <a:ext cx="373" cy="103"/>
            </a:xfrm>
            <a:custGeom>
              <a:avLst/>
              <a:gdLst/>
              <a:ahLst/>
              <a:cxnLst>
                <a:cxn ang="0">
                  <a:pos x="0" y="51"/>
                </a:cxn>
                <a:cxn ang="0">
                  <a:pos x="280" y="0"/>
                </a:cxn>
                <a:cxn ang="0">
                  <a:pos x="331" y="17"/>
                </a:cxn>
                <a:cxn ang="0">
                  <a:pos x="339" y="42"/>
                </a:cxn>
                <a:cxn ang="0">
                  <a:pos x="373" y="68"/>
                </a:cxn>
                <a:cxn ang="0">
                  <a:pos x="0" y="51"/>
                </a:cxn>
              </a:cxnLst>
              <a:rect l="0" t="0" r="r" b="b"/>
              <a:pathLst>
                <a:path w="373" h="103">
                  <a:moveTo>
                    <a:pt x="0" y="51"/>
                  </a:moveTo>
                  <a:cubicBezTo>
                    <a:pt x="95" y="31"/>
                    <a:pt x="183" y="0"/>
                    <a:pt x="280" y="0"/>
                  </a:cubicBezTo>
                  <a:cubicBezTo>
                    <a:pt x="297" y="6"/>
                    <a:pt x="326" y="0"/>
                    <a:pt x="331" y="17"/>
                  </a:cubicBezTo>
                  <a:cubicBezTo>
                    <a:pt x="334" y="25"/>
                    <a:pt x="333" y="35"/>
                    <a:pt x="339" y="42"/>
                  </a:cubicBezTo>
                  <a:cubicBezTo>
                    <a:pt x="348" y="53"/>
                    <a:pt x="364" y="57"/>
                    <a:pt x="373" y="68"/>
                  </a:cubicBezTo>
                  <a:cubicBezTo>
                    <a:pt x="224" y="103"/>
                    <a:pt x="263" y="80"/>
                    <a:pt x="0" y="51"/>
                  </a:cubicBezTo>
                  <a:close/>
                </a:path>
              </a:pathLst>
            </a:custGeom>
            <a:solidFill>
              <a:schemeClr val="tx1"/>
            </a:solidFill>
            <a:ln w="57150" cmpd="sng">
              <a:solidFill>
                <a:schemeClr val="tx1"/>
              </a:solidFill>
              <a:round/>
              <a:headEnd/>
              <a:tailEnd/>
            </a:ln>
            <a:effectLst/>
          </p:spPr>
          <p:txBody>
            <a:bodyPr/>
            <a:lstStyle/>
            <a:p>
              <a:endParaRPr lang="tr-TR"/>
            </a:p>
          </p:txBody>
        </p:sp>
        <p:sp>
          <p:nvSpPr>
            <p:cNvPr id="746516" name="Freeform 20"/>
            <p:cNvSpPr>
              <a:spLocks/>
            </p:cNvSpPr>
            <p:nvPr/>
          </p:nvSpPr>
          <p:spPr bwMode="auto">
            <a:xfrm>
              <a:off x="2796" y="2500"/>
              <a:ext cx="285" cy="542"/>
            </a:xfrm>
            <a:custGeom>
              <a:avLst/>
              <a:gdLst/>
              <a:ahLst/>
              <a:cxnLst>
                <a:cxn ang="0">
                  <a:pos x="0" y="542"/>
                </a:cxn>
                <a:cxn ang="0">
                  <a:pos x="30" y="473"/>
                </a:cxn>
                <a:cxn ang="0">
                  <a:pos x="36" y="455"/>
                </a:cxn>
                <a:cxn ang="0">
                  <a:pos x="39" y="392"/>
                </a:cxn>
                <a:cxn ang="0">
                  <a:pos x="66" y="380"/>
                </a:cxn>
                <a:cxn ang="0">
                  <a:pos x="108" y="326"/>
                </a:cxn>
                <a:cxn ang="0">
                  <a:pos x="171" y="236"/>
                </a:cxn>
                <a:cxn ang="0">
                  <a:pos x="189" y="191"/>
                </a:cxn>
                <a:cxn ang="0">
                  <a:pos x="207" y="179"/>
                </a:cxn>
                <a:cxn ang="0">
                  <a:pos x="213" y="170"/>
                </a:cxn>
                <a:cxn ang="0">
                  <a:pos x="222" y="164"/>
                </a:cxn>
                <a:cxn ang="0">
                  <a:pos x="243" y="119"/>
                </a:cxn>
                <a:cxn ang="0">
                  <a:pos x="258" y="92"/>
                </a:cxn>
                <a:cxn ang="0">
                  <a:pos x="285" y="59"/>
                </a:cxn>
                <a:cxn ang="0">
                  <a:pos x="220" y="0"/>
                </a:cxn>
                <a:cxn ang="0">
                  <a:pos x="39" y="408"/>
                </a:cxn>
              </a:cxnLst>
              <a:rect l="0" t="0" r="r" b="b"/>
              <a:pathLst>
                <a:path w="285" h="542">
                  <a:moveTo>
                    <a:pt x="0" y="542"/>
                  </a:moveTo>
                  <a:cubicBezTo>
                    <a:pt x="5" y="509"/>
                    <a:pt x="12" y="498"/>
                    <a:pt x="30" y="473"/>
                  </a:cubicBezTo>
                  <a:cubicBezTo>
                    <a:pt x="32" y="467"/>
                    <a:pt x="36" y="461"/>
                    <a:pt x="36" y="455"/>
                  </a:cubicBezTo>
                  <a:cubicBezTo>
                    <a:pt x="37" y="434"/>
                    <a:pt x="35" y="413"/>
                    <a:pt x="39" y="392"/>
                  </a:cubicBezTo>
                  <a:cubicBezTo>
                    <a:pt x="39" y="390"/>
                    <a:pt x="63" y="381"/>
                    <a:pt x="66" y="380"/>
                  </a:cubicBezTo>
                  <a:cubicBezTo>
                    <a:pt x="74" y="355"/>
                    <a:pt x="80" y="335"/>
                    <a:pt x="108" y="326"/>
                  </a:cubicBezTo>
                  <a:cubicBezTo>
                    <a:pt x="129" y="295"/>
                    <a:pt x="144" y="263"/>
                    <a:pt x="171" y="236"/>
                  </a:cubicBezTo>
                  <a:cubicBezTo>
                    <a:pt x="173" y="223"/>
                    <a:pt x="179" y="201"/>
                    <a:pt x="189" y="191"/>
                  </a:cubicBezTo>
                  <a:cubicBezTo>
                    <a:pt x="194" y="186"/>
                    <a:pt x="207" y="179"/>
                    <a:pt x="207" y="179"/>
                  </a:cubicBezTo>
                  <a:cubicBezTo>
                    <a:pt x="209" y="176"/>
                    <a:pt x="210" y="173"/>
                    <a:pt x="213" y="170"/>
                  </a:cubicBezTo>
                  <a:cubicBezTo>
                    <a:pt x="216" y="167"/>
                    <a:pt x="220" y="167"/>
                    <a:pt x="222" y="164"/>
                  </a:cubicBezTo>
                  <a:cubicBezTo>
                    <a:pt x="232" y="151"/>
                    <a:pt x="234" y="133"/>
                    <a:pt x="243" y="119"/>
                  </a:cubicBezTo>
                  <a:cubicBezTo>
                    <a:pt x="246" y="105"/>
                    <a:pt x="246" y="100"/>
                    <a:pt x="258" y="92"/>
                  </a:cubicBezTo>
                  <a:cubicBezTo>
                    <a:pt x="265" y="82"/>
                    <a:pt x="269" y="59"/>
                    <a:pt x="285" y="59"/>
                  </a:cubicBezTo>
                  <a:lnTo>
                    <a:pt x="220" y="0"/>
                  </a:lnTo>
                  <a:lnTo>
                    <a:pt x="39" y="408"/>
                  </a:lnTo>
                </a:path>
              </a:pathLst>
            </a:custGeom>
            <a:solidFill>
              <a:schemeClr val="tx1"/>
            </a:solidFill>
            <a:ln w="9525">
              <a:solidFill>
                <a:schemeClr val="tx1"/>
              </a:solidFill>
              <a:round/>
              <a:headEnd/>
              <a:tailEnd/>
            </a:ln>
            <a:effectLst/>
          </p:spPr>
          <p:txBody>
            <a:bodyPr/>
            <a:lstStyle/>
            <a:p>
              <a:endParaRPr lang="tr-TR"/>
            </a:p>
          </p:txBody>
        </p:sp>
        <p:sp>
          <p:nvSpPr>
            <p:cNvPr id="746517" name="Line 21"/>
            <p:cNvSpPr>
              <a:spLocks noChangeShapeType="1"/>
            </p:cNvSpPr>
            <p:nvPr/>
          </p:nvSpPr>
          <p:spPr bwMode="auto">
            <a:xfrm flipH="1">
              <a:off x="2796" y="2546"/>
              <a:ext cx="258" cy="453"/>
            </a:xfrm>
            <a:prstGeom prst="line">
              <a:avLst/>
            </a:prstGeom>
            <a:noFill/>
            <a:ln w="76200">
              <a:solidFill>
                <a:schemeClr val="tx1"/>
              </a:solidFill>
              <a:round/>
              <a:headEnd/>
              <a:tailEnd/>
            </a:ln>
            <a:effectLst/>
          </p:spPr>
          <p:txBody>
            <a:bodyPr/>
            <a:lstStyle/>
            <a:p>
              <a:endParaRPr lang="tr-TR"/>
            </a:p>
          </p:txBody>
        </p:sp>
        <p:sp>
          <p:nvSpPr>
            <p:cNvPr id="746518" name="Line 22"/>
            <p:cNvSpPr>
              <a:spLocks noChangeShapeType="1"/>
            </p:cNvSpPr>
            <p:nvPr/>
          </p:nvSpPr>
          <p:spPr bwMode="auto">
            <a:xfrm>
              <a:off x="3107" y="2546"/>
              <a:ext cx="501" cy="362"/>
            </a:xfrm>
            <a:prstGeom prst="line">
              <a:avLst/>
            </a:prstGeom>
            <a:noFill/>
            <a:ln w="76200">
              <a:solidFill>
                <a:schemeClr val="tx1"/>
              </a:solidFill>
              <a:round/>
              <a:headEnd/>
              <a:tailEnd/>
            </a:ln>
            <a:effectLst/>
          </p:spPr>
          <p:txBody>
            <a:bodyPr/>
            <a:lstStyle/>
            <a:p>
              <a:endParaRPr lang="tr-TR"/>
            </a:p>
          </p:txBody>
        </p:sp>
        <p:sp>
          <p:nvSpPr>
            <p:cNvPr id="746519" name="Oval 23"/>
            <p:cNvSpPr>
              <a:spLocks noChangeArrowheads="1"/>
            </p:cNvSpPr>
            <p:nvPr/>
          </p:nvSpPr>
          <p:spPr bwMode="auto">
            <a:xfrm rot="595258">
              <a:off x="2898" y="1524"/>
              <a:ext cx="684" cy="96"/>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746520" name="Oval 24"/>
            <p:cNvSpPr>
              <a:spLocks noChangeArrowheads="1"/>
            </p:cNvSpPr>
            <p:nvPr/>
          </p:nvSpPr>
          <p:spPr bwMode="auto">
            <a:xfrm rot="-1519181">
              <a:off x="2562" y="504"/>
              <a:ext cx="159" cy="113"/>
            </a:xfrm>
            <a:prstGeom prst="ellipse">
              <a:avLst/>
            </a:prstGeom>
            <a:solidFill>
              <a:schemeClr val="tx1"/>
            </a:solidFill>
            <a:ln w="9525">
              <a:solidFill>
                <a:schemeClr val="tx1"/>
              </a:solidFill>
              <a:round/>
              <a:headEnd/>
              <a:tailEnd/>
            </a:ln>
            <a:effectLst/>
          </p:spPr>
          <p:txBody>
            <a:bodyPr wrap="none" anchor="ctr"/>
            <a:lstStyle/>
            <a:p>
              <a:endParaRPr lang="tr-TR"/>
            </a:p>
          </p:txBody>
        </p:sp>
        <p:sp>
          <p:nvSpPr>
            <p:cNvPr id="746521" name="Freeform 25"/>
            <p:cNvSpPr>
              <a:spLocks/>
            </p:cNvSpPr>
            <p:nvPr/>
          </p:nvSpPr>
          <p:spPr bwMode="auto">
            <a:xfrm>
              <a:off x="2291" y="1332"/>
              <a:ext cx="612" cy="329"/>
            </a:xfrm>
            <a:custGeom>
              <a:avLst/>
              <a:gdLst/>
              <a:ahLst/>
              <a:cxnLst>
                <a:cxn ang="0">
                  <a:pos x="513" y="250"/>
                </a:cxn>
                <a:cxn ang="0">
                  <a:pos x="432" y="223"/>
                </a:cxn>
                <a:cxn ang="0">
                  <a:pos x="312" y="178"/>
                </a:cxn>
                <a:cxn ang="0">
                  <a:pos x="225" y="142"/>
                </a:cxn>
                <a:cxn ang="0">
                  <a:pos x="198" y="133"/>
                </a:cxn>
                <a:cxn ang="0">
                  <a:pos x="99" y="70"/>
                </a:cxn>
                <a:cxn ang="0">
                  <a:pos x="45" y="34"/>
                </a:cxn>
                <a:cxn ang="0">
                  <a:pos x="18" y="22"/>
                </a:cxn>
                <a:cxn ang="0">
                  <a:pos x="0" y="7"/>
                </a:cxn>
                <a:cxn ang="0">
                  <a:pos x="42" y="19"/>
                </a:cxn>
                <a:cxn ang="0">
                  <a:pos x="69" y="22"/>
                </a:cxn>
                <a:cxn ang="0">
                  <a:pos x="153" y="46"/>
                </a:cxn>
                <a:cxn ang="0">
                  <a:pos x="222" y="61"/>
                </a:cxn>
                <a:cxn ang="0">
                  <a:pos x="345" y="121"/>
                </a:cxn>
                <a:cxn ang="0">
                  <a:pos x="372" y="130"/>
                </a:cxn>
                <a:cxn ang="0">
                  <a:pos x="420" y="139"/>
                </a:cxn>
                <a:cxn ang="0">
                  <a:pos x="465" y="151"/>
                </a:cxn>
                <a:cxn ang="0">
                  <a:pos x="570" y="169"/>
                </a:cxn>
              </a:cxnLst>
              <a:rect l="0" t="0" r="r" b="b"/>
              <a:pathLst>
                <a:path w="570" h="250">
                  <a:moveTo>
                    <a:pt x="513" y="250"/>
                  </a:moveTo>
                  <a:cubicBezTo>
                    <a:pt x="487" y="239"/>
                    <a:pt x="458" y="234"/>
                    <a:pt x="432" y="223"/>
                  </a:cubicBezTo>
                  <a:cubicBezTo>
                    <a:pt x="393" y="206"/>
                    <a:pt x="354" y="188"/>
                    <a:pt x="312" y="178"/>
                  </a:cubicBezTo>
                  <a:cubicBezTo>
                    <a:pt x="288" y="160"/>
                    <a:pt x="253" y="154"/>
                    <a:pt x="225" y="142"/>
                  </a:cubicBezTo>
                  <a:cubicBezTo>
                    <a:pt x="216" y="138"/>
                    <a:pt x="206" y="138"/>
                    <a:pt x="198" y="133"/>
                  </a:cubicBezTo>
                  <a:cubicBezTo>
                    <a:pt x="166" y="111"/>
                    <a:pt x="132" y="92"/>
                    <a:pt x="99" y="70"/>
                  </a:cubicBezTo>
                  <a:cubicBezTo>
                    <a:pt x="83" y="59"/>
                    <a:pt x="63" y="40"/>
                    <a:pt x="45" y="34"/>
                  </a:cubicBezTo>
                  <a:cubicBezTo>
                    <a:pt x="24" y="27"/>
                    <a:pt x="32" y="32"/>
                    <a:pt x="18" y="22"/>
                  </a:cubicBezTo>
                  <a:cubicBezTo>
                    <a:pt x="14" y="15"/>
                    <a:pt x="9" y="7"/>
                    <a:pt x="0" y="7"/>
                  </a:cubicBezTo>
                  <a:cubicBezTo>
                    <a:pt x="20" y="0"/>
                    <a:pt x="25" y="14"/>
                    <a:pt x="42" y="19"/>
                  </a:cubicBezTo>
                  <a:cubicBezTo>
                    <a:pt x="51" y="21"/>
                    <a:pt x="60" y="21"/>
                    <a:pt x="69" y="22"/>
                  </a:cubicBezTo>
                  <a:cubicBezTo>
                    <a:pt x="109" y="35"/>
                    <a:pt x="105" y="42"/>
                    <a:pt x="153" y="46"/>
                  </a:cubicBezTo>
                  <a:cubicBezTo>
                    <a:pt x="174" y="60"/>
                    <a:pt x="198" y="59"/>
                    <a:pt x="222" y="61"/>
                  </a:cubicBezTo>
                  <a:cubicBezTo>
                    <a:pt x="252" y="101"/>
                    <a:pt x="296" y="117"/>
                    <a:pt x="345" y="121"/>
                  </a:cubicBezTo>
                  <a:cubicBezTo>
                    <a:pt x="354" y="124"/>
                    <a:pt x="363" y="128"/>
                    <a:pt x="372" y="130"/>
                  </a:cubicBezTo>
                  <a:cubicBezTo>
                    <a:pt x="388" y="133"/>
                    <a:pt x="420" y="139"/>
                    <a:pt x="420" y="139"/>
                  </a:cubicBezTo>
                  <a:cubicBezTo>
                    <a:pt x="440" y="152"/>
                    <a:pt x="424" y="143"/>
                    <a:pt x="465" y="151"/>
                  </a:cubicBezTo>
                  <a:cubicBezTo>
                    <a:pt x="501" y="158"/>
                    <a:pt x="533" y="169"/>
                    <a:pt x="570" y="169"/>
                  </a:cubicBezTo>
                </a:path>
              </a:pathLst>
            </a:custGeom>
            <a:solidFill>
              <a:schemeClr val="tx1"/>
            </a:solidFill>
            <a:ln w="9525">
              <a:solidFill>
                <a:schemeClr val="tx1"/>
              </a:solidFill>
              <a:round/>
              <a:headEnd/>
              <a:tailEnd/>
            </a:ln>
            <a:effectLst/>
          </p:spPr>
          <p:txBody>
            <a:bodyPr/>
            <a:lstStyle/>
            <a:p>
              <a:endParaRPr lang="tr-TR"/>
            </a:p>
          </p:txBody>
        </p:sp>
        <p:sp>
          <p:nvSpPr>
            <p:cNvPr id="746522" name="Line 26"/>
            <p:cNvSpPr>
              <a:spLocks noChangeShapeType="1"/>
            </p:cNvSpPr>
            <p:nvPr/>
          </p:nvSpPr>
          <p:spPr bwMode="auto">
            <a:xfrm>
              <a:off x="2894" y="1275"/>
              <a:ext cx="31" cy="249"/>
            </a:xfrm>
            <a:prstGeom prst="line">
              <a:avLst/>
            </a:prstGeom>
            <a:noFill/>
            <a:ln w="76200">
              <a:solidFill>
                <a:schemeClr val="tx1"/>
              </a:solidFill>
              <a:round/>
              <a:headEnd/>
              <a:tailEnd/>
            </a:ln>
            <a:effectLst/>
          </p:spPr>
          <p:txBody>
            <a:bodyPr/>
            <a:lstStyle/>
            <a:p>
              <a:endParaRPr lang="tr-TR"/>
            </a:p>
          </p:txBody>
        </p:sp>
        <p:sp>
          <p:nvSpPr>
            <p:cNvPr id="746523" name="Freeform 27"/>
            <p:cNvSpPr>
              <a:spLocks/>
            </p:cNvSpPr>
            <p:nvPr/>
          </p:nvSpPr>
          <p:spPr bwMode="auto">
            <a:xfrm>
              <a:off x="3266" y="2181"/>
              <a:ext cx="262" cy="185"/>
            </a:xfrm>
            <a:custGeom>
              <a:avLst/>
              <a:gdLst/>
              <a:ahLst/>
              <a:cxnLst>
                <a:cxn ang="0">
                  <a:pos x="189" y="185"/>
                </a:cxn>
                <a:cxn ang="0">
                  <a:pos x="225" y="152"/>
                </a:cxn>
                <a:cxn ang="0">
                  <a:pos x="237" y="126"/>
                </a:cxn>
                <a:cxn ang="0">
                  <a:pos x="262" y="84"/>
                </a:cxn>
                <a:cxn ang="0">
                  <a:pos x="244" y="83"/>
                </a:cxn>
                <a:cxn ang="0">
                  <a:pos x="211" y="77"/>
                </a:cxn>
                <a:cxn ang="0">
                  <a:pos x="150" y="72"/>
                </a:cxn>
                <a:cxn ang="0">
                  <a:pos x="127" y="56"/>
                </a:cxn>
                <a:cxn ang="0">
                  <a:pos x="85" y="32"/>
                </a:cxn>
                <a:cxn ang="0">
                  <a:pos x="70" y="26"/>
                </a:cxn>
                <a:cxn ang="0">
                  <a:pos x="49" y="20"/>
                </a:cxn>
                <a:cxn ang="0">
                  <a:pos x="28" y="14"/>
                </a:cxn>
                <a:cxn ang="0">
                  <a:pos x="13" y="8"/>
                </a:cxn>
                <a:cxn ang="0">
                  <a:pos x="7" y="3"/>
                </a:cxn>
                <a:cxn ang="0">
                  <a:pos x="0" y="2"/>
                </a:cxn>
                <a:cxn ang="0">
                  <a:pos x="7" y="8"/>
                </a:cxn>
                <a:cxn ang="0">
                  <a:pos x="27" y="41"/>
                </a:cxn>
                <a:cxn ang="0">
                  <a:pos x="118" y="108"/>
                </a:cxn>
                <a:cxn ang="0">
                  <a:pos x="127" y="116"/>
                </a:cxn>
                <a:cxn ang="0">
                  <a:pos x="136" y="123"/>
                </a:cxn>
                <a:cxn ang="0">
                  <a:pos x="157" y="147"/>
                </a:cxn>
                <a:cxn ang="0">
                  <a:pos x="165" y="164"/>
                </a:cxn>
                <a:cxn ang="0">
                  <a:pos x="189" y="185"/>
                </a:cxn>
              </a:cxnLst>
              <a:rect l="0" t="0" r="r" b="b"/>
              <a:pathLst>
                <a:path w="262" h="185">
                  <a:moveTo>
                    <a:pt x="189" y="185"/>
                  </a:moveTo>
                  <a:cubicBezTo>
                    <a:pt x="203" y="178"/>
                    <a:pt x="211" y="160"/>
                    <a:pt x="225" y="152"/>
                  </a:cubicBezTo>
                  <a:cubicBezTo>
                    <a:pt x="232" y="143"/>
                    <a:pt x="228" y="130"/>
                    <a:pt x="237" y="126"/>
                  </a:cubicBezTo>
                  <a:cubicBezTo>
                    <a:pt x="240" y="108"/>
                    <a:pt x="262" y="103"/>
                    <a:pt x="262" y="84"/>
                  </a:cubicBezTo>
                  <a:cubicBezTo>
                    <a:pt x="255" y="84"/>
                    <a:pt x="261" y="84"/>
                    <a:pt x="244" y="83"/>
                  </a:cubicBezTo>
                  <a:cubicBezTo>
                    <a:pt x="233" y="81"/>
                    <a:pt x="222" y="79"/>
                    <a:pt x="211" y="77"/>
                  </a:cubicBezTo>
                  <a:cubicBezTo>
                    <a:pt x="194" y="69"/>
                    <a:pt x="158" y="72"/>
                    <a:pt x="150" y="72"/>
                  </a:cubicBezTo>
                  <a:cubicBezTo>
                    <a:pt x="135" y="70"/>
                    <a:pt x="137" y="66"/>
                    <a:pt x="127" y="56"/>
                  </a:cubicBezTo>
                  <a:cubicBezTo>
                    <a:pt x="117" y="46"/>
                    <a:pt x="98" y="35"/>
                    <a:pt x="85" y="32"/>
                  </a:cubicBezTo>
                  <a:cubicBezTo>
                    <a:pt x="80" y="29"/>
                    <a:pt x="76" y="27"/>
                    <a:pt x="70" y="26"/>
                  </a:cubicBezTo>
                  <a:cubicBezTo>
                    <a:pt x="64" y="23"/>
                    <a:pt x="56" y="21"/>
                    <a:pt x="49" y="20"/>
                  </a:cubicBezTo>
                  <a:cubicBezTo>
                    <a:pt x="43" y="17"/>
                    <a:pt x="35" y="15"/>
                    <a:pt x="28" y="14"/>
                  </a:cubicBezTo>
                  <a:cubicBezTo>
                    <a:pt x="23" y="11"/>
                    <a:pt x="19" y="9"/>
                    <a:pt x="13" y="8"/>
                  </a:cubicBezTo>
                  <a:cubicBezTo>
                    <a:pt x="8" y="4"/>
                    <a:pt x="10" y="6"/>
                    <a:pt x="7" y="3"/>
                  </a:cubicBezTo>
                  <a:cubicBezTo>
                    <a:pt x="5" y="3"/>
                    <a:pt x="0" y="0"/>
                    <a:pt x="0" y="2"/>
                  </a:cubicBezTo>
                  <a:cubicBezTo>
                    <a:pt x="0" y="5"/>
                    <a:pt x="5" y="6"/>
                    <a:pt x="7" y="8"/>
                  </a:cubicBezTo>
                  <a:cubicBezTo>
                    <a:pt x="14" y="18"/>
                    <a:pt x="20" y="31"/>
                    <a:pt x="27" y="41"/>
                  </a:cubicBezTo>
                  <a:cubicBezTo>
                    <a:pt x="49" y="72"/>
                    <a:pt x="85" y="91"/>
                    <a:pt x="118" y="108"/>
                  </a:cubicBezTo>
                  <a:cubicBezTo>
                    <a:pt x="122" y="117"/>
                    <a:pt x="117" y="110"/>
                    <a:pt x="127" y="116"/>
                  </a:cubicBezTo>
                  <a:cubicBezTo>
                    <a:pt x="130" y="118"/>
                    <a:pt x="136" y="123"/>
                    <a:pt x="136" y="123"/>
                  </a:cubicBezTo>
                  <a:cubicBezTo>
                    <a:pt x="142" y="132"/>
                    <a:pt x="152" y="138"/>
                    <a:pt x="157" y="147"/>
                  </a:cubicBezTo>
                  <a:cubicBezTo>
                    <a:pt x="160" y="152"/>
                    <a:pt x="165" y="164"/>
                    <a:pt x="165" y="164"/>
                  </a:cubicBezTo>
                  <a:cubicBezTo>
                    <a:pt x="168" y="184"/>
                    <a:pt x="189" y="164"/>
                    <a:pt x="189" y="185"/>
                  </a:cubicBezTo>
                  <a:close/>
                </a:path>
              </a:pathLst>
            </a:custGeom>
            <a:solidFill>
              <a:schemeClr val="tx1"/>
            </a:solidFill>
            <a:ln w="9525">
              <a:solidFill>
                <a:schemeClr val="tx1"/>
              </a:solidFill>
              <a:round/>
              <a:headEnd/>
              <a:tailEnd/>
            </a:ln>
            <a:effectLst/>
          </p:spPr>
          <p:txBody>
            <a:bodyPr/>
            <a:lstStyle/>
            <a:p>
              <a:endParaRPr lang="tr-TR"/>
            </a:p>
          </p:txBody>
        </p:sp>
      </p:grpSp>
      <p:pic>
        <p:nvPicPr>
          <p:cNvPr id="746524" name="Picture 28" descr="queston4"/>
          <p:cNvPicPr>
            <a:picLocks noChangeAspect="1" noChangeArrowheads="1" noCrop="1"/>
          </p:cNvPicPr>
          <p:nvPr/>
        </p:nvPicPr>
        <p:blipFill>
          <a:blip r:embed="rId4" cstate="print"/>
          <a:srcRect/>
          <a:stretch>
            <a:fillRect/>
          </a:stretch>
        </p:blipFill>
        <p:spPr bwMode="auto">
          <a:xfrm>
            <a:off x="7546975" y="1498600"/>
            <a:ext cx="609600" cy="6191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46504"/>
                                        </p:tgtEl>
                                        <p:attrNameLst>
                                          <p:attrName>style.visibility</p:attrName>
                                        </p:attrNameLst>
                                      </p:cBhvr>
                                      <p:to>
                                        <p:strVal val="visible"/>
                                      </p:to>
                                    </p:set>
                                    <p:animEffect transition="in" filter="blinds(horizontal)">
                                      <p:cBhvr>
                                        <p:cTn id="7" dur="500"/>
                                        <p:tgtEl>
                                          <p:spTgt spid="7465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46505"/>
                                        </p:tgtEl>
                                        <p:attrNameLst>
                                          <p:attrName>style.visibility</p:attrName>
                                        </p:attrNameLst>
                                      </p:cBhvr>
                                      <p:to>
                                        <p:strVal val="visible"/>
                                      </p:to>
                                    </p:set>
                                    <p:animEffect transition="in" filter="blinds(horizontal)">
                                      <p:cBhvr>
                                        <p:cTn id="12" dur="500"/>
                                        <p:tgtEl>
                                          <p:spTgt spid="746505"/>
                                        </p:tgtEl>
                                      </p:cBhvr>
                                    </p:animEffect>
                                  </p:childTnLst>
                                </p:cTn>
                              </p:par>
                              <p:par>
                                <p:cTn id="13" presetID="35" presetClass="emph" presetSubtype="0" repeatCount="indefinite" fill="hold" grpId="0" nodeType="withEffect">
                                  <p:stCondLst>
                                    <p:cond delay="0"/>
                                  </p:stCondLst>
                                  <p:childTnLst>
                                    <p:anim calcmode="discrete" valueType="str">
                                      <p:cBhvr>
                                        <p:cTn id="14" dur="1000" fill="hold"/>
                                        <p:tgtEl>
                                          <p:spTgt spid="74650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0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28675" name="4 Altbilgi Yer Tutucusu"/>
          <p:cNvSpPr>
            <a:spLocks noGrp="1"/>
          </p:cNvSpPr>
          <p:nvPr>
            <p:ph type="ftr" sz="quarter" idx="11"/>
          </p:nvPr>
        </p:nvSpPr>
        <p:spPr>
          <a:noFill/>
        </p:spPr>
        <p:txBody>
          <a:bodyPr/>
          <a:lstStyle/>
          <a:p>
            <a:r>
              <a:rPr lang="tr-TR"/>
              <a:t>DR. MUSTAFA KUTANİS SAÜ İNŞ.MÜH. BÖLÜMÜ</a:t>
            </a:r>
          </a:p>
        </p:txBody>
      </p:sp>
      <p:sp>
        <p:nvSpPr>
          <p:cNvPr id="28676" name="5 Slayt Numarası Yer Tutucusu"/>
          <p:cNvSpPr>
            <a:spLocks noGrp="1"/>
          </p:cNvSpPr>
          <p:nvPr>
            <p:ph type="sldNum" sz="quarter" idx="12"/>
          </p:nvPr>
        </p:nvSpPr>
        <p:spPr>
          <a:noFill/>
        </p:spPr>
        <p:txBody>
          <a:bodyPr/>
          <a:lstStyle/>
          <a:p>
            <a:r>
              <a:rPr lang="tr-TR"/>
              <a:t>SLIDE </a:t>
            </a:r>
            <a:fld id="{DC81980E-8D1D-474A-800E-1F8FD5DB2397}" type="slidenum">
              <a:rPr lang="tr-TR"/>
              <a:pPr/>
              <a:t>11</a:t>
            </a:fld>
            <a:endParaRPr lang="tr-TR"/>
          </a:p>
        </p:txBody>
      </p:sp>
      <p:sp>
        <p:nvSpPr>
          <p:cNvPr id="774146" name="Rectangle 2"/>
          <p:cNvSpPr>
            <a:spLocks noGrp="1" noChangeArrowheads="1"/>
          </p:cNvSpPr>
          <p:nvPr>
            <p:ph type="title"/>
          </p:nvPr>
        </p:nvSpPr>
        <p:spPr/>
        <p:txBody>
          <a:bodyPr/>
          <a:lstStyle/>
          <a:p>
            <a:pPr eaLnBrk="1" hangingPunct="1"/>
            <a:r>
              <a:rPr lang="tr-TR" smtClean="0"/>
              <a:t>YAPI ÜRETİMİ PROJE İLE BAŞLAR</a:t>
            </a:r>
          </a:p>
        </p:txBody>
      </p:sp>
      <p:sp>
        <p:nvSpPr>
          <p:cNvPr id="774147" name="Rectangle 3"/>
          <p:cNvSpPr>
            <a:spLocks noGrp="1" noChangeArrowheads="1"/>
          </p:cNvSpPr>
          <p:nvPr>
            <p:ph type="body" idx="1"/>
          </p:nvPr>
        </p:nvSpPr>
        <p:spPr/>
        <p:txBody>
          <a:bodyPr/>
          <a:lstStyle/>
          <a:p>
            <a:pPr eaLnBrk="1" hangingPunct="1">
              <a:defRPr/>
            </a:pPr>
            <a:r>
              <a:rPr lang="tr-TR" smtClean="0"/>
              <a:t>Proje “</a:t>
            </a:r>
            <a:r>
              <a:rPr lang="tr-TR" b="1" smtClean="0"/>
              <a:t>yapının ömrü boyunca, yapıya etkimesi olası yükleri belirli bir güvenlikte taşıyabileceğini gösteren bir belge</a:t>
            </a:r>
            <a:r>
              <a:rPr lang="tr-TR" smtClean="0"/>
              <a:t>” olarak tanımlanır. </a:t>
            </a:r>
          </a:p>
          <a:p>
            <a:pPr eaLnBrk="1" hangingPunct="1">
              <a:defRPr/>
            </a:pPr>
            <a:r>
              <a:rPr lang="tr-TR" smtClean="0"/>
              <a:t>Yapı </a:t>
            </a:r>
            <a:r>
              <a:rPr lang="tr-TR" u="sng" smtClean="0">
                <a:effectLst>
                  <a:outerShdw blurRad="38100" dist="38100" dir="2700000" algn="tl">
                    <a:srgbClr val="C0C0C0"/>
                  </a:outerShdw>
                </a:effectLst>
              </a:rPr>
              <a:t>kullanım amacına</a:t>
            </a:r>
            <a:r>
              <a:rPr lang="tr-TR" smtClean="0"/>
              <a:t> bağlı olarak tanımlanan </a:t>
            </a:r>
            <a:r>
              <a:rPr lang="tr-TR" u="sng" smtClean="0">
                <a:effectLst>
                  <a:outerShdw blurRad="38100" dist="38100" dir="2700000" algn="tl">
                    <a:srgbClr val="C0C0C0"/>
                  </a:outerShdw>
                </a:effectLst>
              </a:rPr>
              <a:t>işletme yüklerine</a:t>
            </a:r>
            <a:r>
              <a:rPr lang="tr-TR" smtClean="0"/>
              <a:t> ve yapının bulunduğu bölgenin depremselliğine bağlı olarak tanımlanan </a:t>
            </a:r>
            <a:r>
              <a:rPr lang="tr-TR" u="sng" smtClean="0">
                <a:effectLst>
                  <a:outerShdw blurRad="38100" dist="38100" dir="2700000" algn="tl">
                    <a:srgbClr val="C0C0C0"/>
                  </a:outerShdw>
                </a:effectLst>
              </a:rPr>
              <a:t>deprem yüklerine</a:t>
            </a:r>
            <a:r>
              <a:rPr lang="tr-TR" smtClean="0"/>
              <a:t> göre tasarlanır. </a:t>
            </a:r>
          </a:p>
          <a:p>
            <a:pPr eaLnBrk="1" hangingPunct="1">
              <a:defRPr/>
            </a:pPr>
            <a:r>
              <a:rPr lang="tr-TR" smtClean="0"/>
              <a:t>Proje,  güvenli bir yapı için gerekli bir ön koşuldur. </a:t>
            </a:r>
            <a:r>
              <a:rPr lang="tr-TR" sz="1800" smtClean="0">
                <a:solidFill>
                  <a:srgbClr val="0000FF"/>
                </a:solidFill>
                <a:effectLst>
                  <a:outerShdw blurRad="38100" dist="38100" dir="2700000" algn="tl">
                    <a:srgbClr val="C0C0C0"/>
                  </a:outerShdw>
                </a:effectLst>
              </a:rPr>
              <a:t>(Projesi olan yapıya biz müh hizmeti görmüş yapı)</a:t>
            </a:r>
          </a:p>
          <a:p>
            <a:pPr eaLnBrk="1" hangingPunct="1">
              <a:defRPr/>
            </a:pPr>
            <a:endParaRPr lang="tr-TR" sz="1800" smtClean="0">
              <a:solidFill>
                <a:srgbClr val="0000FF"/>
              </a:solidFill>
              <a:effectLst>
                <a:outerShdw blurRad="38100" dist="38100" dir="2700000" algn="tl">
                  <a:srgbClr val="C0C0C0"/>
                </a:outerShdw>
              </a:effectLst>
            </a:endParaRPr>
          </a:p>
          <a:p>
            <a:pPr eaLnBrk="1" hangingPunct="1">
              <a:buFont typeface="Wingdings" pitchFamily="2" charset="2"/>
              <a:buNone/>
              <a:defRPr/>
            </a:pPr>
            <a:r>
              <a:rPr lang="tr-TR" sz="2800" b="1" u="sng" smtClean="0"/>
              <a:t>Doğru bir proje olmadan doğru ve güvenli bir yapı inşa etmek olanaklı değildir.</a:t>
            </a:r>
          </a:p>
        </p:txBody>
      </p:sp>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43200000">
                                      <p:cBhvr>
                                        <p:cTn id="6" dur="1000" fill="hold"/>
                                        <p:tgtEl>
                                          <p:spTgt spid="77414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774147">
                                            <p:txEl>
                                              <p:pRg st="1" end="1"/>
                                            </p:txEl>
                                          </p:spTgt>
                                        </p:tgtEl>
                                        <p:attrNameLst>
                                          <p:attrName>style.visibility</p:attrName>
                                        </p:attrNameLst>
                                      </p:cBhvr>
                                      <p:to>
                                        <p:strVal val="visible"/>
                                      </p:to>
                                    </p:set>
                                    <p:animEffect transition="in" filter="dissolve">
                                      <p:cBhvr>
                                        <p:cTn id="11" dur="500"/>
                                        <p:tgtEl>
                                          <p:spTgt spid="77414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774147">
                                            <p:txEl>
                                              <p:pRg st="2" end="2"/>
                                            </p:txEl>
                                          </p:spTgt>
                                        </p:tgtEl>
                                        <p:attrNameLst>
                                          <p:attrName>style.visibility</p:attrName>
                                        </p:attrNameLst>
                                      </p:cBhvr>
                                      <p:to>
                                        <p:strVal val="visible"/>
                                      </p:to>
                                    </p:set>
                                    <p:animEffect transition="in" filter="blinds(horizontal)">
                                      <p:cBhvr>
                                        <p:cTn id="16" dur="500"/>
                                        <p:tgtEl>
                                          <p:spTgt spid="774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1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fld id="{C8A1F387-128B-46EF-8B32-8C10FFB005CE}" type="datetime1">
              <a:rPr lang="tr-TR"/>
              <a:pPr/>
              <a:t>06.09.2011</a:t>
            </a:fld>
            <a:endParaRPr lang="tr-T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dirty="0"/>
              <a:t>SLIDE </a:t>
            </a:r>
            <a:fld id="{D2A03684-84EA-4F47-80CA-4614F4915D8B}" type="slidenum">
              <a:rPr lang="tr-TR" smtClean="0"/>
              <a:pPr/>
              <a:t>12</a:t>
            </a:fld>
            <a:endParaRPr lang="tr-TR" dirty="0"/>
          </a:p>
        </p:txBody>
      </p:sp>
      <p:sp>
        <p:nvSpPr>
          <p:cNvPr id="244738" name="Rectangle 2"/>
          <p:cNvSpPr>
            <a:spLocks noGrp="1" noChangeArrowheads="1"/>
          </p:cNvSpPr>
          <p:nvPr>
            <p:ph type="title"/>
          </p:nvPr>
        </p:nvSpPr>
        <p:spPr>
          <a:xfrm>
            <a:off x="827088" y="73025"/>
            <a:ext cx="7437437" cy="973138"/>
          </a:xfrm>
          <a:solidFill>
            <a:schemeClr val="accent1"/>
          </a:solidFill>
        </p:spPr>
        <p:txBody>
          <a:bodyPr/>
          <a:lstStyle/>
          <a:p>
            <a:r>
              <a:rPr lang="tr-TR"/>
              <a:t>STRUCTURAL ENGINEERING IS</a:t>
            </a:r>
            <a:br>
              <a:rPr lang="tr-TR"/>
            </a:br>
            <a:r>
              <a:rPr lang="tr-TR">
                <a:solidFill>
                  <a:srgbClr val="FF3300"/>
                </a:solidFill>
                <a:effectLst>
                  <a:outerShdw blurRad="38100" dist="38100" dir="2700000" algn="tl">
                    <a:srgbClr val="000000"/>
                  </a:outerShdw>
                </a:effectLst>
              </a:rPr>
              <a:t>Yapı Mühendisliği;</a:t>
            </a:r>
            <a:endParaRPr lang="en-US" u="sng">
              <a:solidFill>
                <a:srgbClr val="FF3300"/>
              </a:solidFill>
              <a:effectLst>
                <a:outerShdw blurRad="38100" dist="38100" dir="2700000" algn="tl">
                  <a:srgbClr val="000000"/>
                </a:outerShdw>
              </a:effectLst>
            </a:endParaRPr>
          </a:p>
        </p:txBody>
      </p:sp>
      <p:sp>
        <p:nvSpPr>
          <p:cNvPr id="244739" name="Rectangle 3"/>
          <p:cNvSpPr>
            <a:spLocks noGrp="1" noChangeArrowheads="1"/>
          </p:cNvSpPr>
          <p:nvPr>
            <p:ph type="body" idx="1"/>
          </p:nvPr>
        </p:nvSpPr>
        <p:spPr>
          <a:xfrm>
            <a:off x="265113" y="866775"/>
            <a:ext cx="8494712" cy="5434013"/>
          </a:xfrm>
        </p:spPr>
        <p:txBody>
          <a:bodyPr/>
          <a:lstStyle/>
          <a:p>
            <a:pPr algn="ctr">
              <a:lnSpc>
                <a:spcPct val="90000"/>
              </a:lnSpc>
              <a:buFont typeface="Wingdings" pitchFamily="2" charset="2"/>
              <a:buNone/>
            </a:pPr>
            <a:endParaRPr lang="tr-TR" sz="1800" b="1" dirty="0"/>
          </a:p>
          <a:p>
            <a:pPr algn="ctr">
              <a:lnSpc>
                <a:spcPct val="110000"/>
              </a:lnSpc>
              <a:buFont typeface="Wingdings" pitchFamily="2" charset="2"/>
              <a:buNone/>
            </a:pPr>
            <a:r>
              <a:rPr lang="tr-TR" sz="1800" b="1" dirty="0"/>
              <a:t>THE ART OF USING </a:t>
            </a:r>
            <a:r>
              <a:rPr lang="tr-TR" sz="1800" b="1" dirty="0">
                <a:solidFill>
                  <a:srgbClr val="0000FF"/>
                </a:solidFill>
              </a:rPr>
              <a:t>MATERIALS</a:t>
            </a:r>
            <a:endParaRPr lang="tr-TR" sz="1800" i="1" dirty="0">
              <a:solidFill>
                <a:srgbClr val="0000FF"/>
              </a:solidFill>
            </a:endParaRPr>
          </a:p>
          <a:p>
            <a:pPr algn="ctr">
              <a:lnSpc>
                <a:spcPct val="110000"/>
              </a:lnSpc>
              <a:buFont typeface="Wingdings" pitchFamily="2" charset="2"/>
              <a:buNone/>
            </a:pPr>
            <a:r>
              <a:rPr lang="tr-TR" sz="1800" i="1" dirty="0" err="1"/>
              <a:t>That</a:t>
            </a:r>
            <a:r>
              <a:rPr lang="tr-TR" sz="1800" i="1" dirty="0"/>
              <a:t> </a:t>
            </a:r>
            <a:r>
              <a:rPr lang="tr-TR" sz="1800" i="1" dirty="0" err="1"/>
              <a:t>Have</a:t>
            </a:r>
            <a:r>
              <a:rPr lang="tr-TR" sz="1800" i="1" dirty="0"/>
              <a:t> </a:t>
            </a:r>
            <a:r>
              <a:rPr lang="tr-TR" sz="1800" i="1" dirty="0" err="1"/>
              <a:t>Properties</a:t>
            </a:r>
            <a:r>
              <a:rPr lang="tr-TR" sz="1800" i="1" dirty="0"/>
              <a:t> </a:t>
            </a:r>
            <a:r>
              <a:rPr lang="tr-TR" sz="1800" i="1" dirty="0" err="1"/>
              <a:t>Which</a:t>
            </a:r>
            <a:r>
              <a:rPr lang="tr-TR" sz="1800" i="1" dirty="0"/>
              <a:t> </a:t>
            </a:r>
            <a:r>
              <a:rPr lang="tr-TR" sz="1800" i="1" u="sng" dirty="0"/>
              <a:t>Can </a:t>
            </a:r>
            <a:r>
              <a:rPr lang="tr-TR" sz="1800" i="1" u="sng" dirty="0" err="1"/>
              <a:t>Only</a:t>
            </a:r>
            <a:r>
              <a:rPr lang="tr-TR" sz="1800" i="1" u="sng" dirty="0"/>
              <a:t> Be </a:t>
            </a:r>
            <a:r>
              <a:rPr lang="tr-TR" sz="1800" i="1" u="sng" dirty="0" err="1"/>
              <a:t>Estimated</a:t>
            </a:r>
            <a:endParaRPr lang="tr-TR" sz="1800" b="1" dirty="0"/>
          </a:p>
          <a:p>
            <a:pPr algn="ctr">
              <a:lnSpc>
                <a:spcPct val="90000"/>
              </a:lnSpc>
              <a:buFont typeface="Wingdings" pitchFamily="2" charset="2"/>
              <a:buNone/>
            </a:pPr>
            <a:r>
              <a:rPr lang="tr-TR" sz="1800" dirty="0">
                <a:solidFill>
                  <a:srgbClr val="FF3300"/>
                </a:solidFill>
                <a:effectLst>
                  <a:outerShdw blurRad="38100" dist="38100" dir="2700000" algn="tl">
                    <a:srgbClr val="C0C0C0"/>
                  </a:outerShdw>
                </a:effectLst>
              </a:rPr>
              <a:t>özellikleri sadece tahmin edilebilen malzemeleri kullanma sanatıdır</a:t>
            </a:r>
          </a:p>
          <a:p>
            <a:pPr algn="ctr">
              <a:lnSpc>
                <a:spcPct val="110000"/>
              </a:lnSpc>
              <a:buFont typeface="Wingdings" pitchFamily="2" charset="2"/>
              <a:buNone/>
            </a:pPr>
            <a:r>
              <a:rPr lang="tr-TR" sz="1800" b="1" dirty="0"/>
              <a:t>TO BUILD REAL</a:t>
            </a:r>
            <a:r>
              <a:rPr lang="tr-TR" sz="1800" b="1" dirty="0">
                <a:solidFill>
                  <a:srgbClr val="0000FF"/>
                </a:solidFill>
              </a:rPr>
              <a:t> STRUCTURES</a:t>
            </a:r>
            <a:endParaRPr lang="tr-TR" sz="1800" i="1" dirty="0">
              <a:solidFill>
                <a:srgbClr val="0000FF"/>
              </a:solidFill>
            </a:endParaRPr>
          </a:p>
          <a:p>
            <a:pPr algn="ctr">
              <a:lnSpc>
                <a:spcPct val="110000"/>
              </a:lnSpc>
              <a:buFont typeface="Wingdings" pitchFamily="2" charset="2"/>
              <a:buNone/>
            </a:pPr>
            <a:r>
              <a:rPr lang="tr-TR" sz="1800" i="1" dirty="0" err="1"/>
              <a:t>That</a:t>
            </a:r>
            <a:r>
              <a:rPr lang="tr-TR" sz="1800" i="1" dirty="0"/>
              <a:t> </a:t>
            </a:r>
            <a:r>
              <a:rPr lang="tr-TR" sz="1800" i="1" u="sng" dirty="0"/>
              <a:t>Can </a:t>
            </a:r>
            <a:r>
              <a:rPr lang="tr-TR" sz="1800" i="1" u="sng" dirty="0" err="1"/>
              <a:t>Only</a:t>
            </a:r>
            <a:r>
              <a:rPr lang="tr-TR" sz="1800" i="1" u="sng" dirty="0"/>
              <a:t> Be </a:t>
            </a:r>
            <a:r>
              <a:rPr lang="tr-TR" sz="1800" i="1" u="sng" dirty="0" err="1"/>
              <a:t>Approximately</a:t>
            </a:r>
            <a:r>
              <a:rPr lang="tr-TR" sz="1800" i="1" u="sng" dirty="0"/>
              <a:t> </a:t>
            </a:r>
            <a:r>
              <a:rPr lang="tr-TR" sz="1800" i="1" u="sng" dirty="0" err="1"/>
              <a:t>Analyzed</a:t>
            </a:r>
            <a:endParaRPr lang="tr-TR" sz="1800" b="1" dirty="0"/>
          </a:p>
          <a:p>
            <a:pPr algn="ctr">
              <a:lnSpc>
                <a:spcPct val="90000"/>
              </a:lnSpc>
              <a:buFont typeface="Wingdings" pitchFamily="2" charset="2"/>
              <a:buNone/>
            </a:pPr>
            <a:r>
              <a:rPr lang="tr-TR" sz="1800" dirty="0">
                <a:solidFill>
                  <a:srgbClr val="FF3300"/>
                </a:solidFill>
                <a:effectLst>
                  <a:outerShdw blurRad="38100" dist="38100" dir="2700000" algn="tl">
                    <a:srgbClr val="C0C0C0"/>
                  </a:outerShdw>
                </a:effectLst>
              </a:rPr>
              <a:t>yaklaşık olarak analiz edilebilen gerçek yapıları inşa etmektir</a:t>
            </a:r>
          </a:p>
          <a:p>
            <a:pPr algn="ctr">
              <a:lnSpc>
                <a:spcPct val="110000"/>
              </a:lnSpc>
              <a:buFont typeface="Wingdings" pitchFamily="2" charset="2"/>
              <a:buNone/>
            </a:pPr>
            <a:r>
              <a:rPr lang="tr-TR" sz="1800" b="1" dirty="0"/>
              <a:t>TO WITHSTAND </a:t>
            </a:r>
            <a:r>
              <a:rPr lang="tr-TR" sz="1800" b="1" dirty="0">
                <a:solidFill>
                  <a:srgbClr val="0000FF"/>
                </a:solidFill>
              </a:rPr>
              <a:t>FORCES</a:t>
            </a:r>
            <a:endParaRPr lang="tr-TR" sz="1800" i="1" dirty="0">
              <a:solidFill>
                <a:srgbClr val="0000FF"/>
              </a:solidFill>
            </a:endParaRPr>
          </a:p>
          <a:p>
            <a:pPr algn="ctr">
              <a:lnSpc>
                <a:spcPct val="110000"/>
              </a:lnSpc>
              <a:buFont typeface="Wingdings" pitchFamily="2" charset="2"/>
              <a:buNone/>
            </a:pPr>
            <a:r>
              <a:rPr lang="tr-TR" sz="1800" i="1" dirty="0" err="1"/>
              <a:t>That</a:t>
            </a:r>
            <a:r>
              <a:rPr lang="tr-TR" sz="1800" i="1" dirty="0"/>
              <a:t> </a:t>
            </a:r>
            <a:r>
              <a:rPr lang="tr-TR" sz="1800" i="1" dirty="0" err="1"/>
              <a:t>Are</a:t>
            </a:r>
            <a:r>
              <a:rPr lang="tr-TR" sz="1800" i="1" dirty="0"/>
              <a:t> </a:t>
            </a:r>
            <a:r>
              <a:rPr lang="tr-TR" sz="1800" i="1" u="sng" dirty="0"/>
              <a:t>Not </a:t>
            </a:r>
            <a:r>
              <a:rPr lang="tr-TR" sz="1800" i="1" u="sng" dirty="0" err="1"/>
              <a:t>Accurately</a:t>
            </a:r>
            <a:r>
              <a:rPr lang="tr-TR" sz="1800" i="1" u="sng" dirty="0"/>
              <a:t> </a:t>
            </a:r>
            <a:r>
              <a:rPr lang="tr-TR" sz="1800" i="1" u="sng" dirty="0" err="1"/>
              <a:t>Known</a:t>
            </a:r>
            <a:endParaRPr lang="tr-TR" sz="1800" b="1" dirty="0"/>
          </a:p>
          <a:p>
            <a:pPr algn="ctr">
              <a:lnSpc>
                <a:spcPct val="90000"/>
              </a:lnSpc>
              <a:buFont typeface="Wingdings" pitchFamily="2" charset="2"/>
              <a:buNone/>
            </a:pPr>
            <a:r>
              <a:rPr lang="tr-TR" sz="1800" dirty="0">
                <a:solidFill>
                  <a:srgbClr val="FF3300"/>
                </a:solidFill>
                <a:effectLst>
                  <a:outerShdw blurRad="38100" dist="38100" dir="2700000" algn="tl">
                    <a:srgbClr val="C0C0C0"/>
                  </a:outerShdw>
                </a:effectLst>
              </a:rPr>
              <a:t>kesin olarak bilinmeyen kuvvetlere karşı koymaktır</a:t>
            </a:r>
          </a:p>
          <a:p>
            <a:pPr algn="ctr">
              <a:lnSpc>
                <a:spcPct val="110000"/>
              </a:lnSpc>
              <a:buFont typeface="Wingdings" pitchFamily="2" charset="2"/>
              <a:buNone/>
            </a:pPr>
            <a:r>
              <a:rPr lang="tr-TR" sz="1800" b="1" dirty="0"/>
              <a:t>SO THAT OUR </a:t>
            </a:r>
            <a:r>
              <a:rPr lang="tr-TR" sz="1800" b="1" dirty="0">
                <a:solidFill>
                  <a:srgbClr val="0000FF"/>
                </a:solidFill>
              </a:rPr>
              <a:t>RESPONSIBILIT</a:t>
            </a:r>
            <a:r>
              <a:rPr lang="tr-TR" sz="1800" b="1" dirty="0"/>
              <a:t>Y WITH RESPECT TO</a:t>
            </a:r>
          </a:p>
          <a:p>
            <a:pPr algn="ctr">
              <a:lnSpc>
                <a:spcPct val="110000"/>
              </a:lnSpc>
              <a:buFont typeface="Wingdings" pitchFamily="2" charset="2"/>
              <a:buNone/>
            </a:pPr>
            <a:r>
              <a:rPr lang="tr-TR" sz="1800" b="1" dirty="0"/>
              <a:t>PUBLIC </a:t>
            </a:r>
            <a:r>
              <a:rPr lang="tr-TR" sz="1800" b="1" dirty="0">
                <a:solidFill>
                  <a:srgbClr val="0000FF"/>
                </a:solidFill>
              </a:rPr>
              <a:t>SAFETY</a:t>
            </a:r>
            <a:r>
              <a:rPr lang="tr-TR" sz="1800" b="1" dirty="0"/>
              <a:t> IS </a:t>
            </a:r>
            <a:r>
              <a:rPr lang="tr-TR" sz="1800" b="1" dirty="0">
                <a:solidFill>
                  <a:srgbClr val="0000FF"/>
                </a:solidFill>
              </a:rPr>
              <a:t>SATISFIED</a:t>
            </a:r>
            <a:r>
              <a:rPr lang="tr-TR" sz="1800" b="1" dirty="0"/>
              <a:t>. </a:t>
            </a:r>
          </a:p>
          <a:p>
            <a:pPr algn="ctr">
              <a:lnSpc>
                <a:spcPct val="110000"/>
              </a:lnSpc>
              <a:buFont typeface="Wingdings" pitchFamily="2" charset="2"/>
              <a:buNone/>
            </a:pPr>
            <a:r>
              <a:rPr lang="tr-TR" sz="1800" dirty="0">
                <a:solidFill>
                  <a:srgbClr val="FF3300"/>
                </a:solidFill>
                <a:effectLst>
                  <a:outerShdw blurRad="38100" dist="38100" dir="2700000" algn="tl">
                    <a:srgbClr val="C0C0C0"/>
                  </a:outerShdw>
                </a:effectLst>
              </a:rPr>
              <a:t>Bunları yaparak halkın güvenliği ile ilgili sorumluluğumuzu yerine getiririz.</a:t>
            </a:r>
            <a:endParaRPr lang="en-US" sz="1800" dirty="0">
              <a:solidFill>
                <a:srgbClr val="FF3300"/>
              </a:solidFill>
              <a:effectLst>
                <a:outerShdw blurRad="38100" dist="38100" dir="2700000" algn="tl">
                  <a:srgbClr val="C0C0C0"/>
                </a:outerShdw>
              </a:effectLst>
            </a:endParaRPr>
          </a:p>
          <a:p>
            <a:pPr algn="ctr">
              <a:lnSpc>
                <a:spcPct val="110000"/>
              </a:lnSpc>
              <a:buNone/>
            </a:pPr>
            <a:r>
              <a:rPr lang="tr-TR" sz="1800" dirty="0" err="1" smtClean="0"/>
              <a:t>Adapted</a:t>
            </a:r>
            <a:r>
              <a:rPr lang="tr-TR" sz="1800" dirty="0" smtClean="0"/>
              <a:t> </a:t>
            </a:r>
            <a:r>
              <a:rPr lang="tr-TR" sz="1800" dirty="0" err="1" smtClean="0"/>
              <a:t>From</a:t>
            </a:r>
            <a:r>
              <a:rPr lang="tr-TR" sz="1800" dirty="0" smtClean="0"/>
              <a:t> An </a:t>
            </a:r>
            <a:r>
              <a:rPr lang="tr-TR" sz="1800" dirty="0" err="1" smtClean="0"/>
              <a:t>Unknown</a:t>
            </a:r>
            <a:r>
              <a:rPr lang="tr-TR" sz="1800" dirty="0" smtClean="0"/>
              <a:t> </a:t>
            </a:r>
            <a:r>
              <a:rPr lang="tr-TR" sz="1800" dirty="0" err="1" smtClean="0"/>
              <a:t>Author</a:t>
            </a:r>
            <a:endParaRPr lang="tr-TR" sz="1800" dirty="0" smtClean="0"/>
          </a:p>
          <a:p>
            <a:pPr algn="ctr">
              <a:spcBef>
                <a:spcPts val="0"/>
              </a:spcBef>
              <a:buNone/>
            </a:pPr>
            <a:r>
              <a:rPr lang="tr-TR" sz="4000" i="1" dirty="0" smtClean="0">
                <a:sym typeface="Symbol"/>
              </a:rPr>
              <a:t></a:t>
            </a:r>
            <a:r>
              <a:rPr lang="tr-TR" sz="1800" i="1" dirty="0" smtClean="0">
                <a:sym typeface="Symbol"/>
              </a:rPr>
              <a:t>= 3.14159265358979…………….</a:t>
            </a:r>
            <a:endParaRPr lang="tr-TR" sz="18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44739">
                                            <p:txEl>
                                              <p:pRg st="4" end="4"/>
                                            </p:txEl>
                                          </p:spTgt>
                                        </p:tgtEl>
                                        <p:attrNameLst>
                                          <p:attrName>style.visibility</p:attrName>
                                        </p:attrNameLst>
                                      </p:cBhvr>
                                      <p:to>
                                        <p:strVal val="visible"/>
                                      </p:to>
                                    </p:set>
                                    <p:animEffect transition="in" filter="strips(downLeft)">
                                      <p:cBhvr>
                                        <p:cTn id="7" dur="500"/>
                                        <p:tgtEl>
                                          <p:spTgt spid="244739">
                                            <p:txEl>
                                              <p:pRg st="4" end="4"/>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244739">
                                            <p:txEl>
                                              <p:pRg st="5" end="5"/>
                                            </p:txEl>
                                          </p:spTgt>
                                        </p:tgtEl>
                                        <p:attrNameLst>
                                          <p:attrName>style.visibility</p:attrName>
                                        </p:attrNameLst>
                                      </p:cBhvr>
                                      <p:to>
                                        <p:strVal val="visible"/>
                                      </p:to>
                                    </p:set>
                                    <p:animEffect transition="in" filter="strips(downLeft)">
                                      <p:cBhvr>
                                        <p:cTn id="10" dur="500"/>
                                        <p:tgtEl>
                                          <p:spTgt spid="244739">
                                            <p:txEl>
                                              <p:pRg st="5" end="5"/>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244739">
                                            <p:txEl>
                                              <p:pRg st="6" end="6"/>
                                            </p:txEl>
                                          </p:spTgt>
                                        </p:tgtEl>
                                        <p:attrNameLst>
                                          <p:attrName>style.visibility</p:attrName>
                                        </p:attrNameLst>
                                      </p:cBhvr>
                                      <p:to>
                                        <p:strVal val="visible"/>
                                      </p:to>
                                    </p:set>
                                    <p:animEffect transition="in" filter="strips(downLeft)">
                                      <p:cBhvr>
                                        <p:cTn id="13" dur="500"/>
                                        <p:tgtEl>
                                          <p:spTgt spid="244739">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244739">
                                            <p:txEl>
                                              <p:pRg st="7" end="7"/>
                                            </p:txEl>
                                          </p:spTgt>
                                        </p:tgtEl>
                                        <p:attrNameLst>
                                          <p:attrName>style.visibility</p:attrName>
                                        </p:attrNameLst>
                                      </p:cBhvr>
                                      <p:to>
                                        <p:strVal val="visible"/>
                                      </p:to>
                                    </p:set>
                                    <p:animEffect transition="in" filter="strips(downLeft)">
                                      <p:cBhvr>
                                        <p:cTn id="18" dur="500"/>
                                        <p:tgtEl>
                                          <p:spTgt spid="244739">
                                            <p:txEl>
                                              <p:pRg st="7" end="7"/>
                                            </p:txEl>
                                          </p:spTgt>
                                        </p:tgtEl>
                                      </p:cBhvr>
                                    </p:animEffect>
                                  </p:childTnLst>
                                </p:cTn>
                              </p:par>
                              <p:par>
                                <p:cTn id="19" presetID="18" presetClass="entr" presetSubtype="12" fill="hold" nodeType="withEffect">
                                  <p:stCondLst>
                                    <p:cond delay="0"/>
                                  </p:stCondLst>
                                  <p:childTnLst>
                                    <p:set>
                                      <p:cBhvr>
                                        <p:cTn id="20" dur="1" fill="hold">
                                          <p:stCondLst>
                                            <p:cond delay="0"/>
                                          </p:stCondLst>
                                        </p:cTn>
                                        <p:tgtEl>
                                          <p:spTgt spid="244739">
                                            <p:txEl>
                                              <p:pRg st="8" end="8"/>
                                            </p:txEl>
                                          </p:spTgt>
                                        </p:tgtEl>
                                        <p:attrNameLst>
                                          <p:attrName>style.visibility</p:attrName>
                                        </p:attrNameLst>
                                      </p:cBhvr>
                                      <p:to>
                                        <p:strVal val="visible"/>
                                      </p:to>
                                    </p:set>
                                    <p:animEffect transition="in" filter="strips(downLeft)">
                                      <p:cBhvr>
                                        <p:cTn id="21" dur="500"/>
                                        <p:tgtEl>
                                          <p:spTgt spid="244739">
                                            <p:txEl>
                                              <p:pRg st="8" end="8"/>
                                            </p:txEl>
                                          </p:spTgt>
                                        </p:tgtEl>
                                      </p:cBhvr>
                                    </p:animEffect>
                                  </p:childTnLst>
                                </p:cTn>
                              </p:par>
                              <p:par>
                                <p:cTn id="22" presetID="18" presetClass="entr" presetSubtype="12" fill="hold" nodeType="withEffect">
                                  <p:stCondLst>
                                    <p:cond delay="0"/>
                                  </p:stCondLst>
                                  <p:childTnLst>
                                    <p:set>
                                      <p:cBhvr>
                                        <p:cTn id="23" dur="1" fill="hold">
                                          <p:stCondLst>
                                            <p:cond delay="0"/>
                                          </p:stCondLst>
                                        </p:cTn>
                                        <p:tgtEl>
                                          <p:spTgt spid="244739">
                                            <p:txEl>
                                              <p:pRg st="9" end="9"/>
                                            </p:txEl>
                                          </p:spTgt>
                                        </p:tgtEl>
                                        <p:attrNameLst>
                                          <p:attrName>style.visibility</p:attrName>
                                        </p:attrNameLst>
                                      </p:cBhvr>
                                      <p:to>
                                        <p:strVal val="visible"/>
                                      </p:to>
                                    </p:set>
                                    <p:animEffect transition="in" filter="strips(downLeft)">
                                      <p:cBhvr>
                                        <p:cTn id="24" dur="500"/>
                                        <p:tgtEl>
                                          <p:spTgt spid="244739">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244739">
                                            <p:txEl>
                                              <p:pRg st="10" end="10"/>
                                            </p:txEl>
                                          </p:spTgt>
                                        </p:tgtEl>
                                        <p:attrNameLst>
                                          <p:attrName>style.visibility</p:attrName>
                                        </p:attrNameLst>
                                      </p:cBhvr>
                                      <p:to>
                                        <p:strVal val="visible"/>
                                      </p:to>
                                    </p:set>
                                    <p:animEffect transition="in" filter="strips(downLeft)">
                                      <p:cBhvr>
                                        <p:cTn id="29" dur="500"/>
                                        <p:tgtEl>
                                          <p:spTgt spid="244739">
                                            <p:txEl>
                                              <p:pRg st="10" end="10"/>
                                            </p:txEl>
                                          </p:spTgt>
                                        </p:tgtEl>
                                      </p:cBhvr>
                                    </p:animEffect>
                                  </p:childTnLst>
                                </p:cTn>
                              </p:par>
                              <p:par>
                                <p:cTn id="30" presetID="18" presetClass="entr" presetSubtype="12" fill="hold" nodeType="withEffect">
                                  <p:stCondLst>
                                    <p:cond delay="0"/>
                                  </p:stCondLst>
                                  <p:childTnLst>
                                    <p:set>
                                      <p:cBhvr>
                                        <p:cTn id="31" dur="1" fill="hold">
                                          <p:stCondLst>
                                            <p:cond delay="0"/>
                                          </p:stCondLst>
                                        </p:cTn>
                                        <p:tgtEl>
                                          <p:spTgt spid="244739">
                                            <p:txEl>
                                              <p:pRg st="11" end="11"/>
                                            </p:txEl>
                                          </p:spTgt>
                                        </p:tgtEl>
                                        <p:attrNameLst>
                                          <p:attrName>style.visibility</p:attrName>
                                        </p:attrNameLst>
                                      </p:cBhvr>
                                      <p:to>
                                        <p:strVal val="visible"/>
                                      </p:to>
                                    </p:set>
                                    <p:animEffect transition="in" filter="strips(downLeft)">
                                      <p:cBhvr>
                                        <p:cTn id="32" dur="500"/>
                                        <p:tgtEl>
                                          <p:spTgt spid="244739">
                                            <p:txEl>
                                              <p:pRg st="11" end="11"/>
                                            </p:txEl>
                                          </p:spTgt>
                                        </p:tgtEl>
                                      </p:cBhvr>
                                    </p:animEffect>
                                  </p:childTnLst>
                                </p:cTn>
                              </p:par>
                              <p:par>
                                <p:cTn id="33" presetID="18" presetClass="entr" presetSubtype="12" fill="hold" nodeType="withEffect">
                                  <p:stCondLst>
                                    <p:cond delay="0"/>
                                  </p:stCondLst>
                                  <p:childTnLst>
                                    <p:set>
                                      <p:cBhvr>
                                        <p:cTn id="34" dur="1" fill="hold">
                                          <p:stCondLst>
                                            <p:cond delay="0"/>
                                          </p:stCondLst>
                                        </p:cTn>
                                        <p:tgtEl>
                                          <p:spTgt spid="244739">
                                            <p:txEl>
                                              <p:pRg st="12" end="12"/>
                                            </p:txEl>
                                          </p:spTgt>
                                        </p:tgtEl>
                                        <p:attrNameLst>
                                          <p:attrName>style.visibility</p:attrName>
                                        </p:attrNameLst>
                                      </p:cBhvr>
                                      <p:to>
                                        <p:strVal val="visible"/>
                                      </p:to>
                                    </p:set>
                                    <p:animEffect transition="in" filter="strips(downLeft)">
                                      <p:cBhvr>
                                        <p:cTn id="35" dur="500"/>
                                        <p:tgtEl>
                                          <p:spTgt spid="244739">
                                            <p:txEl>
                                              <p:pRg st="12" end="12"/>
                                            </p:txEl>
                                          </p:spTgt>
                                        </p:tgtEl>
                                      </p:cBhvr>
                                    </p:animEffect>
                                  </p:childTnLst>
                                </p:cTn>
                              </p:par>
                              <p:par>
                                <p:cTn id="36" presetID="18" presetClass="entr" presetSubtype="12" fill="hold" nodeType="withEffect">
                                  <p:stCondLst>
                                    <p:cond delay="0"/>
                                  </p:stCondLst>
                                  <p:childTnLst>
                                    <p:set>
                                      <p:cBhvr>
                                        <p:cTn id="37" dur="1" fill="hold">
                                          <p:stCondLst>
                                            <p:cond delay="0"/>
                                          </p:stCondLst>
                                        </p:cTn>
                                        <p:tgtEl>
                                          <p:spTgt spid="244739">
                                            <p:txEl>
                                              <p:pRg st="13" end="13"/>
                                            </p:txEl>
                                          </p:spTgt>
                                        </p:tgtEl>
                                        <p:attrNameLst>
                                          <p:attrName>style.visibility</p:attrName>
                                        </p:attrNameLst>
                                      </p:cBhvr>
                                      <p:to>
                                        <p:strVal val="visible"/>
                                      </p:to>
                                    </p:set>
                                    <p:animEffect transition="in" filter="strips(downLeft)">
                                      <p:cBhvr>
                                        <p:cTn id="38" dur="500"/>
                                        <p:tgtEl>
                                          <p:spTgt spid="244739">
                                            <p:txEl>
                                              <p:pRg st="13" end="13"/>
                                            </p:txEl>
                                          </p:spTgt>
                                        </p:tgtEl>
                                      </p:cBhvr>
                                    </p:animEffect>
                                  </p:childTnLst>
                                </p:cTn>
                              </p:par>
                              <p:par>
                                <p:cTn id="39" presetID="18" presetClass="entr" presetSubtype="12" fill="hold" nodeType="withEffect">
                                  <p:stCondLst>
                                    <p:cond delay="0"/>
                                  </p:stCondLst>
                                  <p:childTnLst>
                                    <p:set>
                                      <p:cBhvr>
                                        <p:cTn id="40" dur="1" fill="hold">
                                          <p:stCondLst>
                                            <p:cond delay="0"/>
                                          </p:stCondLst>
                                        </p:cTn>
                                        <p:tgtEl>
                                          <p:spTgt spid="244739">
                                            <p:txEl>
                                              <p:pRg st="14" end="14"/>
                                            </p:txEl>
                                          </p:spTgt>
                                        </p:tgtEl>
                                        <p:attrNameLst>
                                          <p:attrName>style.visibility</p:attrName>
                                        </p:attrNameLst>
                                      </p:cBhvr>
                                      <p:to>
                                        <p:strVal val="visible"/>
                                      </p:to>
                                    </p:set>
                                    <p:animEffect transition="in" filter="strips(downLeft)">
                                      <p:cBhvr>
                                        <p:cTn id="41" dur="500"/>
                                        <p:tgtEl>
                                          <p:spTgt spid="24473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5" name="Picture 7"/>
          <p:cNvPicPr>
            <a:picLocks noChangeAspect="1" noChangeArrowheads="1"/>
          </p:cNvPicPr>
          <p:nvPr/>
        </p:nvPicPr>
        <p:blipFill>
          <a:blip r:embed="rId2" cstate="print"/>
          <a:srcRect/>
          <a:stretch>
            <a:fillRect/>
          </a:stretch>
        </p:blipFill>
        <p:spPr bwMode="auto">
          <a:xfrm>
            <a:off x="557213" y="838200"/>
            <a:ext cx="5892800" cy="3741738"/>
          </a:xfrm>
          <a:prstGeom prst="rect">
            <a:avLst/>
          </a:prstGeom>
          <a:noFill/>
        </p:spPr>
      </p:pic>
      <p:sp>
        <p:nvSpPr>
          <p:cNvPr id="6" name="2 Veri Yer Tutucusu"/>
          <p:cNvSpPr>
            <a:spLocks noGrp="1"/>
          </p:cNvSpPr>
          <p:nvPr>
            <p:ph type="dt" sz="half" idx="10"/>
          </p:nvPr>
        </p:nvSpPr>
        <p:spPr/>
        <p:txBody>
          <a:bodyPr/>
          <a:lstStyle/>
          <a:p>
            <a:r>
              <a:rPr lang="tr-TR"/>
              <a:t>10.10.2008</a:t>
            </a:r>
          </a:p>
        </p:txBody>
      </p:sp>
      <p:sp>
        <p:nvSpPr>
          <p:cNvPr id="7" name="3 Altbilgi Yer Tutucusu"/>
          <p:cNvSpPr>
            <a:spLocks noGrp="1"/>
          </p:cNvSpPr>
          <p:nvPr>
            <p:ph type="ftr" sz="quarter" idx="11"/>
          </p:nvPr>
        </p:nvSpPr>
        <p:spPr/>
        <p:txBody>
          <a:bodyPr/>
          <a:lstStyle/>
          <a:p>
            <a:r>
              <a:rPr lang="tr-TR"/>
              <a:t>DR. MUSTAFA KUTANİS SAÜ İNŞ.MÜH. BÖLÜMÜ</a:t>
            </a:r>
          </a:p>
        </p:txBody>
      </p:sp>
      <p:sp>
        <p:nvSpPr>
          <p:cNvPr id="8" name="4 Slayt Numarası Yer Tutucusu"/>
          <p:cNvSpPr>
            <a:spLocks noGrp="1"/>
          </p:cNvSpPr>
          <p:nvPr>
            <p:ph type="sldNum" sz="quarter" idx="12"/>
          </p:nvPr>
        </p:nvSpPr>
        <p:spPr/>
        <p:txBody>
          <a:bodyPr/>
          <a:lstStyle/>
          <a:p>
            <a:r>
              <a:rPr lang="tr-TR" dirty="0"/>
              <a:t>SLIDE </a:t>
            </a:r>
            <a:fld id="{8FFF412B-BF35-4E9D-AFA2-FF3537CC8189}" type="slidenum">
              <a:rPr lang="tr-TR" smtClean="0"/>
              <a:pPr/>
              <a:t>13</a:t>
            </a:fld>
            <a:r>
              <a:rPr lang="tr-TR" dirty="0" smtClean="0"/>
              <a:t>/</a:t>
            </a:r>
            <a:endParaRPr lang="tr-TR" dirty="0"/>
          </a:p>
        </p:txBody>
      </p:sp>
      <p:sp>
        <p:nvSpPr>
          <p:cNvPr id="590852" name="Rectangle 4"/>
          <p:cNvSpPr>
            <a:spLocks noGrp="1" noChangeArrowheads="1"/>
          </p:cNvSpPr>
          <p:nvPr>
            <p:ph type="title"/>
          </p:nvPr>
        </p:nvSpPr>
        <p:spPr>
          <a:solidFill>
            <a:schemeClr val="accent1"/>
          </a:solidFill>
        </p:spPr>
        <p:txBody>
          <a:bodyPr/>
          <a:lstStyle/>
          <a:p>
            <a:r>
              <a:rPr lang="tr-TR" dirty="0"/>
              <a:t>Mimari </a:t>
            </a:r>
            <a:r>
              <a:rPr lang="tr-TR" dirty="0" smtClean="0"/>
              <a:t>Tasarım süreci</a:t>
            </a:r>
            <a:endParaRPr lang="tr-TR" dirty="0"/>
          </a:p>
        </p:txBody>
      </p:sp>
      <p:pic>
        <p:nvPicPr>
          <p:cNvPr id="590853" name="Picture 5"/>
          <p:cNvPicPr>
            <a:picLocks noChangeAspect="1" noChangeArrowheads="1"/>
          </p:cNvPicPr>
          <p:nvPr/>
        </p:nvPicPr>
        <p:blipFill>
          <a:blip r:embed="rId3" cstate="print"/>
          <a:srcRect/>
          <a:stretch>
            <a:fillRect/>
          </a:stretch>
        </p:blipFill>
        <p:spPr bwMode="auto">
          <a:xfrm>
            <a:off x="1827213" y="1384300"/>
            <a:ext cx="5719762" cy="4387850"/>
          </a:xfrm>
          <a:prstGeom prst="rect">
            <a:avLst/>
          </a:prstGeom>
          <a:noFill/>
        </p:spPr>
      </p:pic>
      <p:pic>
        <p:nvPicPr>
          <p:cNvPr id="590854" name="Picture 6"/>
          <p:cNvPicPr>
            <a:picLocks noChangeAspect="1" noChangeArrowheads="1"/>
          </p:cNvPicPr>
          <p:nvPr/>
        </p:nvPicPr>
        <p:blipFill>
          <a:blip r:embed="rId4" cstate="print"/>
          <a:srcRect/>
          <a:stretch>
            <a:fillRect/>
          </a:stretch>
        </p:blipFill>
        <p:spPr bwMode="auto">
          <a:xfrm>
            <a:off x="2811463" y="1874838"/>
            <a:ext cx="6135687" cy="46291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90855"/>
                                        </p:tgtEl>
                                        <p:attrNameLst>
                                          <p:attrName>style.visibility</p:attrName>
                                        </p:attrNameLst>
                                      </p:cBhvr>
                                      <p:to>
                                        <p:strVal val="visible"/>
                                      </p:to>
                                    </p:set>
                                    <p:animEffect transition="in" filter="blinds(horizontal)">
                                      <p:cBhvr>
                                        <p:cTn id="7" dur="500"/>
                                        <p:tgtEl>
                                          <p:spTgt spid="59085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90853"/>
                                        </p:tgtEl>
                                        <p:attrNameLst>
                                          <p:attrName>style.visibility</p:attrName>
                                        </p:attrNameLst>
                                      </p:cBhvr>
                                      <p:to>
                                        <p:strVal val="visible"/>
                                      </p:to>
                                    </p:set>
                                    <p:animEffect transition="in" filter="blinds(horizontal)">
                                      <p:cBhvr>
                                        <p:cTn id="12" dur="500"/>
                                        <p:tgtEl>
                                          <p:spTgt spid="59085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90854"/>
                                        </p:tgtEl>
                                        <p:attrNameLst>
                                          <p:attrName>style.visibility</p:attrName>
                                        </p:attrNameLst>
                                      </p:cBhvr>
                                      <p:to>
                                        <p:strVal val="visible"/>
                                      </p:to>
                                    </p:set>
                                    <p:animEffect transition="in" filter="blinds(horizontal)">
                                      <p:cBhvr>
                                        <p:cTn id="17" dur="500"/>
                                        <p:tgtEl>
                                          <p:spTgt spid="590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Veri Yer Tutucusu"/>
          <p:cNvSpPr>
            <a:spLocks noGrp="1"/>
          </p:cNvSpPr>
          <p:nvPr>
            <p:ph type="dt" sz="half" idx="10"/>
          </p:nvPr>
        </p:nvSpPr>
        <p:spPr/>
        <p:txBody>
          <a:bodyPr/>
          <a:lstStyle/>
          <a:p>
            <a:r>
              <a:rPr lang="tr-TR"/>
              <a:t>10.10.2008</a:t>
            </a:r>
          </a:p>
        </p:txBody>
      </p:sp>
      <p:sp>
        <p:nvSpPr>
          <p:cNvPr id="7" name="3 Altbilgi Yer Tutucusu"/>
          <p:cNvSpPr>
            <a:spLocks noGrp="1"/>
          </p:cNvSpPr>
          <p:nvPr>
            <p:ph type="ftr" sz="quarter" idx="11"/>
          </p:nvPr>
        </p:nvSpPr>
        <p:spPr/>
        <p:txBody>
          <a:bodyPr/>
          <a:lstStyle/>
          <a:p>
            <a:r>
              <a:rPr lang="tr-TR"/>
              <a:t>DR. MUSTAFA KUTANİS SAÜ İNŞ.MÜH. BÖLÜMÜ</a:t>
            </a:r>
          </a:p>
        </p:txBody>
      </p:sp>
      <p:sp>
        <p:nvSpPr>
          <p:cNvPr id="8" name="4 Slayt Numarası Yer Tutucusu"/>
          <p:cNvSpPr>
            <a:spLocks noGrp="1"/>
          </p:cNvSpPr>
          <p:nvPr>
            <p:ph type="sldNum" sz="quarter" idx="12"/>
          </p:nvPr>
        </p:nvSpPr>
        <p:spPr/>
        <p:txBody>
          <a:bodyPr/>
          <a:lstStyle/>
          <a:p>
            <a:r>
              <a:rPr lang="tr-TR" dirty="0"/>
              <a:t>SLIDE </a:t>
            </a:r>
            <a:fld id="{E64A0D11-086B-4FD3-9335-38AA5660C0C9}" type="slidenum">
              <a:rPr lang="tr-TR" smtClean="0"/>
              <a:pPr/>
              <a:t>14</a:t>
            </a:fld>
            <a:r>
              <a:rPr lang="tr-TR" dirty="0" smtClean="0"/>
              <a:t>/106</a:t>
            </a:r>
            <a:endParaRPr lang="tr-TR" dirty="0"/>
          </a:p>
        </p:txBody>
      </p:sp>
      <p:sp>
        <p:nvSpPr>
          <p:cNvPr id="452612" name="Rectangle 4"/>
          <p:cNvSpPr>
            <a:spLocks noGrp="1" noChangeArrowheads="1"/>
          </p:cNvSpPr>
          <p:nvPr>
            <p:ph type="title"/>
          </p:nvPr>
        </p:nvSpPr>
        <p:spPr>
          <a:solidFill>
            <a:schemeClr val="accent1"/>
          </a:solidFill>
        </p:spPr>
        <p:txBody>
          <a:bodyPr/>
          <a:lstStyle/>
          <a:p>
            <a:r>
              <a:rPr lang="tr-TR"/>
              <a:t>Yapısal Analiz (1/2)</a:t>
            </a:r>
            <a:endParaRPr lang="en-US"/>
          </a:p>
        </p:txBody>
      </p:sp>
      <p:sp>
        <p:nvSpPr>
          <p:cNvPr id="452614" name="Rectangle 6"/>
          <p:cNvSpPr>
            <a:spLocks noChangeArrowheads="1"/>
          </p:cNvSpPr>
          <p:nvPr/>
        </p:nvSpPr>
        <p:spPr bwMode="auto">
          <a:xfrm>
            <a:off x="0" y="2376488"/>
            <a:ext cx="9144000" cy="0"/>
          </a:xfrm>
          <a:prstGeom prst="rect">
            <a:avLst/>
          </a:prstGeom>
          <a:noFill/>
          <a:ln w="9525">
            <a:noFill/>
            <a:miter lim="800000"/>
            <a:headEnd/>
            <a:tailEnd/>
          </a:ln>
          <a:effectLst/>
        </p:spPr>
        <p:txBody>
          <a:bodyPr wrap="none" anchor="ctr">
            <a:spAutoFit/>
          </a:bodyPr>
          <a:lstStyle/>
          <a:p>
            <a:endParaRPr lang="tr-TR"/>
          </a:p>
        </p:txBody>
      </p:sp>
      <p:graphicFrame>
        <p:nvGraphicFramePr>
          <p:cNvPr id="452613" name="Object 5"/>
          <p:cNvGraphicFramePr>
            <a:graphicFrameLocks noChangeAspect="1"/>
          </p:cNvGraphicFramePr>
          <p:nvPr/>
        </p:nvGraphicFramePr>
        <p:xfrm>
          <a:off x="160338" y="989013"/>
          <a:ext cx="8997950" cy="3292475"/>
        </p:xfrm>
        <a:graphic>
          <a:graphicData uri="http://schemas.openxmlformats.org/presentationml/2006/ole">
            <p:oleObj spid="_x0000_s22530" name="Visio" r:id="rId3" imgW="6887002" imgH="2517559" progId="Visio.Drawing.11">
              <p:embed/>
            </p:oleObj>
          </a:graphicData>
        </a:graphic>
      </p:graphicFrame>
      <p:sp>
        <p:nvSpPr>
          <p:cNvPr id="452615" name="Text Box 7"/>
          <p:cNvSpPr txBox="1">
            <a:spLocks noChangeArrowheads="1"/>
          </p:cNvSpPr>
          <p:nvPr/>
        </p:nvSpPr>
        <p:spPr bwMode="auto">
          <a:xfrm>
            <a:off x="431800" y="4660900"/>
            <a:ext cx="8432800" cy="1589088"/>
          </a:xfrm>
          <a:prstGeom prst="rect">
            <a:avLst/>
          </a:prstGeom>
          <a:noFill/>
          <a:ln w="9525">
            <a:noFill/>
            <a:miter lim="800000"/>
            <a:headEnd/>
            <a:tailEnd/>
          </a:ln>
          <a:effectLst/>
        </p:spPr>
        <p:txBody>
          <a:bodyPr>
            <a:spAutoFit/>
          </a:bodyPr>
          <a:lstStyle/>
          <a:p>
            <a:pPr algn="ctr"/>
            <a:r>
              <a:rPr lang="tr-TR" sz="2400" b="0" dirty="0">
                <a:solidFill>
                  <a:srgbClr val="0000FF"/>
                </a:solidFill>
              </a:rPr>
              <a:t>Yapı Sistemi → İdealleştirilmiş Sistem → Hesap Modeli </a:t>
            </a:r>
          </a:p>
          <a:p>
            <a:pPr algn="ctr"/>
            <a:r>
              <a:rPr lang="tr-TR" sz="2400" dirty="0">
                <a:solidFill>
                  <a:srgbClr val="FF3300"/>
                </a:solidFill>
              </a:rPr>
              <a:t>Statik çözümlemesi yapılan </a:t>
            </a:r>
            <a:r>
              <a:rPr lang="tr-TR" sz="2400" u="sng" dirty="0">
                <a:solidFill>
                  <a:srgbClr val="FF3300"/>
                </a:solidFill>
              </a:rPr>
              <a:t>yapı </a:t>
            </a:r>
            <a:r>
              <a:rPr lang="tr-TR" sz="2400" dirty="0">
                <a:solidFill>
                  <a:srgbClr val="FF3300"/>
                </a:solidFill>
              </a:rPr>
              <a:t>değildir!..</a:t>
            </a:r>
            <a:r>
              <a:rPr lang="tr-TR" sz="2400" dirty="0"/>
              <a:t> </a:t>
            </a:r>
          </a:p>
          <a:p>
            <a:pPr algn="ctr"/>
            <a:r>
              <a:rPr lang="tr-TR" sz="2400" dirty="0"/>
              <a:t>Onun matematik modelidir.</a:t>
            </a:r>
          </a:p>
          <a:p>
            <a:pPr>
              <a:lnSpc>
                <a:spcPct val="90000"/>
              </a:lnSpc>
              <a:spcBef>
                <a:spcPct val="20000"/>
              </a:spcBef>
              <a:buClr>
                <a:srgbClr val="FF0000"/>
              </a:buClr>
              <a:buFont typeface="Wingdings" pitchFamily="2" charset="2"/>
              <a:buNone/>
            </a:pP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3000" fill="hold"/>
                                        <p:tgtEl>
                                          <p:spTgt spid="452615">
                                            <p:txEl>
                                              <p:pRg st="1" end="1"/>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Veri Yer Tutucusu"/>
          <p:cNvSpPr>
            <a:spLocks noGrp="1"/>
          </p:cNvSpPr>
          <p:nvPr>
            <p:ph type="dt" sz="half" idx="10"/>
          </p:nvPr>
        </p:nvSpPr>
        <p:spPr/>
        <p:txBody>
          <a:bodyPr/>
          <a:lstStyle/>
          <a:p>
            <a:r>
              <a:rPr lang="tr-TR"/>
              <a:t>10.10.2008</a:t>
            </a:r>
          </a:p>
        </p:txBody>
      </p:sp>
      <p:sp>
        <p:nvSpPr>
          <p:cNvPr id="8" name="2 Altbilgi Yer Tutucusu"/>
          <p:cNvSpPr>
            <a:spLocks noGrp="1"/>
          </p:cNvSpPr>
          <p:nvPr>
            <p:ph type="ftr" sz="quarter" idx="11"/>
          </p:nvPr>
        </p:nvSpPr>
        <p:spPr/>
        <p:txBody>
          <a:bodyPr/>
          <a:lstStyle/>
          <a:p>
            <a:r>
              <a:rPr lang="tr-TR"/>
              <a:t>DR. MUSTAFA KUTANİS SAÜ İNŞ.MÜH. BÖLÜMÜ</a:t>
            </a:r>
          </a:p>
        </p:txBody>
      </p:sp>
      <p:sp>
        <p:nvSpPr>
          <p:cNvPr id="9" name="3 Slayt Numarası Yer Tutucusu"/>
          <p:cNvSpPr>
            <a:spLocks noGrp="1"/>
          </p:cNvSpPr>
          <p:nvPr>
            <p:ph type="sldNum" sz="quarter" idx="12"/>
          </p:nvPr>
        </p:nvSpPr>
        <p:spPr/>
        <p:txBody>
          <a:bodyPr/>
          <a:lstStyle/>
          <a:p>
            <a:r>
              <a:rPr lang="tr-TR" dirty="0"/>
              <a:t>SLIDE </a:t>
            </a:r>
            <a:fld id="{26062877-A875-42EE-8E26-92FC351D1D7B}" type="slidenum">
              <a:rPr lang="tr-TR" smtClean="0"/>
              <a:pPr/>
              <a:t>15</a:t>
            </a:fld>
            <a:endParaRPr lang="tr-TR" dirty="0"/>
          </a:p>
        </p:txBody>
      </p:sp>
      <p:sp>
        <p:nvSpPr>
          <p:cNvPr id="765954" name="Rectangle 2"/>
          <p:cNvSpPr>
            <a:spLocks noChangeArrowheads="1"/>
          </p:cNvSpPr>
          <p:nvPr/>
        </p:nvSpPr>
        <p:spPr bwMode="auto">
          <a:xfrm>
            <a:off x="685800" y="228600"/>
            <a:ext cx="7772400" cy="609600"/>
          </a:xfrm>
          <a:prstGeom prst="rect">
            <a:avLst/>
          </a:prstGeom>
          <a:noFill/>
          <a:ln w="9525">
            <a:noFill/>
            <a:miter lim="800000"/>
            <a:headEnd/>
            <a:tailEnd/>
          </a:ln>
          <a:effectLst/>
        </p:spPr>
        <p:txBody>
          <a:bodyPr anchor="ctr"/>
          <a:lstStyle/>
          <a:p>
            <a:pPr eaLnBrk="0" hangingPunct="0"/>
            <a:r>
              <a:rPr lang="tr-TR" sz="2400">
                <a:solidFill>
                  <a:schemeClr val="tx2"/>
                </a:solidFill>
              </a:rPr>
              <a:t>Modeling and Analysis of Building</a:t>
            </a:r>
            <a:endParaRPr lang="en-US" sz="2400" b="0"/>
          </a:p>
        </p:txBody>
      </p:sp>
      <p:pic>
        <p:nvPicPr>
          <p:cNvPr id="765955" name="Picture 3" descr="d6_1"/>
          <p:cNvPicPr>
            <a:picLocks noChangeAspect="1" noChangeArrowheads="1"/>
          </p:cNvPicPr>
          <p:nvPr/>
        </p:nvPicPr>
        <p:blipFill>
          <a:blip r:embed="rId3" cstate="print">
            <a:lum bright="20000" contrast="30000"/>
          </a:blip>
          <a:srcRect/>
          <a:stretch>
            <a:fillRect/>
          </a:stretch>
        </p:blipFill>
        <p:spPr bwMode="auto">
          <a:xfrm>
            <a:off x="914400" y="1752600"/>
            <a:ext cx="2925763" cy="3902075"/>
          </a:xfrm>
          <a:prstGeom prst="rect">
            <a:avLst/>
          </a:prstGeom>
          <a:noFill/>
        </p:spPr>
      </p:pic>
      <p:sp>
        <p:nvSpPr>
          <p:cNvPr id="765956" name="Line 4"/>
          <p:cNvSpPr>
            <a:spLocks noChangeShapeType="1"/>
          </p:cNvSpPr>
          <p:nvPr/>
        </p:nvSpPr>
        <p:spPr bwMode="auto">
          <a:xfrm>
            <a:off x="3962400" y="3429000"/>
            <a:ext cx="1112838" cy="0"/>
          </a:xfrm>
          <a:prstGeom prst="line">
            <a:avLst/>
          </a:prstGeom>
          <a:noFill/>
          <a:ln w="190500">
            <a:solidFill>
              <a:srgbClr val="FF3300"/>
            </a:solidFill>
            <a:round/>
            <a:headEnd/>
            <a:tailEnd type="triangle" w="med" len="med"/>
          </a:ln>
          <a:effectLst/>
        </p:spPr>
        <p:txBody>
          <a:bodyPr wrap="none" anchor="ctr"/>
          <a:lstStyle/>
          <a:p>
            <a:endParaRPr lang="tr-TR"/>
          </a:p>
        </p:txBody>
      </p:sp>
      <p:pic>
        <p:nvPicPr>
          <p:cNvPr id="765957" name="Picture 5" descr="hsmrf-s0"/>
          <p:cNvPicPr>
            <a:picLocks noChangeAspect="1" noChangeArrowheads="1"/>
          </p:cNvPicPr>
          <p:nvPr/>
        </p:nvPicPr>
        <p:blipFill>
          <a:blip r:embed="rId4" cstate="print"/>
          <a:srcRect l="17923" r="55435" b="39253"/>
          <a:stretch>
            <a:fillRect/>
          </a:stretch>
        </p:blipFill>
        <p:spPr bwMode="invGray">
          <a:xfrm>
            <a:off x="4724400" y="1676400"/>
            <a:ext cx="4191000" cy="4419600"/>
          </a:xfrm>
          <a:prstGeom prst="rect">
            <a:avLst/>
          </a:prstGeom>
          <a:noFill/>
          <a:ln w="9525">
            <a:noFill/>
            <a:miter lim="800000"/>
            <a:headEnd/>
            <a:tailEnd/>
          </a:ln>
        </p:spPr>
      </p:pic>
      <p:sp>
        <p:nvSpPr>
          <p:cNvPr id="765958" name="Text Box 6"/>
          <p:cNvSpPr txBox="1">
            <a:spLocks noChangeArrowheads="1"/>
          </p:cNvSpPr>
          <p:nvPr/>
        </p:nvSpPr>
        <p:spPr bwMode="auto">
          <a:xfrm>
            <a:off x="3886200" y="2819400"/>
            <a:ext cx="1212850" cy="366713"/>
          </a:xfrm>
          <a:prstGeom prst="rect">
            <a:avLst/>
          </a:prstGeom>
          <a:noFill/>
          <a:ln w="9525">
            <a:noFill/>
            <a:miter lim="800000"/>
            <a:headEnd/>
            <a:tailEnd/>
          </a:ln>
          <a:effectLst/>
        </p:spPr>
        <p:txBody>
          <a:bodyPr wrap="none">
            <a:spAutoFit/>
          </a:bodyPr>
          <a:lstStyle/>
          <a:p>
            <a:pPr eaLnBrk="0" hangingPunct="0"/>
            <a:r>
              <a:rPr lang="en-US" b="0" dirty="0"/>
              <a:t>SAP 2000</a:t>
            </a:r>
          </a:p>
        </p:txBody>
      </p:sp>
      <p:sp>
        <p:nvSpPr>
          <p:cNvPr id="10" name="9 Metin kutusu"/>
          <p:cNvSpPr txBox="1"/>
          <p:nvPr/>
        </p:nvSpPr>
        <p:spPr>
          <a:xfrm>
            <a:off x="4128654" y="3962401"/>
            <a:ext cx="1690254" cy="1077218"/>
          </a:xfrm>
          <a:prstGeom prst="rect">
            <a:avLst/>
          </a:prstGeom>
          <a:noFill/>
        </p:spPr>
        <p:txBody>
          <a:bodyPr wrap="square" rtlCol="0">
            <a:spAutoFit/>
          </a:bodyPr>
          <a:lstStyle/>
          <a:p>
            <a:r>
              <a:rPr lang="tr-TR" sz="1600" b="0" i="1" dirty="0" smtClean="0"/>
              <a:t>STA4CAD</a:t>
            </a:r>
          </a:p>
          <a:p>
            <a:r>
              <a:rPr lang="tr-TR" sz="1600" b="0" i="1" dirty="0" smtClean="0"/>
              <a:t>PROBİNA</a:t>
            </a:r>
          </a:p>
          <a:p>
            <a:r>
              <a:rPr lang="tr-TR" sz="1600" b="0" i="1" dirty="0" smtClean="0"/>
              <a:t>IDECAD</a:t>
            </a:r>
          </a:p>
          <a:p>
            <a:r>
              <a:rPr lang="tr-TR" sz="1600" b="0" i="1" dirty="0" smtClean="0"/>
              <a:t>…</a:t>
            </a:r>
            <a:endParaRPr lang="tr-TR" i="1"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dirty="0"/>
              <a:t>SLIDE </a:t>
            </a:r>
            <a:fld id="{19A8278B-8C81-4704-8A0E-18C1820FEFEE}" type="slidenum">
              <a:rPr lang="tr-TR" smtClean="0"/>
              <a:pPr/>
              <a:t>16</a:t>
            </a:fld>
            <a:r>
              <a:rPr lang="tr-TR" dirty="0" smtClean="0"/>
              <a:t>/</a:t>
            </a:r>
            <a:endParaRPr lang="tr-TR" dirty="0"/>
          </a:p>
        </p:txBody>
      </p:sp>
      <p:sp>
        <p:nvSpPr>
          <p:cNvPr id="453634" name="Rectangle 2"/>
          <p:cNvSpPr>
            <a:spLocks noGrp="1" noChangeArrowheads="1"/>
          </p:cNvSpPr>
          <p:nvPr>
            <p:ph type="title"/>
          </p:nvPr>
        </p:nvSpPr>
        <p:spPr>
          <a:solidFill>
            <a:schemeClr val="accent1"/>
          </a:solidFill>
        </p:spPr>
        <p:txBody>
          <a:bodyPr/>
          <a:lstStyle/>
          <a:p>
            <a:r>
              <a:rPr lang="tr-TR"/>
              <a:t>Yapısal Analiz (2/2)</a:t>
            </a:r>
            <a:endParaRPr lang="en-US"/>
          </a:p>
        </p:txBody>
      </p:sp>
      <p:sp>
        <p:nvSpPr>
          <p:cNvPr id="453635" name="Rectangle 3"/>
          <p:cNvSpPr>
            <a:spLocks noGrp="1" noChangeArrowheads="1"/>
          </p:cNvSpPr>
          <p:nvPr>
            <p:ph type="body" idx="1"/>
          </p:nvPr>
        </p:nvSpPr>
        <p:spPr/>
        <p:txBody>
          <a:bodyPr/>
          <a:lstStyle/>
          <a:p>
            <a:pPr>
              <a:lnSpc>
                <a:spcPct val="90000"/>
              </a:lnSpc>
            </a:pPr>
            <a:r>
              <a:rPr lang="tr-TR"/>
              <a:t>Yapısal analiz yararlı ve zorunlu. Ancak </a:t>
            </a:r>
            <a:r>
              <a:rPr lang="tr-TR" b="1" u="sng"/>
              <a:t>varsayımlar</a:t>
            </a:r>
            <a:r>
              <a:rPr lang="tr-TR"/>
              <a:t> nedeni ile elde edilen sonuçlar kesin olmaktan çok uzaktır. </a:t>
            </a:r>
          </a:p>
          <a:p>
            <a:pPr>
              <a:lnSpc>
                <a:spcPct val="90000"/>
              </a:lnSpc>
            </a:pPr>
            <a:r>
              <a:rPr lang="tr-TR"/>
              <a:t>Varsayımlar değiştirilirse sonuçlar da değişir. Mühendis bu varsayımların esiri olmamalı. </a:t>
            </a:r>
          </a:p>
          <a:p>
            <a:pPr>
              <a:lnSpc>
                <a:spcPct val="90000"/>
              </a:lnSpc>
            </a:pPr>
            <a:r>
              <a:rPr lang="tr-TR">
                <a:solidFill>
                  <a:srgbClr val="0000FF"/>
                </a:solidFill>
              </a:rPr>
              <a:t>Sayılar</a:t>
            </a:r>
            <a:r>
              <a:rPr lang="tr-TR"/>
              <a:t> </a:t>
            </a:r>
            <a:r>
              <a:rPr lang="tr-TR">
                <a:solidFill>
                  <a:srgbClr val="FF3300"/>
                </a:solidFill>
              </a:rPr>
              <a:t>davranışın</a:t>
            </a:r>
            <a:r>
              <a:rPr lang="tr-TR"/>
              <a:t> daha iyi anlaşılması için </a:t>
            </a:r>
            <a:r>
              <a:rPr lang="tr-TR">
                <a:solidFill>
                  <a:srgbClr val="0000FF"/>
                </a:solidFill>
              </a:rPr>
              <a:t>yol gösterici</a:t>
            </a:r>
            <a:r>
              <a:rPr lang="tr-TR"/>
              <a:t>. Karar, </a:t>
            </a:r>
            <a:r>
              <a:rPr lang="tr-TR" u="sng"/>
              <a:t>bu sayılar</a:t>
            </a:r>
            <a:r>
              <a:rPr lang="tr-TR"/>
              <a:t>, </a:t>
            </a:r>
            <a:r>
              <a:rPr lang="tr-TR" u="sng"/>
              <a:t>davranış bilgisi</a:t>
            </a:r>
            <a:r>
              <a:rPr lang="tr-TR"/>
              <a:t>, </a:t>
            </a:r>
            <a:r>
              <a:rPr lang="tr-TR" u="sng"/>
              <a:t>önsezi</a:t>
            </a:r>
            <a:r>
              <a:rPr lang="tr-TR"/>
              <a:t> ve </a:t>
            </a:r>
            <a:r>
              <a:rPr lang="tr-TR" u="sng"/>
              <a:t>tecrübe</a:t>
            </a:r>
            <a:r>
              <a:rPr lang="tr-TR"/>
              <a:t> ile değerlendirilerek verilmeli.</a:t>
            </a:r>
          </a:p>
          <a:p>
            <a:pPr>
              <a:lnSpc>
                <a:spcPct val="90000"/>
              </a:lnSpc>
            </a:pPr>
            <a:r>
              <a:rPr lang="tr-TR"/>
              <a:t>Davranışı anlamaya çalışmadan, sayılara güvenerek oluşturulan bir yapı, deprem sırasında sağlıklı bir davranış göstermeyebilir.</a:t>
            </a:r>
          </a:p>
          <a:p>
            <a:pPr>
              <a:lnSpc>
                <a:spcPct val="90000"/>
              </a:lnSpc>
            </a:pPr>
            <a:r>
              <a:rPr lang="tr-TR"/>
              <a:t>Bilgisayarlar, parametreleri değiştirip çok sayıda analiz yapmak için yararlı. </a:t>
            </a:r>
            <a:r>
              <a:rPr lang="tr-TR" b="1" u="sng">
                <a:solidFill>
                  <a:srgbClr val="0000FF"/>
                </a:solidFill>
              </a:rPr>
              <a:t>Çok sayıda analiz karara daha fazla yardımcı olur.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Veri Yer Tutucusu"/>
          <p:cNvSpPr>
            <a:spLocks noGrp="1"/>
          </p:cNvSpPr>
          <p:nvPr>
            <p:ph type="dt" sz="half" idx="10"/>
          </p:nvPr>
        </p:nvSpPr>
        <p:spPr/>
        <p:txBody>
          <a:bodyPr/>
          <a:lstStyle/>
          <a:p>
            <a:fld id="{38B2E534-B7E7-4F14-AE18-A8BB67FC2AEF}" type="datetime1">
              <a:rPr lang="tr-TR"/>
              <a:pPr/>
              <a:t>06.09.2011</a:t>
            </a:fld>
            <a:endParaRPr lang="tr-TR"/>
          </a:p>
        </p:txBody>
      </p:sp>
      <p:sp>
        <p:nvSpPr>
          <p:cNvPr id="6" name="5 Altbilgi Yer Tutucusu"/>
          <p:cNvSpPr>
            <a:spLocks noGrp="1"/>
          </p:cNvSpPr>
          <p:nvPr>
            <p:ph type="ftr" sz="quarter" idx="11"/>
          </p:nvPr>
        </p:nvSpPr>
        <p:spPr/>
        <p:txBody>
          <a:bodyPr/>
          <a:lstStyle/>
          <a:p>
            <a:r>
              <a:rPr lang="tr-TR"/>
              <a:t>DR. MUSTAFA KUTANİS SAÜ İNŞ.MÜH. BÖLÜMÜ</a:t>
            </a:r>
          </a:p>
        </p:txBody>
      </p:sp>
      <p:sp>
        <p:nvSpPr>
          <p:cNvPr id="7" name="6 Slayt Numarası Yer Tutucusu"/>
          <p:cNvSpPr>
            <a:spLocks noGrp="1"/>
          </p:cNvSpPr>
          <p:nvPr>
            <p:ph type="sldNum" sz="quarter" idx="12"/>
          </p:nvPr>
        </p:nvSpPr>
        <p:spPr/>
        <p:txBody>
          <a:bodyPr/>
          <a:lstStyle/>
          <a:p>
            <a:r>
              <a:rPr lang="tr-TR" dirty="0"/>
              <a:t>SLIDE </a:t>
            </a:r>
            <a:fld id="{B780BF55-111F-401C-A273-868E77B492CD}" type="slidenum">
              <a:rPr lang="tr-TR" smtClean="0"/>
              <a:pPr/>
              <a:t>17</a:t>
            </a:fld>
            <a:r>
              <a:rPr lang="tr-TR" dirty="0" smtClean="0"/>
              <a:t>/</a:t>
            </a:r>
            <a:endParaRPr lang="tr-TR" dirty="0"/>
          </a:p>
        </p:txBody>
      </p:sp>
      <p:sp>
        <p:nvSpPr>
          <p:cNvPr id="754690" name="Rectangle 2"/>
          <p:cNvSpPr>
            <a:spLocks noGrp="1" noChangeArrowheads="1"/>
          </p:cNvSpPr>
          <p:nvPr>
            <p:ph type="title"/>
          </p:nvPr>
        </p:nvSpPr>
        <p:spPr>
          <a:solidFill>
            <a:schemeClr val="accent1"/>
          </a:solidFill>
        </p:spPr>
        <p:txBody>
          <a:bodyPr/>
          <a:lstStyle/>
          <a:p>
            <a:r>
              <a:rPr lang="tr-TR"/>
              <a:t>SAYISAL ANALİZ</a:t>
            </a:r>
            <a:endParaRPr lang="tr-TR">
              <a:solidFill>
                <a:srgbClr val="0000FF"/>
              </a:solidFill>
            </a:endParaRPr>
          </a:p>
        </p:txBody>
      </p:sp>
      <p:sp>
        <p:nvSpPr>
          <p:cNvPr id="754691" name="Rectangle 3"/>
          <p:cNvSpPr>
            <a:spLocks noGrp="1" noChangeArrowheads="1"/>
          </p:cNvSpPr>
          <p:nvPr>
            <p:ph type="body" idx="4294967295"/>
          </p:nvPr>
        </p:nvSpPr>
        <p:spPr>
          <a:xfrm>
            <a:off x="328613" y="908050"/>
            <a:ext cx="5438775" cy="5434013"/>
          </a:xfrm>
        </p:spPr>
        <p:txBody>
          <a:bodyPr/>
          <a:lstStyle/>
          <a:p>
            <a:pPr>
              <a:buFont typeface="Wingdings" pitchFamily="2" charset="2"/>
              <a:buNone/>
            </a:pPr>
            <a:r>
              <a:rPr lang="tr-TR" sz="3200"/>
              <a:t>Hardy Cross çok büyük bir insandı. Bu büyük adam ne demiş:</a:t>
            </a:r>
          </a:p>
          <a:p>
            <a:pPr>
              <a:buFont typeface="Wingdings" pitchFamily="2" charset="2"/>
              <a:buNone/>
            </a:pPr>
            <a:r>
              <a:rPr lang="tr-TR" sz="3200"/>
              <a:t> “</a:t>
            </a:r>
            <a:r>
              <a:rPr lang="tr-TR" sz="3200" b="1">
                <a:solidFill>
                  <a:srgbClr val="3333FF"/>
                </a:solidFill>
              </a:rPr>
              <a:t>Analizden sayısal sonuçlar elde edilir. Cahil mühendisler </a:t>
            </a:r>
            <a:r>
              <a:rPr lang="tr-TR" sz="3200" b="1">
                <a:solidFill>
                  <a:srgbClr val="FF3300"/>
                </a:solidFill>
              </a:rPr>
              <a:t>yapılan varsayımları unutarak</a:t>
            </a:r>
            <a:r>
              <a:rPr lang="tr-TR" sz="3200" b="1">
                <a:solidFill>
                  <a:srgbClr val="3333FF"/>
                </a:solidFill>
              </a:rPr>
              <a:t> çıkan sayıları </a:t>
            </a:r>
            <a:r>
              <a:rPr lang="tr-TR" sz="3200" b="1">
                <a:solidFill>
                  <a:schemeClr val="accent2"/>
                </a:solidFill>
              </a:rPr>
              <a:t>gerçek sanıp</a:t>
            </a:r>
            <a:r>
              <a:rPr lang="tr-TR" sz="3200" b="1">
                <a:solidFill>
                  <a:srgbClr val="3333FF"/>
                </a:solidFill>
              </a:rPr>
              <a:t> bunların </a:t>
            </a:r>
            <a:r>
              <a:rPr lang="tr-TR" sz="3200" b="1">
                <a:solidFill>
                  <a:schemeClr val="accent2"/>
                </a:solidFill>
              </a:rPr>
              <a:t>problemin çözümü olduğuna</a:t>
            </a:r>
            <a:r>
              <a:rPr lang="tr-TR" sz="3200" b="1">
                <a:solidFill>
                  <a:srgbClr val="3333FF"/>
                </a:solidFill>
              </a:rPr>
              <a:t> inanırlar”.</a:t>
            </a:r>
            <a:endParaRPr lang="tr-TR" sz="3200"/>
          </a:p>
        </p:txBody>
      </p:sp>
      <p:pic>
        <p:nvPicPr>
          <p:cNvPr id="754692" name="Picture 4" descr="cross"/>
          <p:cNvPicPr>
            <a:picLocks noGrp="1" noChangeAspect="1" noChangeArrowheads="1"/>
          </p:cNvPicPr>
          <p:nvPr>
            <p:ph sz="half" idx="1"/>
          </p:nvPr>
        </p:nvPicPr>
        <p:blipFill>
          <a:blip r:embed="rId2" cstate="print"/>
          <a:srcRect/>
          <a:stretch>
            <a:fillRect/>
          </a:stretch>
        </p:blipFill>
        <p:spPr>
          <a:xfrm>
            <a:off x="5824538" y="792163"/>
            <a:ext cx="3030537" cy="4076700"/>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54691">
                                            <p:txEl>
                                              <p:pRg st="1" end="1"/>
                                            </p:txEl>
                                          </p:spTgt>
                                        </p:tgtEl>
                                        <p:attrNameLst>
                                          <p:attrName>style.visibility</p:attrName>
                                        </p:attrNameLst>
                                      </p:cBhvr>
                                      <p:to>
                                        <p:strVal val="visible"/>
                                      </p:to>
                                    </p:set>
                                    <p:animEffect transition="in" filter="strips(downLeft)">
                                      <p:cBhvr>
                                        <p:cTn id="7" dur="500"/>
                                        <p:tgtEl>
                                          <p:spTgt spid="7546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dirty="0"/>
              <a:t>SLIDE </a:t>
            </a:r>
            <a:fld id="{9BDF5E12-C044-455D-AA87-65B1A1F45D1E}" type="slidenum">
              <a:rPr lang="tr-TR" smtClean="0"/>
              <a:pPr/>
              <a:t>18</a:t>
            </a:fld>
            <a:r>
              <a:rPr lang="tr-TR" dirty="0" smtClean="0"/>
              <a:t>/</a:t>
            </a:r>
            <a:endParaRPr lang="tr-TR" dirty="0"/>
          </a:p>
        </p:txBody>
      </p:sp>
      <p:sp>
        <p:nvSpPr>
          <p:cNvPr id="520194" name="Rectangle 2"/>
          <p:cNvSpPr>
            <a:spLocks noGrp="1" noChangeArrowheads="1"/>
          </p:cNvSpPr>
          <p:nvPr>
            <p:ph type="title"/>
          </p:nvPr>
        </p:nvSpPr>
        <p:spPr>
          <a:solidFill>
            <a:schemeClr val="accent1"/>
          </a:solidFill>
        </p:spPr>
        <p:txBody>
          <a:bodyPr/>
          <a:lstStyle/>
          <a:p>
            <a:r>
              <a:rPr lang="tr-TR" sz="4000">
                <a:solidFill>
                  <a:srgbClr val="FF3300"/>
                </a:solidFill>
              </a:rPr>
              <a:t>Varsayımlar !...</a:t>
            </a:r>
            <a:endParaRPr lang="en-US" sz="4000">
              <a:solidFill>
                <a:srgbClr val="FF3300"/>
              </a:solidFill>
            </a:endParaRPr>
          </a:p>
        </p:txBody>
      </p:sp>
      <p:sp>
        <p:nvSpPr>
          <p:cNvPr id="520195" name="Rectangle 3"/>
          <p:cNvSpPr>
            <a:spLocks noGrp="1" noChangeArrowheads="1"/>
          </p:cNvSpPr>
          <p:nvPr>
            <p:ph type="body" idx="1"/>
          </p:nvPr>
        </p:nvSpPr>
        <p:spPr/>
        <p:txBody>
          <a:bodyPr/>
          <a:lstStyle/>
          <a:p>
            <a:r>
              <a:rPr lang="tr-TR" dirty="0"/>
              <a:t>Dayanımla (malzeme) ile ilgili;</a:t>
            </a:r>
          </a:p>
          <a:p>
            <a:pPr lvl="2"/>
            <a:r>
              <a:rPr lang="tr-TR" dirty="0"/>
              <a:t>Tüm yapıda homojen dağılım; </a:t>
            </a:r>
            <a:r>
              <a:rPr lang="tr-TR" dirty="0" err="1"/>
              <a:t>Hook</a:t>
            </a:r>
            <a:r>
              <a:rPr lang="tr-TR" dirty="0"/>
              <a:t> kanunu, ….</a:t>
            </a:r>
          </a:p>
          <a:p>
            <a:pPr lvl="2"/>
            <a:r>
              <a:rPr lang="tr-TR" dirty="0" err="1"/>
              <a:t>Rijitlik</a:t>
            </a:r>
            <a:r>
              <a:rPr lang="tr-TR" dirty="0"/>
              <a:t> (?), </a:t>
            </a:r>
          </a:p>
          <a:p>
            <a:r>
              <a:rPr lang="tr-TR" dirty="0"/>
              <a:t>Yapı sistemlerinin modellerken;</a:t>
            </a:r>
          </a:p>
          <a:p>
            <a:pPr lvl="2"/>
            <a:r>
              <a:rPr lang="tr-TR" dirty="0"/>
              <a:t>Çubuk sistem; </a:t>
            </a:r>
            <a:r>
              <a:rPr lang="tr-TR" dirty="0" err="1"/>
              <a:t>Rijit</a:t>
            </a:r>
            <a:r>
              <a:rPr lang="tr-TR" dirty="0"/>
              <a:t> birleşim; Mesnetler, …. gibi</a:t>
            </a:r>
          </a:p>
          <a:p>
            <a:r>
              <a:rPr lang="tr-TR" dirty="0"/>
              <a:t>Statik çözümleme yaparken;</a:t>
            </a:r>
          </a:p>
          <a:p>
            <a:pPr lvl="2"/>
            <a:r>
              <a:rPr lang="tr-TR" dirty="0"/>
              <a:t>Lineer elastik; Küçük deformasyonlar; </a:t>
            </a:r>
            <a:r>
              <a:rPr lang="tr-TR" dirty="0" err="1"/>
              <a:t>Süperpozisyon</a:t>
            </a:r>
            <a:r>
              <a:rPr lang="tr-TR" dirty="0"/>
              <a:t> kuralı…</a:t>
            </a:r>
          </a:p>
          <a:p>
            <a:r>
              <a:rPr lang="tr-TR" dirty="0"/>
              <a:t>Yüklerle ilgili;</a:t>
            </a:r>
          </a:p>
          <a:p>
            <a:pPr lvl="2"/>
            <a:r>
              <a:rPr lang="tr-TR" dirty="0"/>
              <a:t>Deprem yükleri</a:t>
            </a:r>
            <a:r>
              <a:rPr lang="tr-TR" dirty="0">
                <a:sym typeface="Symbol" pitchFamily="18" charset="2"/>
              </a:rPr>
              <a:t>noktasal</a:t>
            </a:r>
            <a:r>
              <a:rPr lang="tr-TR" dirty="0"/>
              <a:t> ; Tasarım spektrumu … </a:t>
            </a:r>
          </a:p>
          <a:p>
            <a:r>
              <a:rPr lang="tr-TR" dirty="0"/>
              <a:t>Dinamik </a:t>
            </a:r>
            <a:r>
              <a:rPr lang="tr-TR" dirty="0" smtClean="0"/>
              <a:t> (DEPREM) davranış</a:t>
            </a:r>
            <a:endParaRPr lang="tr-TR" dirty="0"/>
          </a:p>
          <a:p>
            <a:pPr lvl="2"/>
            <a:r>
              <a:rPr lang="tr-TR" dirty="0"/>
              <a:t>Kütle merkezi, dışmerkezlik, diyafram...</a:t>
            </a:r>
          </a:p>
          <a:p>
            <a:r>
              <a:rPr lang="tr-TR" dirty="0"/>
              <a:t>Zemin...</a:t>
            </a:r>
          </a:p>
          <a:p>
            <a:pPr lvl="2"/>
            <a:r>
              <a:rPr lang="tr-TR" dirty="0"/>
              <a:t>Lineer Elastik, Homojen, </a:t>
            </a:r>
            <a:r>
              <a:rPr lang="tr-TR" dirty="0" err="1"/>
              <a:t>İzotrop</a:t>
            </a:r>
            <a:r>
              <a:rPr lang="tr-TR" dirty="0"/>
              <a:t> mu?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2000" fill="hold"/>
                                        <p:tgtEl>
                                          <p:spTgt spid="52019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dirty="0"/>
              <a:t>SLIDE </a:t>
            </a:r>
            <a:fld id="{B5FE196A-1CFA-47EE-A18C-14457ECAECE7}" type="slidenum">
              <a:rPr lang="tr-TR" smtClean="0"/>
              <a:pPr/>
              <a:t>19</a:t>
            </a:fld>
            <a:r>
              <a:rPr lang="tr-TR" dirty="0" smtClean="0"/>
              <a:t>/</a:t>
            </a:r>
            <a:endParaRPr lang="tr-TR" dirty="0"/>
          </a:p>
        </p:txBody>
      </p:sp>
      <p:sp>
        <p:nvSpPr>
          <p:cNvPr id="771074" name="Rectangle 2"/>
          <p:cNvSpPr>
            <a:spLocks noGrp="1" noChangeArrowheads="1"/>
          </p:cNvSpPr>
          <p:nvPr>
            <p:ph type="title"/>
          </p:nvPr>
        </p:nvSpPr>
        <p:spPr>
          <a:solidFill>
            <a:schemeClr val="accent1"/>
          </a:solidFill>
        </p:spPr>
        <p:txBody>
          <a:bodyPr/>
          <a:lstStyle/>
          <a:p>
            <a:r>
              <a:rPr lang="tr-TR" dirty="0" smtClean="0"/>
              <a:t>Bazı Örnekler…</a:t>
            </a:r>
            <a:endParaRPr lang="tr-TR" dirty="0"/>
          </a:p>
        </p:txBody>
      </p:sp>
      <p:sp>
        <p:nvSpPr>
          <p:cNvPr id="771075" name="Rectangle 3"/>
          <p:cNvSpPr>
            <a:spLocks noGrp="1" noChangeArrowheads="1"/>
          </p:cNvSpPr>
          <p:nvPr>
            <p:ph type="body" idx="1"/>
          </p:nvPr>
        </p:nvSpPr>
        <p:spPr/>
        <p:txBody>
          <a:bodyPr/>
          <a:lstStyle/>
          <a:p>
            <a:r>
              <a:rPr lang="tr-TR" sz="2000" dirty="0"/>
              <a:t>Betonarme acayip bir malzeme; elastik değil, doğrusal değil, homojen değil, </a:t>
            </a:r>
            <a:r>
              <a:rPr lang="tr-TR" sz="2000" dirty="0" err="1"/>
              <a:t>izotropik</a:t>
            </a:r>
            <a:r>
              <a:rPr lang="tr-TR" sz="2000" dirty="0"/>
              <a:t> değil, davranışı geçmişe bağlı, davranışı </a:t>
            </a:r>
            <a:r>
              <a:rPr lang="tr-TR" sz="2000" dirty="0">
                <a:solidFill>
                  <a:srgbClr val="FF3300"/>
                </a:solidFill>
              </a:rPr>
              <a:t>geçmişte uygulanan yüklere bağlı çok</a:t>
            </a:r>
            <a:r>
              <a:rPr lang="tr-TR" sz="2000" dirty="0"/>
              <a:t> karmaşık davranışı olan bir malzemedir. </a:t>
            </a:r>
          </a:p>
          <a:p>
            <a:endParaRPr lang="tr-TR" sz="2000" dirty="0"/>
          </a:p>
          <a:p>
            <a:r>
              <a:rPr lang="tr-TR" sz="2000" dirty="0"/>
              <a:t>Betonarmede, yapı elemanlarının eylemsizlik momentleri ve </a:t>
            </a:r>
            <a:r>
              <a:rPr lang="tr-TR" sz="2000" dirty="0" err="1"/>
              <a:t>elastisite</a:t>
            </a:r>
            <a:r>
              <a:rPr lang="tr-TR" sz="2000" dirty="0"/>
              <a:t> </a:t>
            </a:r>
            <a:r>
              <a:rPr lang="tr-TR" sz="2000" dirty="0" err="1"/>
              <a:t>modülünu</a:t>
            </a:r>
            <a:r>
              <a:rPr lang="tr-TR" sz="2000" dirty="0"/>
              <a:t> doğru olarak bulmak mümkün değil.  Çünkü </a:t>
            </a:r>
            <a:r>
              <a:rPr lang="tr-TR" sz="2000" dirty="0" err="1" smtClean="0"/>
              <a:t>elastite</a:t>
            </a:r>
            <a:r>
              <a:rPr lang="tr-TR" sz="2000" dirty="0" smtClean="0"/>
              <a:t> modülü </a:t>
            </a:r>
            <a:r>
              <a:rPr lang="tr-TR" sz="2000" dirty="0"/>
              <a:t>zamanın bir fonksiyonu olarak değişiyor, kirişte veya kolonda da çatlaklar başladıktan sonra eylemsizlik momenti eleman boyunca değişiyor, sabit değildir.</a:t>
            </a:r>
          </a:p>
          <a:p>
            <a:endParaRPr lang="tr-TR" sz="2000" dirty="0"/>
          </a:p>
          <a:p>
            <a:r>
              <a:rPr lang="tr-TR" sz="2000" dirty="0"/>
              <a:t> </a:t>
            </a:r>
            <a:r>
              <a:rPr lang="tr-TR" sz="2000" dirty="0">
                <a:solidFill>
                  <a:srgbClr val="0000FF"/>
                </a:solidFill>
              </a:rPr>
              <a:t>RİJİTLİK, zamana ve yük geçmişine göre değişir (!). </a:t>
            </a:r>
            <a:r>
              <a:rPr lang="tr-TR" sz="2000" dirty="0" err="1">
                <a:solidFill>
                  <a:srgbClr val="0000FF"/>
                </a:solidFill>
              </a:rPr>
              <a:t>Elastisite</a:t>
            </a:r>
            <a:r>
              <a:rPr lang="tr-TR" sz="2000" dirty="0">
                <a:solidFill>
                  <a:srgbClr val="0000FF"/>
                </a:solidFill>
              </a:rPr>
              <a:t> modülü E, yükleme hızı, </a:t>
            </a:r>
            <a:r>
              <a:rPr lang="tr-TR" sz="2000" dirty="0" err="1">
                <a:solidFill>
                  <a:srgbClr val="0000FF"/>
                </a:solidFill>
              </a:rPr>
              <a:t>eksenel</a:t>
            </a:r>
            <a:r>
              <a:rPr lang="tr-TR" sz="2000" dirty="0">
                <a:solidFill>
                  <a:srgbClr val="0000FF"/>
                </a:solidFill>
              </a:rPr>
              <a:t> yük düzeyi ve zamanla büyük çapta değişir (</a:t>
            </a:r>
            <a:r>
              <a:rPr lang="tr-TR" sz="2000" u="sng" dirty="0">
                <a:solidFill>
                  <a:srgbClr val="0000FF"/>
                </a:solidFill>
              </a:rPr>
              <a:t>üçte birine kadar azalması doğaldır</a:t>
            </a:r>
            <a:r>
              <a:rPr lang="tr-TR" sz="2000" dirty="0">
                <a:solidFill>
                  <a:srgbClr val="0000FF"/>
                </a:solidFill>
              </a:rPr>
              <a:t>). </a:t>
            </a:r>
          </a:p>
          <a:p>
            <a:pPr lvl="1">
              <a:buFont typeface="Wingdings" pitchFamily="2" charset="2"/>
              <a:buNone/>
            </a:pPr>
            <a:r>
              <a:rPr lang="tr-TR" sz="2000" dirty="0">
                <a:solidFill>
                  <a:srgbClr val="0000FF"/>
                </a:solidFill>
                <a:latin typeface="Comic Sans MS" pitchFamily="66" charset="0"/>
              </a:rPr>
              <a:t>Betonarmede  servis </a:t>
            </a:r>
            <a:r>
              <a:rPr lang="tr-TR" sz="2000" dirty="0" smtClean="0">
                <a:solidFill>
                  <a:srgbClr val="0000FF"/>
                </a:solidFill>
                <a:latin typeface="Comic Sans MS" pitchFamily="66" charset="0"/>
              </a:rPr>
              <a:t>(işletme) yükleri </a:t>
            </a:r>
            <a:r>
              <a:rPr lang="tr-TR" sz="2000" dirty="0">
                <a:solidFill>
                  <a:srgbClr val="0000FF"/>
                </a:solidFill>
                <a:latin typeface="Comic Sans MS" pitchFamily="66" charset="0"/>
              </a:rPr>
              <a:t>altında, çatlama; deprem de ise yer yer akma olur. Bu durumda EI=??</a:t>
            </a:r>
            <a:endParaRPr lang="tr-T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71075">
                                            <p:txEl>
                                              <p:pRg st="2" end="2"/>
                                            </p:txEl>
                                          </p:spTgt>
                                        </p:tgtEl>
                                        <p:attrNameLst>
                                          <p:attrName>style.visibility</p:attrName>
                                        </p:attrNameLst>
                                      </p:cBhvr>
                                      <p:to>
                                        <p:strVal val="visible"/>
                                      </p:to>
                                    </p:set>
                                    <p:animEffect transition="in" filter="strips(downLeft)">
                                      <p:cBhvr>
                                        <p:cTn id="7" dur="500"/>
                                        <p:tgtEl>
                                          <p:spTgt spid="77107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71075">
                                            <p:txEl>
                                              <p:pRg st="4" end="4"/>
                                            </p:txEl>
                                          </p:spTgt>
                                        </p:tgtEl>
                                        <p:attrNameLst>
                                          <p:attrName>style.visibility</p:attrName>
                                        </p:attrNameLst>
                                      </p:cBhvr>
                                      <p:to>
                                        <p:strVal val="visible"/>
                                      </p:to>
                                    </p:set>
                                    <p:animEffect transition="in" filter="strips(downLeft)">
                                      <p:cBhvr>
                                        <p:cTn id="12" dur="500"/>
                                        <p:tgtEl>
                                          <p:spTgt spid="771075">
                                            <p:txEl>
                                              <p:pRg st="4" end="4"/>
                                            </p:txEl>
                                          </p:spTgt>
                                        </p:tgtEl>
                                      </p:cBhvr>
                                    </p:animEffect>
                                  </p:childTnLst>
                                </p:cTn>
                              </p:par>
                              <p:par>
                                <p:cTn id="13" presetID="18" presetClass="entr" presetSubtype="12" fill="hold" nodeType="withEffect">
                                  <p:stCondLst>
                                    <p:cond delay="0"/>
                                  </p:stCondLst>
                                  <p:childTnLst>
                                    <p:set>
                                      <p:cBhvr>
                                        <p:cTn id="14" dur="1" fill="hold">
                                          <p:stCondLst>
                                            <p:cond delay="0"/>
                                          </p:stCondLst>
                                        </p:cTn>
                                        <p:tgtEl>
                                          <p:spTgt spid="771075">
                                            <p:txEl>
                                              <p:pRg st="5" end="5"/>
                                            </p:txEl>
                                          </p:spTgt>
                                        </p:tgtEl>
                                        <p:attrNameLst>
                                          <p:attrName>style.visibility</p:attrName>
                                        </p:attrNameLst>
                                      </p:cBhvr>
                                      <p:to>
                                        <p:strVal val="visible"/>
                                      </p:to>
                                    </p:set>
                                    <p:animEffect transition="in" filter="strips(downLeft)">
                                      <p:cBhvr>
                                        <p:cTn id="15" dur="500"/>
                                        <p:tgtEl>
                                          <p:spTgt spid="7710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fld id="{D11D2E16-2718-4BCE-8E45-7C55317EF47E}" type="datetime1">
              <a:rPr lang="tr-TR"/>
              <a:pPr/>
              <a:t>06.09.2011</a:t>
            </a:fld>
            <a:endParaRPr lang="tr-T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955260B7-5D76-446B-B866-81CD30F8A69B}" type="slidenum">
              <a:rPr lang="tr-TR"/>
              <a:pPr/>
              <a:t>2</a:t>
            </a:fld>
            <a:endParaRPr lang="tr-TR"/>
          </a:p>
        </p:txBody>
      </p:sp>
      <p:sp>
        <p:nvSpPr>
          <p:cNvPr id="757762" name="Rectangle 2"/>
          <p:cNvSpPr>
            <a:spLocks noGrp="1" noChangeArrowheads="1"/>
          </p:cNvSpPr>
          <p:nvPr>
            <p:ph type="title"/>
          </p:nvPr>
        </p:nvSpPr>
        <p:spPr/>
        <p:txBody>
          <a:bodyPr/>
          <a:lstStyle/>
          <a:p>
            <a:r>
              <a:rPr lang="tr-TR" dirty="0" smtClean="0"/>
              <a:t>İÇERİK</a:t>
            </a:r>
            <a:endParaRPr lang="tr-TR" dirty="0"/>
          </a:p>
        </p:txBody>
      </p:sp>
      <p:sp>
        <p:nvSpPr>
          <p:cNvPr id="757763" name="Rectangle 3"/>
          <p:cNvSpPr>
            <a:spLocks noGrp="1" noChangeArrowheads="1"/>
          </p:cNvSpPr>
          <p:nvPr>
            <p:ph type="body" idx="1"/>
          </p:nvPr>
        </p:nvSpPr>
        <p:spPr/>
        <p:txBody>
          <a:bodyPr/>
          <a:lstStyle/>
          <a:p>
            <a:pPr>
              <a:buNone/>
            </a:pPr>
            <a:r>
              <a:rPr lang="tr-TR" sz="4000" dirty="0" smtClean="0">
                <a:latin typeface="+mj-lt"/>
              </a:rPr>
              <a:t>Genel </a:t>
            </a:r>
            <a:r>
              <a:rPr lang="tr-TR" sz="4000" dirty="0" smtClean="0">
                <a:latin typeface="+mj-lt"/>
              </a:rPr>
              <a:t>Tanımlar</a:t>
            </a:r>
          </a:p>
          <a:p>
            <a:pPr>
              <a:buNone/>
            </a:pPr>
            <a:r>
              <a:rPr lang="tr-TR" sz="4000" dirty="0" smtClean="0">
                <a:latin typeface="+mj-lt"/>
              </a:rPr>
              <a:t>Tasarım </a:t>
            </a:r>
            <a:r>
              <a:rPr lang="tr-TR" sz="4000" dirty="0" smtClean="0">
                <a:latin typeface="+mj-lt"/>
              </a:rPr>
              <a:t>Süreci </a:t>
            </a:r>
          </a:p>
          <a:p>
            <a:pPr lvl="1">
              <a:buFont typeface="Arial" pitchFamily="34" charset="0"/>
              <a:buChar char="•"/>
            </a:pPr>
            <a:r>
              <a:rPr lang="tr-TR" sz="4000" dirty="0" smtClean="0"/>
              <a:t>Teori, Varsayımlar</a:t>
            </a:r>
            <a:r>
              <a:rPr lang="tr-TR" sz="4000" dirty="0" smtClean="0">
                <a:sym typeface="Symbol"/>
              </a:rPr>
              <a:t></a:t>
            </a:r>
            <a:r>
              <a:rPr lang="tr-TR" sz="4000" dirty="0" smtClean="0"/>
              <a:t> Modelleme</a:t>
            </a:r>
          </a:p>
          <a:p>
            <a:pPr lvl="1">
              <a:buFont typeface="Arial" pitchFamily="34" charset="0"/>
              <a:buChar char="•"/>
            </a:pPr>
            <a:r>
              <a:rPr lang="tr-TR" sz="4000" dirty="0" smtClean="0"/>
              <a:t>Yönetmelik</a:t>
            </a:r>
          </a:p>
          <a:p>
            <a:pPr lvl="1">
              <a:buFont typeface="Arial" pitchFamily="34" charset="0"/>
              <a:buChar char="•"/>
            </a:pPr>
            <a:r>
              <a:rPr lang="tr-TR" sz="4000" dirty="0" smtClean="0"/>
              <a:t>Analiz</a:t>
            </a:r>
          </a:p>
          <a:p>
            <a:pPr>
              <a:buNone/>
            </a:pPr>
            <a:r>
              <a:rPr lang="tr-TR" sz="4000" dirty="0" smtClean="0">
                <a:latin typeface="+mj-lt"/>
              </a:rPr>
              <a:t>Depreme Dayanıklı Yapı </a:t>
            </a:r>
            <a:r>
              <a:rPr lang="tr-TR" sz="4000" i="1" u="sng" dirty="0" smtClean="0">
                <a:latin typeface="+mj-lt"/>
              </a:rPr>
              <a:t>veya </a:t>
            </a:r>
            <a:r>
              <a:rPr lang="tr-TR" sz="4000" b="1" dirty="0" smtClean="0">
                <a:latin typeface="+mj-lt"/>
              </a:rPr>
              <a:t>Depremde Çökmeyen </a:t>
            </a:r>
            <a:r>
              <a:rPr lang="tr-TR" sz="4000" b="1" dirty="0" smtClean="0">
                <a:latin typeface="+mj-lt"/>
              </a:rPr>
              <a:t>bina</a:t>
            </a:r>
            <a:endParaRPr lang="tr-TR" sz="4000" b="1" dirty="0" smtClean="0">
              <a:latin typeface="+mj-lt"/>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Veri Yer Tutucusu"/>
          <p:cNvSpPr>
            <a:spLocks noGrp="1"/>
          </p:cNvSpPr>
          <p:nvPr>
            <p:ph type="dt" sz="half" idx="10"/>
          </p:nvPr>
        </p:nvSpPr>
        <p:spPr/>
        <p:txBody>
          <a:bodyPr/>
          <a:lstStyle/>
          <a:p>
            <a:r>
              <a:rPr lang="tr-TR" dirty="0"/>
              <a:t>10.10.2008</a:t>
            </a:r>
          </a:p>
        </p:txBody>
      </p:sp>
      <p:sp>
        <p:nvSpPr>
          <p:cNvPr id="7" name="3 Altbilgi Yer Tutucusu"/>
          <p:cNvSpPr>
            <a:spLocks noGrp="1"/>
          </p:cNvSpPr>
          <p:nvPr>
            <p:ph type="ftr" sz="quarter" idx="11"/>
          </p:nvPr>
        </p:nvSpPr>
        <p:spPr/>
        <p:txBody>
          <a:bodyPr/>
          <a:lstStyle/>
          <a:p>
            <a:r>
              <a:rPr lang="tr-TR" dirty="0"/>
              <a:t>DR. MUSTAFA KUTANİS SAÜ İNŞ.MÜH. BÖLÜMÜ</a:t>
            </a:r>
          </a:p>
        </p:txBody>
      </p:sp>
      <p:sp>
        <p:nvSpPr>
          <p:cNvPr id="8" name="4 Slayt Numarası Yer Tutucusu"/>
          <p:cNvSpPr>
            <a:spLocks noGrp="1"/>
          </p:cNvSpPr>
          <p:nvPr>
            <p:ph type="sldNum" sz="quarter" idx="12"/>
          </p:nvPr>
        </p:nvSpPr>
        <p:spPr/>
        <p:txBody>
          <a:bodyPr/>
          <a:lstStyle/>
          <a:p>
            <a:r>
              <a:rPr lang="tr-TR" dirty="0"/>
              <a:t>SLIDE </a:t>
            </a:r>
            <a:fld id="{15A12A8C-076E-486C-9755-D3B78912FE46}" type="slidenum">
              <a:rPr lang="tr-TR" smtClean="0"/>
              <a:pPr/>
              <a:t>20</a:t>
            </a:fld>
            <a:endParaRPr lang="tr-TR" dirty="0"/>
          </a:p>
        </p:txBody>
      </p:sp>
      <p:pic>
        <p:nvPicPr>
          <p:cNvPr id="522242" name="Picture 2"/>
          <p:cNvPicPr>
            <a:picLocks noChangeAspect="1" noChangeArrowheads="1"/>
          </p:cNvPicPr>
          <p:nvPr/>
        </p:nvPicPr>
        <p:blipFill>
          <a:blip r:embed="rId2" cstate="print"/>
          <a:srcRect/>
          <a:stretch>
            <a:fillRect/>
          </a:stretch>
        </p:blipFill>
        <p:spPr bwMode="auto">
          <a:xfrm>
            <a:off x="214313" y="823913"/>
            <a:ext cx="7829550" cy="5337175"/>
          </a:xfrm>
          <a:prstGeom prst="rect">
            <a:avLst/>
          </a:prstGeom>
          <a:noFill/>
          <a:ln w="9525">
            <a:noFill/>
            <a:miter lim="800000"/>
            <a:headEnd/>
            <a:tailEnd/>
          </a:ln>
          <a:effectLst/>
        </p:spPr>
      </p:pic>
      <p:sp>
        <p:nvSpPr>
          <p:cNvPr id="522243" name="Rectangle 3"/>
          <p:cNvSpPr>
            <a:spLocks noGrp="1" noChangeArrowheads="1"/>
          </p:cNvSpPr>
          <p:nvPr>
            <p:ph type="title"/>
          </p:nvPr>
        </p:nvSpPr>
        <p:spPr>
          <a:solidFill>
            <a:schemeClr val="accent1"/>
          </a:solidFill>
        </p:spPr>
        <p:txBody>
          <a:bodyPr/>
          <a:lstStyle/>
          <a:p>
            <a:r>
              <a:rPr lang="tr-TR" sz="2400" dirty="0"/>
              <a:t>Örnek: Davranış spektrumu</a:t>
            </a:r>
            <a:r>
              <a:rPr lang="tr-TR" sz="2400" dirty="0">
                <a:sym typeface="Symbol" pitchFamily="18" charset="2"/>
              </a:rPr>
              <a:t>Tasarım Spektrumu</a:t>
            </a:r>
          </a:p>
        </p:txBody>
      </p:sp>
      <p:pic>
        <p:nvPicPr>
          <p:cNvPr id="522245" name="Picture 5"/>
          <p:cNvPicPr>
            <a:picLocks noChangeAspect="1" noChangeArrowheads="1"/>
          </p:cNvPicPr>
          <p:nvPr/>
        </p:nvPicPr>
        <p:blipFill>
          <a:blip r:embed="rId3" cstate="print"/>
          <a:srcRect/>
          <a:stretch>
            <a:fillRect/>
          </a:stretch>
        </p:blipFill>
        <p:spPr bwMode="auto">
          <a:xfrm>
            <a:off x="1050925" y="1547813"/>
            <a:ext cx="7677150" cy="4654550"/>
          </a:xfrm>
          <a:prstGeom prst="rect">
            <a:avLst/>
          </a:prstGeom>
          <a:noFill/>
          <a:ln w="9525">
            <a:noFill/>
            <a:miter lim="800000"/>
            <a:headEnd/>
            <a:tailEnd/>
          </a:ln>
          <a:effectLst/>
        </p:spPr>
      </p:pic>
      <p:pic>
        <p:nvPicPr>
          <p:cNvPr id="522244" name="Picture 4"/>
          <p:cNvPicPr>
            <a:picLocks noChangeAspect="1" noChangeArrowheads="1"/>
          </p:cNvPicPr>
          <p:nvPr/>
        </p:nvPicPr>
        <p:blipFill>
          <a:blip r:embed="rId4" cstate="print"/>
          <a:srcRect/>
          <a:stretch>
            <a:fillRect/>
          </a:stretch>
        </p:blipFill>
        <p:spPr bwMode="auto">
          <a:xfrm>
            <a:off x="2627313" y="2279650"/>
            <a:ext cx="6288087" cy="421798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22242"/>
                                        </p:tgtEl>
                                        <p:attrNameLst>
                                          <p:attrName>style.visibility</p:attrName>
                                        </p:attrNameLst>
                                      </p:cBhvr>
                                      <p:to>
                                        <p:strVal val="visible"/>
                                      </p:to>
                                    </p:set>
                                    <p:animEffect transition="in" filter="blinds(horizontal)">
                                      <p:cBhvr>
                                        <p:cTn id="7" dur="500"/>
                                        <p:tgtEl>
                                          <p:spTgt spid="5222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22245"/>
                                        </p:tgtEl>
                                        <p:attrNameLst>
                                          <p:attrName>style.visibility</p:attrName>
                                        </p:attrNameLst>
                                      </p:cBhvr>
                                      <p:to>
                                        <p:strVal val="visible"/>
                                      </p:to>
                                    </p:set>
                                    <p:animEffect transition="in" filter="blinds(horizontal)">
                                      <p:cBhvr>
                                        <p:cTn id="12" dur="500"/>
                                        <p:tgtEl>
                                          <p:spTgt spid="52224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22244"/>
                                        </p:tgtEl>
                                        <p:attrNameLst>
                                          <p:attrName>style.visibility</p:attrName>
                                        </p:attrNameLst>
                                      </p:cBhvr>
                                      <p:to>
                                        <p:strVal val="visible"/>
                                      </p:to>
                                    </p:set>
                                    <p:animEffect transition="in" filter="blinds(horizontal)">
                                      <p:cBhvr>
                                        <p:cTn id="17" dur="500"/>
                                        <p:tgtEl>
                                          <p:spTgt spid="522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dirty="0"/>
              <a:t>10.10.2008</a:t>
            </a:r>
          </a:p>
        </p:txBody>
      </p:sp>
      <p:sp>
        <p:nvSpPr>
          <p:cNvPr id="5" name="4 Altbilgi Yer Tutucusu"/>
          <p:cNvSpPr>
            <a:spLocks noGrp="1"/>
          </p:cNvSpPr>
          <p:nvPr>
            <p:ph type="ftr" sz="quarter" idx="11"/>
          </p:nvPr>
        </p:nvSpPr>
        <p:spPr/>
        <p:txBody>
          <a:bodyPr/>
          <a:lstStyle/>
          <a:p>
            <a:r>
              <a:rPr lang="tr-TR" dirty="0"/>
              <a:t>DR. MUSTAFA KUTANİS SAÜ İNŞ.MÜH. BÖLÜMÜ</a:t>
            </a:r>
          </a:p>
        </p:txBody>
      </p:sp>
      <p:sp>
        <p:nvSpPr>
          <p:cNvPr id="6" name="5 Slayt Numarası Yer Tutucusu"/>
          <p:cNvSpPr>
            <a:spLocks noGrp="1"/>
          </p:cNvSpPr>
          <p:nvPr>
            <p:ph type="sldNum" sz="quarter" idx="12"/>
          </p:nvPr>
        </p:nvSpPr>
        <p:spPr/>
        <p:txBody>
          <a:bodyPr/>
          <a:lstStyle/>
          <a:p>
            <a:r>
              <a:rPr lang="tr-TR" dirty="0"/>
              <a:t>SLIDE </a:t>
            </a:r>
            <a:fld id="{34E4755E-04F3-49E9-AD68-435FCE1FF0CB}" type="slidenum">
              <a:rPr lang="tr-TR" smtClean="0"/>
              <a:pPr/>
              <a:t>21</a:t>
            </a:fld>
            <a:r>
              <a:rPr lang="tr-TR" dirty="0" smtClean="0"/>
              <a:t>/</a:t>
            </a:r>
            <a:endParaRPr lang="tr-TR" dirty="0"/>
          </a:p>
        </p:txBody>
      </p:sp>
      <p:sp>
        <p:nvSpPr>
          <p:cNvPr id="454658" name="Rectangle 2"/>
          <p:cNvSpPr>
            <a:spLocks noGrp="1" noChangeArrowheads="1"/>
          </p:cNvSpPr>
          <p:nvPr>
            <p:ph type="title"/>
          </p:nvPr>
        </p:nvSpPr>
        <p:spPr>
          <a:solidFill>
            <a:schemeClr val="accent1"/>
          </a:solidFill>
        </p:spPr>
        <p:txBody>
          <a:bodyPr/>
          <a:lstStyle/>
          <a:p>
            <a:r>
              <a:rPr lang="tr-TR" sz="2400" dirty="0"/>
              <a:t>B/A Yapıların Deprem Dayanımı İle İlgili Gerçekler</a:t>
            </a:r>
          </a:p>
        </p:txBody>
      </p:sp>
      <p:sp>
        <p:nvSpPr>
          <p:cNvPr id="454659" name="Rectangle 3"/>
          <p:cNvSpPr>
            <a:spLocks noGrp="1" noChangeArrowheads="1"/>
          </p:cNvSpPr>
          <p:nvPr>
            <p:ph type="body" idx="1"/>
          </p:nvPr>
        </p:nvSpPr>
        <p:spPr>
          <a:xfrm>
            <a:off x="196850" y="908050"/>
            <a:ext cx="8699500" cy="5434013"/>
          </a:xfrm>
        </p:spPr>
        <p:txBody>
          <a:bodyPr/>
          <a:lstStyle/>
          <a:p>
            <a:pPr marL="457200" indent="-457200">
              <a:buFont typeface="Wingdings" pitchFamily="2" charset="2"/>
              <a:buAutoNum type="arabicPeriod"/>
            </a:pPr>
            <a:r>
              <a:rPr lang="tr-TR" dirty="0" smtClean="0"/>
              <a:t>Deprem </a:t>
            </a:r>
            <a:r>
              <a:rPr lang="tr-TR" dirty="0"/>
              <a:t>hareketini ve yapıda oluşturduğu kuvvetleri tam olarak kestirmek olanaksızdır. Ancak tahmin </a:t>
            </a:r>
            <a:r>
              <a:rPr lang="tr-TR" dirty="0" smtClean="0"/>
              <a:t>edilebilir</a:t>
            </a:r>
            <a:r>
              <a:rPr lang="tr-TR" dirty="0" smtClean="0"/>
              <a:t>.</a:t>
            </a:r>
            <a:endParaRPr lang="tr-TR" dirty="0"/>
          </a:p>
          <a:p>
            <a:pPr marL="457200" indent="-457200">
              <a:buFont typeface="Wingdings" pitchFamily="2" charset="2"/>
              <a:buAutoNum type="arabicPeriod"/>
            </a:pPr>
            <a:r>
              <a:rPr lang="tr-TR" dirty="0"/>
              <a:t>Yapı şiddetli depremler altında ancak elastik olmayan deformasyonlar yaparak ayakta kalabilir. </a:t>
            </a:r>
            <a:r>
              <a:rPr lang="tr-TR" dirty="0">
                <a:solidFill>
                  <a:srgbClr val="0000FF"/>
                </a:solidFill>
              </a:rPr>
              <a:t>Davranış elastik değildir</a:t>
            </a:r>
            <a:r>
              <a:rPr lang="tr-TR" dirty="0"/>
              <a:t>.</a:t>
            </a:r>
          </a:p>
          <a:p>
            <a:pPr marL="457200" indent="-457200">
              <a:buFont typeface="Wingdings" pitchFamily="2" charset="2"/>
              <a:buAutoNum type="arabicPeriod"/>
            </a:pPr>
            <a:r>
              <a:rPr lang="tr-TR" dirty="0"/>
              <a:t>Yapının davranışı, yer hareketi kadar, yapının dinamik özelliklerine bağlıdır (kütle, </a:t>
            </a:r>
            <a:r>
              <a:rPr lang="tr-TR" dirty="0" err="1"/>
              <a:t>rijitlik</a:t>
            </a:r>
            <a:r>
              <a:rPr lang="tr-TR" dirty="0"/>
              <a:t> </a:t>
            </a:r>
            <a:r>
              <a:rPr lang="tr-TR" i="1" dirty="0"/>
              <a:t>(</a:t>
            </a:r>
            <a:r>
              <a:rPr lang="tr-TR" i="1" dirty="0" err="1"/>
              <a:t>stiffness</a:t>
            </a:r>
            <a:r>
              <a:rPr lang="tr-TR" i="1" dirty="0"/>
              <a:t>)</a:t>
            </a:r>
            <a:r>
              <a:rPr lang="tr-TR" dirty="0"/>
              <a:t>, sönüm).</a:t>
            </a:r>
          </a:p>
          <a:p>
            <a:pPr marL="457200" indent="-457200">
              <a:buFont typeface="Wingdings" pitchFamily="2" charset="2"/>
              <a:buAutoNum type="arabicPeriod"/>
            </a:pPr>
            <a:r>
              <a:rPr lang="tr-TR" b="1" u="sng" dirty="0">
                <a:solidFill>
                  <a:srgbClr val="FF3300"/>
                </a:solidFill>
              </a:rPr>
              <a:t>Varsayımlar konusunda en az  ±  %40 hata</a:t>
            </a:r>
            <a:r>
              <a:rPr lang="tr-TR" b="1" dirty="0"/>
              <a:t> </a:t>
            </a:r>
            <a:r>
              <a:rPr lang="tr-TR" sz="1600" b="1" dirty="0"/>
              <a:t>[Uğur </a:t>
            </a:r>
            <a:r>
              <a:rPr lang="tr-TR" sz="1600" b="1" dirty="0" smtClean="0"/>
              <a:t>Ersoy]</a:t>
            </a:r>
          </a:p>
          <a:p>
            <a:pPr marL="457200" indent="-457200">
              <a:buFont typeface="Wingdings" pitchFamily="2" charset="2"/>
              <a:buAutoNum type="arabicPeriod"/>
            </a:pPr>
            <a:r>
              <a:rPr lang="tr-TR" dirty="0" smtClean="0"/>
              <a:t>Davranışta </a:t>
            </a:r>
            <a:r>
              <a:rPr lang="tr-TR" dirty="0"/>
              <a:t>taşıyıcı olmayan elemanlarda etkili. Bölme duvarlar gibi..</a:t>
            </a:r>
          </a:p>
          <a:p>
            <a:pPr marL="457200" indent="-457200"/>
            <a:endParaRPr lang="tr-T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10.10.2008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dirty="0"/>
              <a:t>SLIDE </a:t>
            </a:r>
            <a:fld id="{872E1915-327F-423F-962B-E24D3D519860}" type="slidenum">
              <a:rPr lang="tr-TR" smtClean="0"/>
              <a:pPr/>
              <a:t>22</a:t>
            </a:fld>
            <a:endParaRPr lang="tr-TR" dirty="0"/>
          </a:p>
        </p:txBody>
      </p:sp>
      <p:sp>
        <p:nvSpPr>
          <p:cNvPr id="780290" name="Rectangle 2"/>
          <p:cNvSpPr>
            <a:spLocks noGrp="1" noChangeArrowheads="1"/>
          </p:cNvSpPr>
          <p:nvPr>
            <p:ph type="title"/>
          </p:nvPr>
        </p:nvSpPr>
        <p:spPr>
          <a:solidFill>
            <a:schemeClr val="accent1"/>
          </a:solidFill>
        </p:spPr>
        <p:txBody>
          <a:bodyPr/>
          <a:lstStyle/>
          <a:p>
            <a:r>
              <a:rPr lang="tr-TR" sz="2400" dirty="0">
                <a:solidFill>
                  <a:srgbClr val="FF3300"/>
                </a:solidFill>
                <a:effectLst>
                  <a:outerShdw blurRad="38100" dist="38100" dir="2700000" algn="tl">
                    <a:srgbClr val="000000"/>
                  </a:outerShdw>
                </a:effectLst>
              </a:rPr>
              <a:t>Charles S. </a:t>
            </a:r>
            <a:r>
              <a:rPr lang="tr-TR" sz="2400" dirty="0" err="1">
                <a:solidFill>
                  <a:srgbClr val="FF3300"/>
                </a:solidFill>
                <a:effectLst>
                  <a:outerShdw blurRad="38100" dist="38100" dir="2700000" algn="tl">
                    <a:srgbClr val="000000"/>
                  </a:outerShdw>
                </a:effectLst>
              </a:rPr>
              <a:t>Whitney</a:t>
            </a:r>
            <a:endParaRPr lang="tr-TR" sz="2400" dirty="0">
              <a:solidFill>
                <a:srgbClr val="FF3300"/>
              </a:solidFill>
              <a:effectLst>
                <a:outerShdw blurRad="38100" dist="38100" dir="2700000" algn="tl">
                  <a:srgbClr val="000000"/>
                </a:outerShdw>
              </a:effectLst>
            </a:endParaRPr>
          </a:p>
        </p:txBody>
      </p:sp>
      <p:sp>
        <p:nvSpPr>
          <p:cNvPr id="780291" name="Rectangle 3"/>
          <p:cNvSpPr>
            <a:spLocks noGrp="1" noChangeArrowheads="1"/>
          </p:cNvSpPr>
          <p:nvPr>
            <p:ph type="body" idx="1"/>
          </p:nvPr>
        </p:nvSpPr>
        <p:spPr/>
        <p:txBody>
          <a:bodyPr/>
          <a:lstStyle/>
          <a:p>
            <a:r>
              <a:rPr lang="tr-TR" sz="2000" b="1" dirty="0"/>
              <a:t>Taşıma Gücü Teorisini çıkaran adamdır</a:t>
            </a:r>
            <a:r>
              <a:rPr lang="tr-TR" sz="2000" dirty="0"/>
              <a:t>, yani bugün kullandığımız taşıma gücünün sahibi odur. </a:t>
            </a:r>
          </a:p>
          <a:p>
            <a:endParaRPr lang="tr-TR" sz="2000" dirty="0"/>
          </a:p>
          <a:p>
            <a:r>
              <a:rPr lang="tr-TR" sz="2000" dirty="0"/>
              <a:t>Büyük mühendis Charles </a:t>
            </a:r>
            <a:r>
              <a:rPr lang="tr-TR" sz="2000" dirty="0" err="1"/>
              <a:t>Whitney</a:t>
            </a:r>
            <a:r>
              <a:rPr lang="tr-TR" sz="2000" dirty="0"/>
              <a:t>, biraz ekstrem (aşırı) giderek yapı mekaniği hakkında âdeta matrak geçiyor, diyor ki:</a:t>
            </a:r>
          </a:p>
          <a:p>
            <a:endParaRPr lang="tr-TR" sz="2000" dirty="0"/>
          </a:p>
          <a:p>
            <a:pPr>
              <a:buFont typeface="Wingdings" pitchFamily="2" charset="2"/>
              <a:buNone/>
            </a:pPr>
            <a:r>
              <a:rPr lang="tr-TR" sz="3200" dirty="0"/>
              <a:t>“</a:t>
            </a:r>
            <a:r>
              <a:rPr lang="tr-TR" sz="3200" b="1" dirty="0">
                <a:effectLst>
                  <a:outerShdw blurRad="38100" dist="38100" dir="2700000" algn="tl">
                    <a:srgbClr val="C0C0C0"/>
                  </a:outerShdw>
                </a:effectLst>
              </a:rPr>
              <a:t>Yapı mekaniği teorisi, </a:t>
            </a:r>
            <a:r>
              <a:rPr lang="tr-TR" sz="3200" b="1" dirty="0">
                <a:solidFill>
                  <a:srgbClr val="FF3300"/>
                </a:solidFill>
                <a:effectLst>
                  <a:outerShdw blurRad="38100" dist="38100" dir="2700000" algn="tl">
                    <a:srgbClr val="C0C0C0"/>
                  </a:outerShdw>
                </a:effectLst>
              </a:rPr>
              <a:t>mevcut olmayan malzemelere</a:t>
            </a:r>
            <a:r>
              <a:rPr lang="tr-TR" sz="3200" b="1" dirty="0">
                <a:effectLst>
                  <a:outerShdw blurRad="38100" dist="38100" dir="2700000" algn="tl">
                    <a:srgbClr val="C0C0C0"/>
                  </a:outerShdw>
                </a:effectLst>
              </a:rPr>
              <a:t>, </a:t>
            </a:r>
            <a:r>
              <a:rPr lang="tr-TR" sz="3200" b="1" dirty="0">
                <a:solidFill>
                  <a:srgbClr val="000099"/>
                </a:solidFill>
                <a:effectLst>
                  <a:outerShdw blurRad="38100" dist="38100" dir="2700000" algn="tl">
                    <a:srgbClr val="C0C0C0"/>
                  </a:outerShdw>
                </a:effectLst>
              </a:rPr>
              <a:t>gerçek olmayan özellikler verilerek</a:t>
            </a:r>
            <a:r>
              <a:rPr lang="tr-TR" sz="3200" b="1" dirty="0">
                <a:effectLst>
                  <a:outerShdw blurRad="38100" dist="38100" dir="2700000" algn="tl">
                    <a:srgbClr val="C0C0C0"/>
                  </a:outerShdw>
                </a:effectLst>
              </a:rPr>
              <a:t> oluşturulmuştur” </a:t>
            </a:r>
          </a:p>
          <a:p>
            <a:endParaRPr lang="tr-TR" sz="3200" dirty="0"/>
          </a:p>
        </p:txBody>
      </p:sp>
      <p:pic>
        <p:nvPicPr>
          <p:cNvPr id="51202" name="Picture 2" descr="CHARLES S. WHITNEY">
            <a:hlinkClick r:id="rId2"/>
          </p:cNvPr>
          <p:cNvPicPr>
            <a:picLocks noChangeAspect="1" noChangeArrowheads="1"/>
          </p:cNvPicPr>
          <p:nvPr/>
        </p:nvPicPr>
        <p:blipFill>
          <a:blip r:embed="rId3" cstate="print"/>
          <a:srcRect/>
          <a:stretch>
            <a:fillRect/>
          </a:stretch>
        </p:blipFill>
        <p:spPr bwMode="auto">
          <a:xfrm>
            <a:off x="7303627" y="4355690"/>
            <a:ext cx="1428750" cy="1905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80291">
                                            <p:txEl>
                                              <p:pRg st="4" end="4"/>
                                            </p:txEl>
                                          </p:spTgt>
                                        </p:tgtEl>
                                        <p:attrNameLst>
                                          <p:attrName>style.visibility</p:attrName>
                                        </p:attrNameLst>
                                      </p:cBhvr>
                                      <p:to>
                                        <p:strVal val="visible"/>
                                      </p:to>
                                    </p:set>
                                    <p:anim calcmode="lin" valueType="num">
                                      <p:cBhvr additive="base">
                                        <p:cTn id="7" dur="500" fill="hold"/>
                                        <p:tgtEl>
                                          <p:spTgt spid="780291">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802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solidFill>
            <a:srgbClr val="FF0000"/>
          </a:solidFill>
        </p:spPr>
        <p:txBody>
          <a:bodyPr/>
          <a:lstStyle/>
          <a:p>
            <a:r>
              <a:rPr lang="tr-TR" sz="3200" dirty="0" smtClean="0">
                <a:solidFill>
                  <a:srgbClr val="FFFF00"/>
                </a:solidFill>
                <a:latin typeface="Trebuchet MS" pitchFamily="34" charset="0"/>
              </a:rPr>
              <a:t>Depremde Çökmeyen bina</a:t>
            </a:r>
            <a:endParaRPr lang="tr-TR" sz="3200" dirty="0">
              <a:latin typeface="Trebuchet MS" pitchFamily="34" charset="0"/>
            </a:endParaRPr>
          </a:p>
        </p:txBody>
      </p:sp>
      <p:sp>
        <p:nvSpPr>
          <p:cNvPr id="3" name="İçerik Yer Tutucusu 2"/>
          <p:cNvSpPr>
            <a:spLocks noGrp="1"/>
          </p:cNvSpPr>
          <p:nvPr>
            <p:ph idx="1"/>
          </p:nvPr>
        </p:nvSpPr>
        <p:spPr/>
        <p:txBody>
          <a:bodyPr/>
          <a:lstStyle/>
          <a:p>
            <a:r>
              <a:rPr lang="tr-TR" u="sng" dirty="0" smtClean="0"/>
              <a:t>Sağlanması Gerekli Koşullar 1:</a:t>
            </a:r>
          </a:p>
          <a:p>
            <a:pPr marL="857250" lvl="1" indent="-457200"/>
            <a:r>
              <a:rPr lang="tr-TR" dirty="0" smtClean="0"/>
              <a:t>DAYANIM (</a:t>
            </a:r>
            <a:r>
              <a:rPr lang="tr-TR" dirty="0" err="1" smtClean="0"/>
              <a:t>Strength</a:t>
            </a:r>
            <a:r>
              <a:rPr lang="tr-TR" dirty="0" smtClean="0"/>
              <a:t>)</a:t>
            </a:r>
          </a:p>
          <a:p>
            <a:pPr marL="1752600" lvl="3" indent="-381000"/>
            <a:r>
              <a:rPr lang="tr-TR" dirty="0" smtClean="0"/>
              <a:t>Yeterli dayanımdan amaç, öncelikle taşıyıcı sistem elemanları, kendilerine etkiyen yük, yada yük etkileri nedeniyle oluşan </a:t>
            </a:r>
            <a:r>
              <a:rPr lang="tr-TR" dirty="0" smtClean="0">
                <a:solidFill>
                  <a:srgbClr val="0000FF"/>
                </a:solidFill>
              </a:rPr>
              <a:t>kesit tesirlerini</a:t>
            </a:r>
            <a:r>
              <a:rPr lang="tr-TR" dirty="0" smtClean="0"/>
              <a:t> (</a:t>
            </a:r>
            <a:r>
              <a:rPr lang="tr-TR" b="1" dirty="0" smtClean="0"/>
              <a:t>M, N, V ve </a:t>
            </a:r>
            <a:r>
              <a:rPr lang="tr-TR" b="1" dirty="0" err="1" smtClean="0"/>
              <a:t>M</a:t>
            </a:r>
            <a:r>
              <a:rPr lang="tr-TR" b="1" baseline="-25000" dirty="0" err="1" smtClean="0"/>
              <a:t>t</a:t>
            </a:r>
            <a:r>
              <a:rPr lang="tr-TR" dirty="0" smtClean="0"/>
              <a:t>) göçmeden (taşıma gücü aşılmadan) taşıyabilmesidir.</a:t>
            </a:r>
          </a:p>
          <a:p>
            <a:pPr marL="857250" lvl="1" indent="-457200"/>
            <a:r>
              <a:rPr lang="tr-TR" dirty="0" smtClean="0"/>
              <a:t>SÜNEKLİK (</a:t>
            </a:r>
            <a:r>
              <a:rPr lang="tr-TR" dirty="0" err="1" smtClean="0"/>
              <a:t>Ductility</a:t>
            </a:r>
            <a:r>
              <a:rPr lang="tr-TR" dirty="0" smtClean="0"/>
              <a:t>)</a:t>
            </a:r>
          </a:p>
          <a:p>
            <a:pPr marL="1752600" lvl="3" indent="-381000"/>
            <a:r>
              <a:rPr lang="tr-TR" dirty="0" smtClean="0">
                <a:solidFill>
                  <a:srgbClr val="0000FF"/>
                </a:solidFill>
              </a:rPr>
              <a:t>Taşıma gücünde azalma olmadan</a:t>
            </a:r>
            <a:r>
              <a:rPr lang="tr-TR" dirty="0" smtClean="0"/>
              <a:t>, </a:t>
            </a:r>
            <a:r>
              <a:rPr lang="tr-TR" b="1" dirty="0" smtClean="0">
                <a:solidFill>
                  <a:srgbClr val="FF3300"/>
                </a:solidFill>
              </a:rPr>
              <a:t>enerji tüketebilme</a:t>
            </a:r>
            <a:r>
              <a:rPr lang="tr-TR" dirty="0" smtClean="0"/>
              <a:t> </a:t>
            </a:r>
            <a:r>
              <a:rPr lang="tr-TR" b="1" dirty="0" smtClean="0">
                <a:solidFill>
                  <a:srgbClr val="FF3300"/>
                </a:solidFill>
              </a:rPr>
              <a:t>yeteneğidir</a:t>
            </a:r>
            <a:r>
              <a:rPr lang="tr-TR" dirty="0" smtClean="0"/>
              <a:t>. </a:t>
            </a:r>
            <a:r>
              <a:rPr lang="tr-TR" i="1" dirty="0" smtClean="0"/>
              <a:t>(Malzeme-kesit; Eleman; Sistem)</a:t>
            </a:r>
          </a:p>
          <a:p>
            <a:pPr marL="857250" lvl="1" indent="-457200"/>
            <a:r>
              <a:rPr lang="tr-TR" sz="2300" dirty="0" smtClean="0"/>
              <a:t>SINIRLI YANAL YER DEĞİŞTİRME (</a:t>
            </a:r>
            <a:r>
              <a:rPr lang="tr-TR" sz="2300" dirty="0" err="1" smtClean="0"/>
              <a:t>Drift</a:t>
            </a:r>
            <a:r>
              <a:rPr lang="tr-TR" sz="2300" dirty="0" smtClean="0"/>
              <a:t>); </a:t>
            </a:r>
            <a:br>
              <a:rPr lang="tr-TR" sz="2300" dirty="0" smtClean="0"/>
            </a:br>
            <a:r>
              <a:rPr lang="tr-TR" sz="2300" dirty="0" smtClean="0"/>
              <a:t>                                                    RİJİTLİK (=</a:t>
            </a:r>
            <a:r>
              <a:rPr lang="tr-TR" sz="2300" dirty="0" err="1" smtClean="0"/>
              <a:t>Stiffness</a:t>
            </a:r>
            <a:r>
              <a:rPr lang="tr-TR" sz="2300" dirty="0" smtClean="0"/>
              <a:t>) </a:t>
            </a:r>
          </a:p>
          <a:p>
            <a:pPr marL="1752600" lvl="3" indent="-381000"/>
            <a:r>
              <a:rPr lang="tr-TR" b="1" dirty="0" smtClean="0"/>
              <a:t>P-</a:t>
            </a:r>
            <a:r>
              <a:rPr lang="tr-TR" b="1" dirty="0" smtClean="0">
                <a:sym typeface="Symbol" pitchFamily="18" charset="2"/>
              </a:rPr>
              <a:t></a:t>
            </a:r>
            <a:r>
              <a:rPr lang="tr-TR" dirty="0" smtClean="0">
                <a:sym typeface="Symbol" pitchFamily="18" charset="2"/>
              </a:rPr>
              <a:t> etkisi (</a:t>
            </a:r>
            <a:r>
              <a:rPr lang="tr-TR" dirty="0" smtClean="0">
                <a:cs typeface="Arial" charset="0"/>
                <a:sym typeface="Symbol" pitchFamily="18" charset="2"/>
              </a:rPr>
              <a:t>→</a:t>
            </a:r>
            <a:r>
              <a:rPr lang="tr-TR" dirty="0" smtClean="0">
                <a:sym typeface="Symbol" pitchFamily="18" charset="2"/>
              </a:rPr>
              <a:t>ikinci mertebe momentleri) nedeniyle yapısal olmayan hasarın (</a:t>
            </a:r>
            <a:r>
              <a:rPr lang="tr-TR" dirty="0" smtClean="0">
                <a:solidFill>
                  <a:srgbClr val="FF3300"/>
                </a:solidFill>
                <a:sym typeface="Symbol" pitchFamily="18" charset="2"/>
              </a:rPr>
              <a:t>kullanılabilirlik</a:t>
            </a:r>
            <a:r>
              <a:rPr lang="tr-TR" b="1" dirty="0" smtClean="0">
                <a:solidFill>
                  <a:srgbClr val="FF3300"/>
                </a:solidFill>
                <a:sym typeface="Symbol" pitchFamily="18" charset="2"/>
              </a:rPr>
              <a:t> </a:t>
            </a:r>
            <a:r>
              <a:rPr lang="tr-TR" b="1" dirty="0" smtClean="0">
                <a:solidFill>
                  <a:srgbClr val="FF3300"/>
                </a:solidFill>
                <a:cs typeface="Arial" charset="0"/>
                <a:sym typeface="Wingdings 3" pitchFamily="18" charset="2"/>
              </a:rPr>
              <a:t></a:t>
            </a:r>
            <a:r>
              <a:rPr lang="tr-TR" dirty="0" smtClean="0">
                <a:sym typeface="Symbol" pitchFamily="18" charset="2"/>
              </a:rPr>
              <a:t>) artması ve </a:t>
            </a:r>
            <a:r>
              <a:rPr lang="tr-TR" dirty="0" err="1" smtClean="0">
                <a:sym typeface="Symbol" pitchFamily="18" charset="2"/>
              </a:rPr>
              <a:t>stabilite</a:t>
            </a:r>
            <a:r>
              <a:rPr lang="tr-TR" dirty="0" smtClean="0">
                <a:sym typeface="Symbol" pitchFamily="18" charset="2"/>
              </a:rPr>
              <a:t> probleminin ortaya çıkması</a:t>
            </a:r>
          </a:p>
          <a:p>
            <a:pPr marL="895350" lvl="1" indent="-381000"/>
            <a:r>
              <a:rPr lang="tr-TR" dirty="0" smtClean="0">
                <a:sym typeface="Symbol" pitchFamily="18" charset="2"/>
              </a:rPr>
              <a:t>STABİLİTE</a:t>
            </a:r>
          </a:p>
          <a:p>
            <a:endParaRPr lang="tr-TR" dirty="0"/>
          </a:p>
        </p:txBody>
      </p:sp>
      <p:sp>
        <p:nvSpPr>
          <p:cNvPr id="4" name="Veri Yer Tutucusu 3"/>
          <p:cNvSpPr>
            <a:spLocks noGrp="1"/>
          </p:cNvSpPr>
          <p:nvPr>
            <p:ph type="dt" sz="half" idx="10"/>
          </p:nvPr>
        </p:nvSpPr>
        <p:spPr/>
        <p:txBody>
          <a:bodyPr/>
          <a:lstStyle/>
          <a:p>
            <a:fld id="{10E77F46-D2BE-4F9B-B202-69BCEDDAFC81}" type="datetime1">
              <a:rPr lang="tr-TR" smtClean="0"/>
              <a:pPr/>
              <a:t>06.09.2011</a:t>
            </a:fld>
            <a:endParaRPr lang="tr-TR"/>
          </a:p>
        </p:txBody>
      </p:sp>
      <p:sp>
        <p:nvSpPr>
          <p:cNvPr id="5" name="Altbilgi Yer Tutucusu 4"/>
          <p:cNvSpPr>
            <a:spLocks noGrp="1"/>
          </p:cNvSpPr>
          <p:nvPr>
            <p:ph type="ftr" sz="quarter" idx="11"/>
          </p:nvPr>
        </p:nvSpPr>
        <p:spPr/>
        <p:txBody>
          <a:bodyPr/>
          <a:lstStyle/>
          <a:p>
            <a:r>
              <a:rPr lang="tr-TR" smtClean="0"/>
              <a:t>DR. MUSTAFA KUTANİS SAÜ İNŞ.MÜH. BÖLÜMÜ</a:t>
            </a:r>
            <a:endParaRPr lang="tr-TR"/>
          </a:p>
        </p:txBody>
      </p:sp>
      <p:sp>
        <p:nvSpPr>
          <p:cNvPr id="6" name="Slayt Numarası Yer Tutucusu 5"/>
          <p:cNvSpPr>
            <a:spLocks noGrp="1"/>
          </p:cNvSpPr>
          <p:nvPr>
            <p:ph type="sldNum" sz="quarter" idx="12"/>
          </p:nvPr>
        </p:nvSpPr>
        <p:spPr/>
        <p:txBody>
          <a:bodyPr/>
          <a:lstStyle/>
          <a:p>
            <a:r>
              <a:rPr lang="tr-TR" smtClean="0"/>
              <a:t>SLIDE </a:t>
            </a:r>
            <a:fld id="{A8F4039B-56CD-465E-BE8D-FE546B54B654}" type="slidenum">
              <a:rPr lang="tr-TR" smtClean="0"/>
              <a:pPr/>
              <a:t>23</a:t>
            </a:fld>
            <a:endParaRPr lang="tr-TR"/>
          </a:p>
        </p:txBody>
      </p:sp>
      <p:sp>
        <p:nvSpPr>
          <p:cNvPr id="8" name="Right Arrow 7"/>
          <p:cNvSpPr/>
          <p:nvPr/>
        </p:nvSpPr>
        <p:spPr bwMode="auto">
          <a:xfrm rot="5400000">
            <a:off x="1310640" y="3703320"/>
            <a:ext cx="662940" cy="31242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9" name="Right Arrow 8"/>
          <p:cNvSpPr/>
          <p:nvPr/>
        </p:nvSpPr>
        <p:spPr bwMode="auto">
          <a:xfrm rot="5400000">
            <a:off x="1196340" y="4953000"/>
            <a:ext cx="784860" cy="31242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Veri Yer Tutucusu"/>
          <p:cNvSpPr>
            <a:spLocks noGrp="1"/>
          </p:cNvSpPr>
          <p:nvPr>
            <p:ph type="dt" sz="half" idx="10"/>
          </p:nvPr>
        </p:nvSpPr>
        <p:spPr/>
        <p:txBody>
          <a:bodyPr/>
          <a:lstStyle/>
          <a:p>
            <a:r>
              <a:rPr lang="tr-TR"/>
              <a:t>10.10.2008</a:t>
            </a:r>
          </a:p>
        </p:txBody>
      </p:sp>
      <p:sp>
        <p:nvSpPr>
          <p:cNvPr id="6" name="3 Altbilgi Yer Tutucusu"/>
          <p:cNvSpPr>
            <a:spLocks noGrp="1"/>
          </p:cNvSpPr>
          <p:nvPr>
            <p:ph type="ftr" sz="quarter" idx="11"/>
          </p:nvPr>
        </p:nvSpPr>
        <p:spPr/>
        <p:txBody>
          <a:bodyPr/>
          <a:lstStyle/>
          <a:p>
            <a:r>
              <a:rPr lang="tr-TR"/>
              <a:t>DR. MUSTAFA KUTANİS SAÜ İNŞ.MÜH. BÖLÜMÜ</a:t>
            </a:r>
          </a:p>
        </p:txBody>
      </p:sp>
      <p:sp>
        <p:nvSpPr>
          <p:cNvPr id="7" name="4 Slayt Numarası Yer Tutucusu"/>
          <p:cNvSpPr>
            <a:spLocks noGrp="1"/>
          </p:cNvSpPr>
          <p:nvPr>
            <p:ph type="sldNum" sz="quarter" idx="12"/>
          </p:nvPr>
        </p:nvSpPr>
        <p:spPr/>
        <p:txBody>
          <a:bodyPr/>
          <a:lstStyle/>
          <a:p>
            <a:r>
              <a:rPr lang="tr-TR" dirty="0"/>
              <a:t>SLIDE </a:t>
            </a:r>
            <a:fld id="{D7E831A9-B20B-49EF-BE4A-509C4DB9E32F}" type="slidenum">
              <a:rPr lang="tr-TR" smtClean="0"/>
              <a:pPr/>
              <a:t>24</a:t>
            </a:fld>
            <a:endParaRPr lang="tr-TR" dirty="0"/>
          </a:p>
        </p:txBody>
      </p:sp>
      <p:sp>
        <p:nvSpPr>
          <p:cNvPr id="768004" name="Rectangle 4"/>
          <p:cNvSpPr>
            <a:spLocks noGrp="1" noChangeArrowheads="1"/>
          </p:cNvSpPr>
          <p:nvPr>
            <p:ph type="title"/>
          </p:nvPr>
        </p:nvSpPr>
        <p:spPr>
          <a:solidFill>
            <a:schemeClr val="accent1"/>
          </a:solidFill>
        </p:spPr>
        <p:txBody>
          <a:bodyPr/>
          <a:lstStyle/>
          <a:p>
            <a:r>
              <a:rPr lang="tr-TR" dirty="0"/>
              <a:t>Sağlanması Gerekli </a:t>
            </a:r>
            <a:r>
              <a:rPr lang="tr-TR" dirty="0" smtClean="0"/>
              <a:t>Koşullar 2: </a:t>
            </a:r>
            <a:r>
              <a:rPr lang="tr-TR" u="sng" dirty="0" smtClean="0"/>
              <a:t>EC8 </a:t>
            </a:r>
            <a:r>
              <a:rPr lang="tr-TR" u="sng" dirty="0" err="1" smtClean="0"/>
              <a:t>Part</a:t>
            </a:r>
            <a:r>
              <a:rPr lang="tr-TR" u="sng" dirty="0" smtClean="0"/>
              <a:t> 1</a:t>
            </a:r>
            <a:endParaRPr lang="tr-TR" u="sng" dirty="0"/>
          </a:p>
        </p:txBody>
      </p:sp>
      <p:pic>
        <p:nvPicPr>
          <p:cNvPr id="768006" name="Picture 6"/>
          <p:cNvPicPr>
            <a:picLocks noChangeAspect="1" noChangeArrowheads="1"/>
          </p:cNvPicPr>
          <p:nvPr/>
        </p:nvPicPr>
        <p:blipFill>
          <a:blip r:embed="rId2" cstate="print"/>
          <a:srcRect/>
          <a:stretch>
            <a:fillRect/>
          </a:stretch>
        </p:blipFill>
        <p:spPr bwMode="auto">
          <a:xfrm>
            <a:off x="996950" y="1852295"/>
            <a:ext cx="7362825" cy="3998913"/>
          </a:xfrm>
          <a:prstGeom prst="rect">
            <a:avLst/>
          </a:prstGeom>
          <a:noFill/>
          <a:ln w="9525">
            <a:solidFill>
              <a:srgbClr val="FF3300"/>
            </a:solidFill>
            <a:miter lim="800000"/>
            <a:headEnd/>
            <a:tailEnd/>
          </a:ln>
          <a:effectLst/>
        </p:spPr>
      </p:pic>
      <p:pic>
        <p:nvPicPr>
          <p:cNvPr id="768007" name="Picture 7"/>
          <p:cNvPicPr>
            <a:picLocks noChangeAspect="1" noChangeArrowheads="1"/>
          </p:cNvPicPr>
          <p:nvPr/>
        </p:nvPicPr>
        <p:blipFill>
          <a:blip r:embed="rId3" cstate="print"/>
          <a:srcRect/>
          <a:stretch>
            <a:fillRect/>
          </a:stretch>
        </p:blipFill>
        <p:spPr bwMode="auto">
          <a:xfrm>
            <a:off x="1118235" y="1071245"/>
            <a:ext cx="6702425" cy="647700"/>
          </a:xfrm>
          <a:prstGeom prst="rect">
            <a:avLst/>
          </a:prstGeom>
          <a:noFill/>
          <a:ln w="38100">
            <a:solidFill>
              <a:srgbClr val="FF3300"/>
            </a:solidFill>
            <a:miter lim="800000"/>
            <a:headEnd/>
            <a:tailEnd/>
          </a:ln>
          <a:effectLst/>
        </p:spPr>
      </p:pic>
      <p:sp>
        <p:nvSpPr>
          <p:cNvPr id="8" name="TextBox 7"/>
          <p:cNvSpPr txBox="1"/>
          <p:nvPr/>
        </p:nvSpPr>
        <p:spPr>
          <a:xfrm>
            <a:off x="5240593" y="2202918"/>
            <a:ext cx="3008671" cy="276999"/>
          </a:xfrm>
          <a:prstGeom prst="rect">
            <a:avLst/>
          </a:prstGeom>
          <a:solidFill>
            <a:srgbClr val="FFFF00"/>
          </a:solidFill>
        </p:spPr>
        <p:txBody>
          <a:bodyPr wrap="square" lIns="0" tIns="0" rIns="0" bIns="0" rtlCol="0">
            <a:spAutoFit/>
          </a:bodyPr>
          <a:lstStyle/>
          <a:p>
            <a:pPr algn="r"/>
            <a:r>
              <a:rPr lang="tr-TR" b="0" dirty="0" smtClean="0">
                <a:latin typeface="Arial Narrow" pitchFamily="34" charset="0"/>
              </a:rPr>
              <a:t>Basit (kompleks olmayan) yapılar</a:t>
            </a:r>
            <a:endParaRPr lang="tr-TR" b="0" dirty="0">
              <a:latin typeface="Arial Narrow" pitchFamily="34" charset="0"/>
            </a:endParaRPr>
          </a:p>
        </p:txBody>
      </p:sp>
      <p:sp>
        <p:nvSpPr>
          <p:cNvPr id="9" name="TextBox 8"/>
          <p:cNvSpPr txBox="1"/>
          <p:nvPr/>
        </p:nvSpPr>
        <p:spPr>
          <a:xfrm>
            <a:off x="3539613" y="3033251"/>
            <a:ext cx="4817807" cy="276999"/>
          </a:xfrm>
          <a:prstGeom prst="rect">
            <a:avLst/>
          </a:prstGeom>
          <a:solidFill>
            <a:srgbClr val="FFFF00"/>
          </a:solidFill>
        </p:spPr>
        <p:txBody>
          <a:bodyPr wrap="square" lIns="0" tIns="0" rIns="0" bIns="0" rtlCol="0">
            <a:spAutoFit/>
          </a:bodyPr>
          <a:lstStyle/>
          <a:p>
            <a:pPr algn="r"/>
            <a:r>
              <a:rPr lang="tr-TR" b="0" dirty="0" smtClean="0">
                <a:latin typeface="Arial Narrow" pitchFamily="34" charset="0"/>
              </a:rPr>
              <a:t>Düzenli – Simetrik – </a:t>
            </a:r>
            <a:r>
              <a:rPr lang="tr-TR" b="0" dirty="0" smtClean="0">
                <a:solidFill>
                  <a:srgbClr val="FF0000"/>
                </a:solidFill>
                <a:latin typeface="Arial Narrow" pitchFamily="34" charset="0"/>
              </a:rPr>
              <a:t>Statikçe belirsizlik düzeyi yüksek</a:t>
            </a:r>
            <a:endParaRPr lang="tr-TR" b="0" dirty="0">
              <a:solidFill>
                <a:srgbClr val="FF0000"/>
              </a:solidFill>
              <a:latin typeface="Arial Narrow" pitchFamily="34" charset="0"/>
            </a:endParaRPr>
          </a:p>
        </p:txBody>
      </p:sp>
      <p:sp>
        <p:nvSpPr>
          <p:cNvPr id="10" name="TextBox 9"/>
          <p:cNvSpPr txBox="1"/>
          <p:nvPr/>
        </p:nvSpPr>
        <p:spPr>
          <a:xfrm>
            <a:off x="3093720" y="3672349"/>
            <a:ext cx="5189958" cy="276999"/>
          </a:xfrm>
          <a:prstGeom prst="rect">
            <a:avLst/>
          </a:prstGeom>
          <a:solidFill>
            <a:srgbClr val="FFFF00"/>
          </a:solidFill>
        </p:spPr>
        <p:txBody>
          <a:bodyPr wrap="square" lIns="0" tIns="0" rIns="0" bIns="0" rtlCol="0">
            <a:spAutoFit/>
          </a:bodyPr>
          <a:lstStyle/>
          <a:p>
            <a:pPr algn="r"/>
            <a:r>
              <a:rPr lang="tr-TR" b="0" dirty="0" smtClean="0">
                <a:latin typeface="Arial Narrow" pitchFamily="34" charset="0"/>
              </a:rPr>
              <a:t>Her iki doğrultuda ötelenmeye karşı  dirençli ve direngen</a:t>
            </a:r>
            <a:endParaRPr lang="tr-TR" b="0" dirty="0">
              <a:latin typeface="Arial Narrow" pitchFamily="34" charset="0"/>
            </a:endParaRPr>
          </a:p>
        </p:txBody>
      </p:sp>
      <p:sp>
        <p:nvSpPr>
          <p:cNvPr id="11" name="TextBox 10"/>
          <p:cNvSpPr txBox="1"/>
          <p:nvPr/>
        </p:nvSpPr>
        <p:spPr>
          <a:xfrm>
            <a:off x="4606412" y="4321277"/>
            <a:ext cx="3662517" cy="276999"/>
          </a:xfrm>
          <a:prstGeom prst="rect">
            <a:avLst/>
          </a:prstGeom>
          <a:solidFill>
            <a:srgbClr val="FFFF00"/>
          </a:solidFill>
        </p:spPr>
        <p:txBody>
          <a:bodyPr wrap="square" lIns="0" tIns="0" rIns="0" bIns="0" rtlCol="0">
            <a:spAutoFit/>
          </a:bodyPr>
          <a:lstStyle/>
          <a:p>
            <a:pPr algn="r"/>
            <a:r>
              <a:rPr lang="tr-TR" b="0" dirty="0" smtClean="0">
                <a:latin typeface="Arial Narrow" pitchFamily="34" charset="0"/>
              </a:rPr>
              <a:t>Burulmaya karşı dirençli ve direngen</a:t>
            </a:r>
            <a:endParaRPr lang="tr-TR" b="0" dirty="0">
              <a:latin typeface="Arial Narrow" pitchFamily="34" charset="0"/>
            </a:endParaRPr>
          </a:p>
        </p:txBody>
      </p:sp>
      <p:sp>
        <p:nvSpPr>
          <p:cNvPr id="12" name="TextBox 11"/>
          <p:cNvSpPr txBox="1"/>
          <p:nvPr/>
        </p:nvSpPr>
        <p:spPr>
          <a:xfrm>
            <a:off x="5314335" y="5520813"/>
            <a:ext cx="3008671" cy="276999"/>
          </a:xfrm>
          <a:prstGeom prst="rect">
            <a:avLst/>
          </a:prstGeom>
          <a:solidFill>
            <a:srgbClr val="FFFF00"/>
          </a:solidFill>
        </p:spPr>
        <p:txBody>
          <a:bodyPr wrap="square" lIns="0" tIns="0" rIns="0" bIns="0" rtlCol="0">
            <a:spAutoFit/>
          </a:bodyPr>
          <a:lstStyle/>
          <a:p>
            <a:pPr algn="r"/>
            <a:r>
              <a:rPr lang="tr-TR" b="0" dirty="0" smtClean="0">
                <a:latin typeface="Arial Narrow" pitchFamily="34" charset="0"/>
              </a:rPr>
              <a:t>Yeterli temel (?)</a:t>
            </a:r>
            <a:endParaRPr lang="tr-TR" b="0" dirty="0">
              <a:latin typeface="Arial Narrow" pitchFamily="34" charset="0"/>
            </a:endParaRPr>
          </a:p>
        </p:txBody>
      </p:sp>
      <p:sp>
        <p:nvSpPr>
          <p:cNvPr id="13" name="TextBox 12"/>
          <p:cNvSpPr txBox="1"/>
          <p:nvPr/>
        </p:nvSpPr>
        <p:spPr>
          <a:xfrm>
            <a:off x="5314336" y="5078361"/>
            <a:ext cx="3008671" cy="276999"/>
          </a:xfrm>
          <a:prstGeom prst="rect">
            <a:avLst/>
          </a:prstGeom>
          <a:solidFill>
            <a:srgbClr val="FFFF00"/>
          </a:solidFill>
        </p:spPr>
        <p:txBody>
          <a:bodyPr wrap="square" lIns="0" tIns="0" rIns="0" bIns="0" rtlCol="0">
            <a:spAutoFit/>
          </a:bodyPr>
          <a:lstStyle/>
          <a:p>
            <a:pPr algn="r"/>
            <a:r>
              <a:rPr lang="tr-TR" b="0" dirty="0" smtClean="0">
                <a:latin typeface="Arial Narrow" pitchFamily="34" charset="0"/>
              </a:rPr>
              <a:t>Diyafram davranışı !....</a:t>
            </a:r>
            <a:endParaRPr lang="tr-TR" b="0" dirty="0">
              <a:latin typeface="Arial Narrow"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Redundancy</a:t>
            </a:r>
            <a:r>
              <a:rPr lang="tr-TR" dirty="0" smtClean="0"/>
              <a:t> (</a:t>
            </a:r>
            <a:r>
              <a:rPr lang="tr-TR" dirty="0" err="1" smtClean="0"/>
              <a:t>hiperstatik</a:t>
            </a:r>
            <a:r>
              <a:rPr lang="tr-TR" dirty="0" smtClean="0"/>
              <a:t> – yüksek statikçe belirsizlik)</a:t>
            </a:r>
            <a:endParaRPr lang="tr-TR" dirty="0"/>
          </a:p>
        </p:txBody>
      </p:sp>
      <p:sp>
        <p:nvSpPr>
          <p:cNvPr id="3" name="2 Veri Yer Tutucusu"/>
          <p:cNvSpPr>
            <a:spLocks noGrp="1"/>
          </p:cNvSpPr>
          <p:nvPr>
            <p:ph type="dt" sz="half" idx="10"/>
          </p:nvPr>
        </p:nvSpPr>
        <p:spPr/>
        <p:txBody>
          <a:bodyPr/>
          <a:lstStyle/>
          <a:p>
            <a:fld id="{96663B1D-7956-4ADA-AB45-148955E80F11}" type="datetime1">
              <a:rPr lang="tr-TR" smtClean="0"/>
              <a:pPr/>
              <a:t>06.09.2011</a:t>
            </a:fld>
            <a:endParaRPr lang="tr-TR"/>
          </a:p>
        </p:txBody>
      </p:sp>
      <p:sp>
        <p:nvSpPr>
          <p:cNvPr id="4" name="3 Altbilgi Yer Tutucusu"/>
          <p:cNvSpPr>
            <a:spLocks noGrp="1"/>
          </p:cNvSpPr>
          <p:nvPr>
            <p:ph type="ftr" sz="quarter" idx="11"/>
          </p:nvPr>
        </p:nvSpPr>
        <p:spPr/>
        <p:txBody>
          <a:bodyPr/>
          <a:lstStyle/>
          <a:p>
            <a:r>
              <a:rPr lang="tr-TR" smtClean="0"/>
              <a:t>DR. MUSTAFA KUTANİS SAÜ İNŞ.MÜH. BÖLÜMÜ</a:t>
            </a:r>
            <a:endParaRPr lang="tr-TR"/>
          </a:p>
        </p:txBody>
      </p:sp>
      <p:sp>
        <p:nvSpPr>
          <p:cNvPr id="5" name="4 Slayt Numarası Yer Tutucusu"/>
          <p:cNvSpPr>
            <a:spLocks noGrp="1"/>
          </p:cNvSpPr>
          <p:nvPr>
            <p:ph type="sldNum" sz="quarter" idx="12"/>
          </p:nvPr>
        </p:nvSpPr>
        <p:spPr/>
        <p:txBody>
          <a:bodyPr/>
          <a:lstStyle/>
          <a:p>
            <a:r>
              <a:rPr lang="tr-TR" smtClean="0"/>
              <a:t>SLIDE </a:t>
            </a:r>
            <a:fld id="{8F2F9437-952A-4219-97C5-9781D6D5D9DB}" type="slidenum">
              <a:rPr lang="tr-TR" smtClean="0"/>
              <a:pPr/>
              <a:t>25</a:t>
            </a:fld>
            <a:endParaRPr lang="tr-TR"/>
          </a:p>
        </p:txBody>
      </p:sp>
      <p:sp>
        <p:nvSpPr>
          <p:cNvPr id="17" name="16 Dikdörtgen"/>
          <p:cNvSpPr/>
          <p:nvPr/>
        </p:nvSpPr>
        <p:spPr bwMode="auto">
          <a:xfrm>
            <a:off x="3583417" y="1356360"/>
            <a:ext cx="105335" cy="1217413"/>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8" name="17 Dikdörtgen"/>
          <p:cNvSpPr/>
          <p:nvPr/>
        </p:nvSpPr>
        <p:spPr bwMode="auto">
          <a:xfrm>
            <a:off x="5216114" y="1364873"/>
            <a:ext cx="105335" cy="1217413"/>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9" name="18 Dikdörtgen"/>
          <p:cNvSpPr/>
          <p:nvPr/>
        </p:nvSpPr>
        <p:spPr bwMode="auto">
          <a:xfrm>
            <a:off x="4373432" y="1373387"/>
            <a:ext cx="105335" cy="1217413"/>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21" name="20 Dikdörtgen"/>
          <p:cNvSpPr/>
          <p:nvPr/>
        </p:nvSpPr>
        <p:spPr bwMode="auto">
          <a:xfrm>
            <a:off x="3572884" y="1356360"/>
            <a:ext cx="1748566" cy="10216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cxnSp>
        <p:nvCxnSpPr>
          <p:cNvPr id="24" name="23 Düz Bağlayıcı"/>
          <p:cNvCxnSpPr/>
          <p:nvPr/>
        </p:nvCxnSpPr>
        <p:spPr bwMode="auto">
          <a:xfrm flipV="1">
            <a:off x="3383280" y="2544660"/>
            <a:ext cx="2148840" cy="8513"/>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5" name="34 Dikdörtgen"/>
          <p:cNvSpPr/>
          <p:nvPr/>
        </p:nvSpPr>
        <p:spPr bwMode="auto">
          <a:xfrm>
            <a:off x="6433297" y="1295400"/>
            <a:ext cx="105335" cy="1217413"/>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36" name="35 Dikdörtgen"/>
          <p:cNvSpPr/>
          <p:nvPr/>
        </p:nvSpPr>
        <p:spPr bwMode="auto">
          <a:xfrm>
            <a:off x="8065994" y="1303913"/>
            <a:ext cx="105335" cy="1217413"/>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37" name="36 Dikdörtgen"/>
          <p:cNvSpPr/>
          <p:nvPr/>
        </p:nvSpPr>
        <p:spPr bwMode="auto">
          <a:xfrm>
            <a:off x="6979472" y="1312427"/>
            <a:ext cx="105335" cy="1217413"/>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cxnSp>
        <p:nvCxnSpPr>
          <p:cNvPr id="39" name="38 Düz Bağlayıcı"/>
          <p:cNvCxnSpPr/>
          <p:nvPr/>
        </p:nvCxnSpPr>
        <p:spPr bwMode="auto">
          <a:xfrm flipV="1">
            <a:off x="6233160" y="2483700"/>
            <a:ext cx="2148840" cy="8513"/>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3" name="42 Dikdörtgen"/>
          <p:cNvSpPr/>
          <p:nvPr/>
        </p:nvSpPr>
        <p:spPr bwMode="auto">
          <a:xfrm>
            <a:off x="7528112" y="1297187"/>
            <a:ext cx="105335" cy="1217413"/>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41" name="40 Dikdörtgen"/>
          <p:cNvSpPr/>
          <p:nvPr/>
        </p:nvSpPr>
        <p:spPr bwMode="auto">
          <a:xfrm>
            <a:off x="855457" y="1356360"/>
            <a:ext cx="105335" cy="1217413"/>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42" name="41 Dikdörtgen"/>
          <p:cNvSpPr/>
          <p:nvPr/>
        </p:nvSpPr>
        <p:spPr bwMode="auto">
          <a:xfrm>
            <a:off x="2488154" y="1364873"/>
            <a:ext cx="105335" cy="1217413"/>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44" name="43 Dikdörtgen"/>
          <p:cNvSpPr/>
          <p:nvPr/>
        </p:nvSpPr>
        <p:spPr bwMode="auto">
          <a:xfrm>
            <a:off x="844924" y="1356360"/>
            <a:ext cx="1748566" cy="10216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cxnSp>
        <p:nvCxnSpPr>
          <p:cNvPr id="45" name="44 Düz Bağlayıcı"/>
          <p:cNvCxnSpPr/>
          <p:nvPr/>
        </p:nvCxnSpPr>
        <p:spPr bwMode="auto">
          <a:xfrm flipV="1">
            <a:off x="655320" y="2544660"/>
            <a:ext cx="2148840" cy="8513"/>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8" name="37 Dikdörtgen"/>
          <p:cNvSpPr/>
          <p:nvPr/>
        </p:nvSpPr>
        <p:spPr bwMode="auto">
          <a:xfrm>
            <a:off x="6422764" y="1295400"/>
            <a:ext cx="1748566" cy="10216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grpSp>
        <p:nvGrpSpPr>
          <p:cNvPr id="133" name="132 Grup"/>
          <p:cNvGrpSpPr/>
          <p:nvPr/>
        </p:nvGrpSpPr>
        <p:grpSpPr>
          <a:xfrm>
            <a:off x="457200" y="3291840"/>
            <a:ext cx="2529840" cy="2194560"/>
            <a:chOff x="457200" y="3291840"/>
            <a:chExt cx="2529840" cy="2194560"/>
          </a:xfrm>
        </p:grpSpPr>
        <p:sp>
          <p:nvSpPr>
            <p:cNvPr id="96" name="95 Dikdörtgen"/>
            <p:cNvSpPr/>
            <p:nvPr/>
          </p:nvSpPr>
          <p:spPr bwMode="auto">
            <a:xfrm>
              <a:off x="2435600" y="3716655"/>
              <a:ext cx="117100" cy="115252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95" name="94 Dikdörtgen"/>
            <p:cNvSpPr/>
            <p:nvPr/>
          </p:nvSpPr>
          <p:spPr bwMode="auto">
            <a:xfrm>
              <a:off x="825875" y="3678555"/>
              <a:ext cx="117100" cy="115252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94" name="93 Dikdörtgen"/>
            <p:cNvSpPr/>
            <p:nvPr/>
          </p:nvSpPr>
          <p:spPr bwMode="auto">
            <a:xfrm>
              <a:off x="787774" y="4768215"/>
              <a:ext cx="1748566" cy="10216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93" name="92 Dikdörtgen"/>
            <p:cNvSpPr/>
            <p:nvPr/>
          </p:nvSpPr>
          <p:spPr bwMode="auto">
            <a:xfrm>
              <a:off x="844924" y="3653790"/>
              <a:ext cx="1748566" cy="10216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49" name="48 Dikdörtgen"/>
            <p:cNvSpPr/>
            <p:nvPr/>
          </p:nvSpPr>
          <p:spPr bwMode="auto">
            <a:xfrm>
              <a:off x="773430" y="3615690"/>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50" name="49 Dikdörtgen"/>
            <p:cNvSpPr/>
            <p:nvPr/>
          </p:nvSpPr>
          <p:spPr bwMode="auto">
            <a:xfrm>
              <a:off x="794385" y="4724400"/>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51" name="50 Dikdörtgen"/>
            <p:cNvSpPr/>
            <p:nvPr/>
          </p:nvSpPr>
          <p:spPr bwMode="auto">
            <a:xfrm>
              <a:off x="2390775" y="3596640"/>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52" name="51 Dikdörtgen"/>
            <p:cNvSpPr/>
            <p:nvPr/>
          </p:nvSpPr>
          <p:spPr bwMode="auto">
            <a:xfrm>
              <a:off x="2383155" y="4709160"/>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cxnSp>
          <p:nvCxnSpPr>
            <p:cNvPr id="54" name="53 Düz Bağlayıcı"/>
            <p:cNvCxnSpPr/>
            <p:nvPr/>
          </p:nvCxnSpPr>
          <p:spPr bwMode="auto">
            <a:xfrm>
              <a:off x="563880" y="4800600"/>
              <a:ext cx="24231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55 Düz Bağlayıcı"/>
            <p:cNvCxnSpPr/>
            <p:nvPr/>
          </p:nvCxnSpPr>
          <p:spPr bwMode="auto">
            <a:xfrm rot="5400000" flipH="1" flipV="1">
              <a:off x="1432560" y="4351020"/>
              <a:ext cx="2133600" cy="152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56 Düz Bağlayıcı"/>
            <p:cNvCxnSpPr/>
            <p:nvPr/>
          </p:nvCxnSpPr>
          <p:spPr bwMode="auto">
            <a:xfrm rot="5400000" flipH="1" flipV="1">
              <a:off x="-182880" y="4411980"/>
              <a:ext cx="2133600" cy="152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57 Düz Bağlayıcı"/>
            <p:cNvCxnSpPr/>
            <p:nvPr/>
          </p:nvCxnSpPr>
          <p:spPr bwMode="auto">
            <a:xfrm>
              <a:off x="457200" y="3703320"/>
              <a:ext cx="24231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34" name="133 Grup"/>
          <p:cNvGrpSpPr/>
          <p:nvPr/>
        </p:nvGrpSpPr>
        <p:grpSpPr>
          <a:xfrm>
            <a:off x="3133725" y="3291837"/>
            <a:ext cx="2539365" cy="2232658"/>
            <a:chOff x="3133725" y="3320415"/>
            <a:chExt cx="2539365" cy="2232658"/>
          </a:xfrm>
        </p:grpSpPr>
        <p:sp>
          <p:nvSpPr>
            <p:cNvPr id="97" name="96 Dikdörtgen"/>
            <p:cNvSpPr/>
            <p:nvPr/>
          </p:nvSpPr>
          <p:spPr bwMode="auto">
            <a:xfrm>
              <a:off x="3597649" y="3682365"/>
              <a:ext cx="1748566" cy="10216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98" name="97 Dikdörtgen"/>
            <p:cNvSpPr/>
            <p:nvPr/>
          </p:nvSpPr>
          <p:spPr bwMode="auto">
            <a:xfrm>
              <a:off x="3578599" y="4787265"/>
              <a:ext cx="1748566" cy="10216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99" name="98 Dikdörtgen"/>
            <p:cNvSpPr/>
            <p:nvPr/>
          </p:nvSpPr>
          <p:spPr bwMode="auto">
            <a:xfrm>
              <a:off x="3588125" y="3745230"/>
              <a:ext cx="117100" cy="115252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00" name="99 Dikdörtgen"/>
            <p:cNvSpPr/>
            <p:nvPr/>
          </p:nvSpPr>
          <p:spPr bwMode="auto">
            <a:xfrm>
              <a:off x="4369175" y="3697605"/>
              <a:ext cx="117100" cy="115252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01" name="100 Dikdörtgen"/>
            <p:cNvSpPr/>
            <p:nvPr/>
          </p:nvSpPr>
          <p:spPr bwMode="auto">
            <a:xfrm>
              <a:off x="5212140" y="3726180"/>
              <a:ext cx="117100" cy="115252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02" name="101 Dikdörtgen"/>
            <p:cNvSpPr/>
            <p:nvPr/>
          </p:nvSpPr>
          <p:spPr bwMode="auto">
            <a:xfrm>
              <a:off x="3607174" y="4215765"/>
              <a:ext cx="1748566" cy="10216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59" name="58 Dikdörtgen"/>
            <p:cNvSpPr/>
            <p:nvPr/>
          </p:nvSpPr>
          <p:spPr bwMode="auto">
            <a:xfrm>
              <a:off x="3559490" y="364426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60" name="59 Dikdörtgen"/>
            <p:cNvSpPr/>
            <p:nvPr/>
          </p:nvSpPr>
          <p:spPr bwMode="auto">
            <a:xfrm>
              <a:off x="3528054" y="4733923"/>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61" name="60 Dikdörtgen"/>
            <p:cNvSpPr/>
            <p:nvPr/>
          </p:nvSpPr>
          <p:spPr bwMode="auto">
            <a:xfrm>
              <a:off x="5172075" y="362521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62" name="61 Dikdörtgen"/>
            <p:cNvSpPr/>
            <p:nvPr/>
          </p:nvSpPr>
          <p:spPr bwMode="auto">
            <a:xfrm>
              <a:off x="5159688" y="473773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76" name="75 Dikdörtgen"/>
            <p:cNvSpPr/>
            <p:nvPr/>
          </p:nvSpPr>
          <p:spPr bwMode="auto">
            <a:xfrm>
              <a:off x="4326255" y="364426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77" name="76 Dikdörtgen"/>
            <p:cNvSpPr/>
            <p:nvPr/>
          </p:nvSpPr>
          <p:spPr bwMode="auto">
            <a:xfrm>
              <a:off x="4316730" y="4720590"/>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78" name="77 Dikdörtgen"/>
            <p:cNvSpPr/>
            <p:nvPr/>
          </p:nvSpPr>
          <p:spPr bwMode="auto">
            <a:xfrm>
              <a:off x="5164455" y="415861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79" name="78 Dikdörtgen"/>
            <p:cNvSpPr/>
            <p:nvPr/>
          </p:nvSpPr>
          <p:spPr bwMode="auto">
            <a:xfrm>
              <a:off x="4326255" y="417766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cxnSp>
          <p:nvCxnSpPr>
            <p:cNvPr id="81" name="80 Düz Bağlayıcı"/>
            <p:cNvCxnSpPr/>
            <p:nvPr/>
          </p:nvCxnSpPr>
          <p:spPr bwMode="auto">
            <a:xfrm rot="5400000" flipH="1" flipV="1">
              <a:off x="3360420" y="4478653"/>
              <a:ext cx="2133600" cy="1524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5" name="74 Dikdörtgen"/>
            <p:cNvSpPr/>
            <p:nvPr/>
          </p:nvSpPr>
          <p:spPr bwMode="auto">
            <a:xfrm>
              <a:off x="3545200" y="417766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cxnSp>
          <p:nvCxnSpPr>
            <p:cNvPr id="80" name="79 Düz Bağlayıcı"/>
            <p:cNvCxnSpPr/>
            <p:nvPr/>
          </p:nvCxnSpPr>
          <p:spPr bwMode="auto">
            <a:xfrm>
              <a:off x="3133725" y="4265295"/>
              <a:ext cx="24231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 name="64 Düz Bağlayıcı"/>
            <p:cNvCxnSpPr/>
            <p:nvPr/>
          </p:nvCxnSpPr>
          <p:spPr bwMode="auto">
            <a:xfrm rot="5400000" flipH="1" flipV="1">
              <a:off x="2569845" y="4440555"/>
              <a:ext cx="2133600" cy="152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6" name="65 Düz Bağlayıcı"/>
            <p:cNvCxnSpPr/>
            <p:nvPr/>
          </p:nvCxnSpPr>
          <p:spPr bwMode="auto">
            <a:xfrm>
              <a:off x="3143250" y="3731895"/>
              <a:ext cx="24231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4" name="63 Düz Bağlayıcı"/>
            <p:cNvCxnSpPr/>
            <p:nvPr/>
          </p:nvCxnSpPr>
          <p:spPr bwMode="auto">
            <a:xfrm rot="5400000" flipH="1" flipV="1">
              <a:off x="4204335" y="4379595"/>
              <a:ext cx="2133600" cy="152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3" name="62 Düz Bağlayıcı"/>
            <p:cNvCxnSpPr/>
            <p:nvPr/>
          </p:nvCxnSpPr>
          <p:spPr bwMode="auto">
            <a:xfrm>
              <a:off x="3249930" y="4829175"/>
              <a:ext cx="24231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35" name="134 Grup"/>
          <p:cNvGrpSpPr/>
          <p:nvPr/>
        </p:nvGrpSpPr>
        <p:grpSpPr>
          <a:xfrm>
            <a:off x="5938840" y="3277548"/>
            <a:ext cx="2529840" cy="2270760"/>
            <a:chOff x="5915025" y="3320415"/>
            <a:chExt cx="2529840" cy="2270760"/>
          </a:xfrm>
        </p:grpSpPr>
        <p:sp>
          <p:nvSpPr>
            <p:cNvPr id="103" name="102 Dikdörtgen"/>
            <p:cNvSpPr/>
            <p:nvPr/>
          </p:nvSpPr>
          <p:spPr bwMode="auto">
            <a:xfrm>
              <a:off x="6455149" y="4244340"/>
              <a:ext cx="1736351" cy="12001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04" name="103 Dikdörtgen"/>
            <p:cNvSpPr/>
            <p:nvPr/>
          </p:nvSpPr>
          <p:spPr bwMode="auto">
            <a:xfrm>
              <a:off x="6445624" y="4777740"/>
              <a:ext cx="1736351" cy="12001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05" name="104 Dikdörtgen"/>
            <p:cNvSpPr/>
            <p:nvPr/>
          </p:nvSpPr>
          <p:spPr bwMode="auto">
            <a:xfrm>
              <a:off x="6436099" y="3663315"/>
              <a:ext cx="1736351" cy="12001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06" name="105 Dikdörtgen"/>
            <p:cNvSpPr/>
            <p:nvPr/>
          </p:nvSpPr>
          <p:spPr bwMode="auto">
            <a:xfrm>
              <a:off x="8093450" y="3735705"/>
              <a:ext cx="117100" cy="115252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07" name="106 Dikdörtgen"/>
            <p:cNvSpPr/>
            <p:nvPr/>
          </p:nvSpPr>
          <p:spPr bwMode="auto">
            <a:xfrm>
              <a:off x="6388475" y="3707130"/>
              <a:ext cx="117100" cy="115252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08" name="107 Dikdörtgen"/>
            <p:cNvSpPr/>
            <p:nvPr/>
          </p:nvSpPr>
          <p:spPr bwMode="auto">
            <a:xfrm>
              <a:off x="7521950" y="3707130"/>
              <a:ext cx="117100" cy="115252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109" name="108 Dikdörtgen"/>
            <p:cNvSpPr/>
            <p:nvPr/>
          </p:nvSpPr>
          <p:spPr bwMode="auto">
            <a:xfrm>
              <a:off x="7007600" y="3716655"/>
              <a:ext cx="117100" cy="115252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67" name="66 Dikdörtgen"/>
            <p:cNvSpPr/>
            <p:nvPr/>
          </p:nvSpPr>
          <p:spPr bwMode="auto">
            <a:xfrm>
              <a:off x="6355080" y="364426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68" name="67 Dikdörtgen"/>
            <p:cNvSpPr/>
            <p:nvPr/>
          </p:nvSpPr>
          <p:spPr bwMode="auto">
            <a:xfrm>
              <a:off x="6356985" y="475297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69" name="68 Dikdörtgen"/>
            <p:cNvSpPr/>
            <p:nvPr/>
          </p:nvSpPr>
          <p:spPr bwMode="auto">
            <a:xfrm>
              <a:off x="8029575" y="362521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70" name="69 Dikdörtgen"/>
            <p:cNvSpPr/>
            <p:nvPr/>
          </p:nvSpPr>
          <p:spPr bwMode="auto">
            <a:xfrm>
              <a:off x="8021955" y="473773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84" name="83 Dikdörtgen"/>
            <p:cNvSpPr/>
            <p:nvPr/>
          </p:nvSpPr>
          <p:spPr bwMode="auto">
            <a:xfrm>
              <a:off x="6364605" y="4206240"/>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85" name="84 Dikdörtgen"/>
            <p:cNvSpPr/>
            <p:nvPr/>
          </p:nvSpPr>
          <p:spPr bwMode="auto">
            <a:xfrm>
              <a:off x="6950392" y="419671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86" name="85 Dikdörtgen"/>
            <p:cNvSpPr/>
            <p:nvPr/>
          </p:nvSpPr>
          <p:spPr bwMode="auto">
            <a:xfrm>
              <a:off x="7479030" y="419671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87" name="86 Dikdörtgen"/>
            <p:cNvSpPr/>
            <p:nvPr/>
          </p:nvSpPr>
          <p:spPr bwMode="auto">
            <a:xfrm>
              <a:off x="8050530" y="4206240"/>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88" name="87 Dikdörtgen"/>
            <p:cNvSpPr/>
            <p:nvPr/>
          </p:nvSpPr>
          <p:spPr bwMode="auto">
            <a:xfrm>
              <a:off x="6974205" y="471106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89" name="88 Dikdörtgen"/>
            <p:cNvSpPr/>
            <p:nvPr/>
          </p:nvSpPr>
          <p:spPr bwMode="auto">
            <a:xfrm>
              <a:off x="7459980" y="4720590"/>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90" name="89 Dikdörtgen"/>
            <p:cNvSpPr/>
            <p:nvPr/>
          </p:nvSpPr>
          <p:spPr bwMode="auto">
            <a:xfrm>
              <a:off x="6945630" y="3644265"/>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sp>
          <p:nvSpPr>
            <p:cNvPr id="91" name="90 Dikdörtgen"/>
            <p:cNvSpPr/>
            <p:nvPr/>
          </p:nvSpPr>
          <p:spPr bwMode="auto">
            <a:xfrm>
              <a:off x="7479030" y="3634740"/>
              <a:ext cx="213360" cy="182880"/>
            </a:xfrm>
            <a:prstGeom prst="rect">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tr-TR" sz="1800" b="1" i="0" u="none" strike="noStrike" cap="none" normalizeH="0" baseline="0" smtClean="0">
                <a:ln>
                  <a:noFill/>
                </a:ln>
                <a:solidFill>
                  <a:schemeClr val="tx1"/>
                </a:solidFill>
                <a:effectLst/>
                <a:latin typeface="Arial" charset="0"/>
              </a:endParaRPr>
            </a:p>
          </p:txBody>
        </p:sp>
        <p:cxnSp>
          <p:nvCxnSpPr>
            <p:cNvPr id="71" name="70 Düz Bağlayıcı"/>
            <p:cNvCxnSpPr/>
            <p:nvPr/>
          </p:nvCxnSpPr>
          <p:spPr bwMode="auto">
            <a:xfrm>
              <a:off x="6021705" y="4829175"/>
              <a:ext cx="24231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2" name="71 Düz Bağlayıcı"/>
            <p:cNvCxnSpPr/>
            <p:nvPr/>
          </p:nvCxnSpPr>
          <p:spPr bwMode="auto">
            <a:xfrm rot="5400000" flipH="1" flipV="1">
              <a:off x="7080885" y="4379595"/>
              <a:ext cx="2133600" cy="152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3" name="72 Düz Bağlayıcı"/>
            <p:cNvCxnSpPr/>
            <p:nvPr/>
          </p:nvCxnSpPr>
          <p:spPr bwMode="auto">
            <a:xfrm rot="5400000" flipH="1" flipV="1">
              <a:off x="5398770" y="4421505"/>
              <a:ext cx="2133600" cy="152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4" name="73 Düz Bağlayıcı"/>
            <p:cNvCxnSpPr/>
            <p:nvPr/>
          </p:nvCxnSpPr>
          <p:spPr bwMode="auto">
            <a:xfrm>
              <a:off x="5915025" y="3731895"/>
              <a:ext cx="24231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2" name="81 Düz Bağlayıcı"/>
            <p:cNvCxnSpPr/>
            <p:nvPr/>
          </p:nvCxnSpPr>
          <p:spPr bwMode="auto">
            <a:xfrm rot="5400000" flipH="1" flipV="1">
              <a:off x="5979795" y="4516755"/>
              <a:ext cx="2133600" cy="152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3" name="82 Düz Bağlayıcı"/>
            <p:cNvCxnSpPr/>
            <p:nvPr/>
          </p:nvCxnSpPr>
          <p:spPr bwMode="auto">
            <a:xfrm rot="5400000" flipH="1" flipV="1">
              <a:off x="6513195" y="4488180"/>
              <a:ext cx="2133600" cy="152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2" name="91 Düz Bağlayıcı"/>
            <p:cNvCxnSpPr/>
            <p:nvPr/>
          </p:nvCxnSpPr>
          <p:spPr bwMode="auto">
            <a:xfrm>
              <a:off x="6010275" y="4293870"/>
              <a:ext cx="24231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16" name="115 Grup"/>
          <p:cNvGrpSpPr/>
          <p:nvPr/>
        </p:nvGrpSpPr>
        <p:grpSpPr>
          <a:xfrm>
            <a:off x="6467475" y="2600324"/>
            <a:ext cx="1666875" cy="356418"/>
            <a:chOff x="6467475" y="2600324"/>
            <a:chExt cx="1666875" cy="356418"/>
          </a:xfrm>
        </p:grpSpPr>
        <p:cxnSp>
          <p:nvCxnSpPr>
            <p:cNvPr id="111" name="110 Düz Ok Bağlayıcısı"/>
            <p:cNvCxnSpPr/>
            <p:nvPr/>
          </p:nvCxnSpPr>
          <p:spPr bwMode="auto">
            <a:xfrm flipV="1">
              <a:off x="6467475" y="2705100"/>
              <a:ext cx="1666875" cy="9525"/>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113" name="112 Düz Bağlayıcı"/>
            <p:cNvCxnSpPr/>
            <p:nvPr/>
          </p:nvCxnSpPr>
          <p:spPr bwMode="auto">
            <a:xfrm rot="16200000" flipH="1">
              <a:off x="6362702" y="2714625"/>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4" name="113 Düz Bağlayıcı"/>
            <p:cNvCxnSpPr/>
            <p:nvPr/>
          </p:nvCxnSpPr>
          <p:spPr bwMode="auto">
            <a:xfrm rot="16200000" flipH="1">
              <a:off x="8020051" y="2705100"/>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5" name="114 Metin kutusu"/>
            <p:cNvSpPr txBox="1"/>
            <p:nvPr/>
          </p:nvSpPr>
          <p:spPr>
            <a:xfrm>
              <a:off x="7100888" y="2741298"/>
              <a:ext cx="314325" cy="215444"/>
            </a:xfrm>
            <a:prstGeom prst="rect">
              <a:avLst/>
            </a:prstGeom>
            <a:noFill/>
          </p:spPr>
          <p:txBody>
            <a:bodyPr wrap="square" lIns="0" tIns="0" rIns="0" bIns="0" rtlCol="0">
              <a:spAutoFit/>
            </a:bodyPr>
            <a:lstStyle/>
            <a:p>
              <a:r>
                <a:rPr lang="tr-TR" sz="1400" b="0" dirty="0" smtClean="0"/>
                <a:t>6m</a:t>
              </a:r>
              <a:endParaRPr lang="tr-TR" sz="1400" b="0" dirty="0"/>
            </a:p>
          </p:txBody>
        </p:sp>
      </p:grpSp>
      <p:grpSp>
        <p:nvGrpSpPr>
          <p:cNvPr id="117" name="116 Grup"/>
          <p:cNvGrpSpPr/>
          <p:nvPr/>
        </p:nvGrpSpPr>
        <p:grpSpPr>
          <a:xfrm>
            <a:off x="3648075" y="2737484"/>
            <a:ext cx="1666875" cy="371658"/>
            <a:chOff x="6467475" y="2600324"/>
            <a:chExt cx="1666875" cy="371658"/>
          </a:xfrm>
        </p:grpSpPr>
        <p:cxnSp>
          <p:nvCxnSpPr>
            <p:cNvPr id="118" name="117 Düz Ok Bağlayıcısı"/>
            <p:cNvCxnSpPr/>
            <p:nvPr/>
          </p:nvCxnSpPr>
          <p:spPr bwMode="auto">
            <a:xfrm flipV="1">
              <a:off x="6467475" y="2705100"/>
              <a:ext cx="1666875" cy="9525"/>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119" name="118 Düz Bağlayıcı"/>
            <p:cNvCxnSpPr/>
            <p:nvPr/>
          </p:nvCxnSpPr>
          <p:spPr bwMode="auto">
            <a:xfrm rot="16200000" flipH="1">
              <a:off x="6362702" y="2714625"/>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0" name="119 Düz Bağlayıcı"/>
            <p:cNvCxnSpPr/>
            <p:nvPr/>
          </p:nvCxnSpPr>
          <p:spPr bwMode="auto">
            <a:xfrm rot="16200000" flipH="1">
              <a:off x="8020051" y="2705100"/>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1" name="120 Metin kutusu"/>
            <p:cNvSpPr txBox="1"/>
            <p:nvPr/>
          </p:nvSpPr>
          <p:spPr>
            <a:xfrm>
              <a:off x="7100888" y="2756538"/>
              <a:ext cx="314325" cy="215444"/>
            </a:xfrm>
            <a:prstGeom prst="rect">
              <a:avLst/>
            </a:prstGeom>
            <a:noFill/>
          </p:spPr>
          <p:txBody>
            <a:bodyPr wrap="square" lIns="0" tIns="0" rIns="0" bIns="0" rtlCol="0">
              <a:spAutoFit/>
            </a:bodyPr>
            <a:lstStyle/>
            <a:p>
              <a:r>
                <a:rPr lang="tr-TR" sz="1400" b="0" dirty="0" smtClean="0"/>
                <a:t>6m</a:t>
              </a:r>
              <a:endParaRPr lang="tr-TR" sz="1400" b="0" dirty="0"/>
            </a:p>
          </p:txBody>
        </p:sp>
      </p:grpSp>
      <p:grpSp>
        <p:nvGrpSpPr>
          <p:cNvPr id="122" name="121 Grup"/>
          <p:cNvGrpSpPr/>
          <p:nvPr/>
        </p:nvGrpSpPr>
        <p:grpSpPr>
          <a:xfrm>
            <a:off x="889635" y="2737484"/>
            <a:ext cx="1666875" cy="356418"/>
            <a:chOff x="6467475" y="2600324"/>
            <a:chExt cx="1666875" cy="356418"/>
          </a:xfrm>
        </p:grpSpPr>
        <p:cxnSp>
          <p:nvCxnSpPr>
            <p:cNvPr id="123" name="122 Düz Ok Bağlayıcısı"/>
            <p:cNvCxnSpPr/>
            <p:nvPr/>
          </p:nvCxnSpPr>
          <p:spPr bwMode="auto">
            <a:xfrm flipV="1">
              <a:off x="6467475" y="2705100"/>
              <a:ext cx="1666875" cy="9525"/>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124" name="123 Düz Bağlayıcı"/>
            <p:cNvCxnSpPr/>
            <p:nvPr/>
          </p:nvCxnSpPr>
          <p:spPr bwMode="auto">
            <a:xfrm rot="16200000" flipH="1">
              <a:off x="6362702" y="2714625"/>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5" name="124 Düz Bağlayıcı"/>
            <p:cNvCxnSpPr/>
            <p:nvPr/>
          </p:nvCxnSpPr>
          <p:spPr bwMode="auto">
            <a:xfrm rot="16200000" flipH="1">
              <a:off x="8020051" y="2705100"/>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6" name="125 Metin kutusu"/>
            <p:cNvSpPr txBox="1"/>
            <p:nvPr/>
          </p:nvSpPr>
          <p:spPr>
            <a:xfrm>
              <a:off x="7100888" y="2741298"/>
              <a:ext cx="314325" cy="215444"/>
            </a:xfrm>
            <a:prstGeom prst="rect">
              <a:avLst/>
            </a:prstGeom>
            <a:noFill/>
          </p:spPr>
          <p:txBody>
            <a:bodyPr wrap="square" lIns="0" tIns="0" rIns="0" bIns="0" rtlCol="0">
              <a:spAutoFit/>
            </a:bodyPr>
            <a:lstStyle/>
            <a:p>
              <a:r>
                <a:rPr lang="tr-TR" sz="1400" b="0" dirty="0" smtClean="0"/>
                <a:t>6m</a:t>
              </a:r>
              <a:endParaRPr lang="tr-TR" sz="1400" b="0" dirty="0"/>
            </a:p>
          </p:txBody>
        </p:sp>
      </p:grpSp>
      <p:grpSp>
        <p:nvGrpSpPr>
          <p:cNvPr id="139" name="138 Grup"/>
          <p:cNvGrpSpPr/>
          <p:nvPr/>
        </p:nvGrpSpPr>
        <p:grpSpPr>
          <a:xfrm>
            <a:off x="2644140" y="3693795"/>
            <a:ext cx="389573" cy="1111568"/>
            <a:chOff x="2644140" y="3693795"/>
            <a:chExt cx="389573" cy="1111568"/>
          </a:xfrm>
        </p:grpSpPr>
        <p:cxnSp>
          <p:nvCxnSpPr>
            <p:cNvPr id="129" name="128 Düz Ok Bağlayıcısı"/>
            <p:cNvCxnSpPr/>
            <p:nvPr/>
          </p:nvCxnSpPr>
          <p:spPr bwMode="auto">
            <a:xfrm rot="16200000" flipV="1">
              <a:off x="2280860" y="4238248"/>
              <a:ext cx="1111568" cy="22662"/>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137" name="136 Metin kutusu"/>
            <p:cNvSpPr txBox="1"/>
            <p:nvPr/>
          </p:nvSpPr>
          <p:spPr>
            <a:xfrm>
              <a:off x="2644140" y="4039553"/>
              <a:ext cx="389573" cy="276999"/>
            </a:xfrm>
            <a:prstGeom prst="rect">
              <a:avLst/>
            </a:prstGeom>
            <a:solidFill>
              <a:schemeClr val="accent3"/>
            </a:solidFill>
          </p:spPr>
          <p:txBody>
            <a:bodyPr wrap="square" lIns="0" tIns="0" rIns="0" bIns="0" rtlCol="0">
              <a:spAutoFit/>
            </a:bodyPr>
            <a:lstStyle/>
            <a:p>
              <a:r>
                <a:rPr lang="tr-TR" b="0" dirty="0" smtClean="0"/>
                <a:t>5m</a:t>
              </a:r>
              <a:endParaRPr lang="tr-TR" b="0" dirty="0"/>
            </a:p>
          </p:txBody>
        </p:sp>
      </p:grpSp>
      <p:grpSp>
        <p:nvGrpSpPr>
          <p:cNvPr id="140" name="139 Grup"/>
          <p:cNvGrpSpPr/>
          <p:nvPr/>
        </p:nvGrpSpPr>
        <p:grpSpPr>
          <a:xfrm>
            <a:off x="5720715" y="3684270"/>
            <a:ext cx="389573" cy="1111568"/>
            <a:chOff x="2644140" y="3693795"/>
            <a:chExt cx="389573" cy="1111568"/>
          </a:xfrm>
        </p:grpSpPr>
        <p:cxnSp>
          <p:nvCxnSpPr>
            <p:cNvPr id="141" name="140 Düz Ok Bağlayıcısı"/>
            <p:cNvCxnSpPr/>
            <p:nvPr/>
          </p:nvCxnSpPr>
          <p:spPr bwMode="auto">
            <a:xfrm rot="16200000" flipV="1">
              <a:off x="2280860" y="4238248"/>
              <a:ext cx="1111568" cy="22662"/>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142" name="141 Metin kutusu"/>
            <p:cNvSpPr txBox="1"/>
            <p:nvPr/>
          </p:nvSpPr>
          <p:spPr>
            <a:xfrm>
              <a:off x="2644140" y="4039553"/>
              <a:ext cx="389573" cy="276999"/>
            </a:xfrm>
            <a:prstGeom prst="rect">
              <a:avLst/>
            </a:prstGeom>
            <a:solidFill>
              <a:schemeClr val="accent3"/>
            </a:solidFill>
          </p:spPr>
          <p:txBody>
            <a:bodyPr wrap="square" lIns="0" tIns="0" rIns="0" bIns="0" rtlCol="0">
              <a:spAutoFit/>
            </a:bodyPr>
            <a:lstStyle/>
            <a:p>
              <a:r>
                <a:rPr lang="tr-TR" b="0" dirty="0" smtClean="0"/>
                <a:t>5m</a:t>
              </a:r>
              <a:endParaRPr lang="tr-TR" b="0" dirty="0"/>
            </a:p>
          </p:txBody>
        </p:sp>
      </p:grpSp>
      <p:grpSp>
        <p:nvGrpSpPr>
          <p:cNvPr id="143" name="142 Grup"/>
          <p:cNvGrpSpPr/>
          <p:nvPr/>
        </p:nvGrpSpPr>
        <p:grpSpPr>
          <a:xfrm>
            <a:off x="874395" y="5556884"/>
            <a:ext cx="1666875" cy="356418"/>
            <a:chOff x="6467475" y="2600324"/>
            <a:chExt cx="1666875" cy="356418"/>
          </a:xfrm>
        </p:grpSpPr>
        <p:cxnSp>
          <p:nvCxnSpPr>
            <p:cNvPr id="144" name="143 Düz Ok Bağlayıcısı"/>
            <p:cNvCxnSpPr/>
            <p:nvPr/>
          </p:nvCxnSpPr>
          <p:spPr bwMode="auto">
            <a:xfrm flipV="1">
              <a:off x="6467475" y="2705100"/>
              <a:ext cx="1666875" cy="9525"/>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145" name="144 Düz Bağlayıcı"/>
            <p:cNvCxnSpPr/>
            <p:nvPr/>
          </p:nvCxnSpPr>
          <p:spPr bwMode="auto">
            <a:xfrm rot="16200000" flipH="1">
              <a:off x="6362702" y="2714625"/>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6" name="145 Düz Bağlayıcı"/>
            <p:cNvCxnSpPr/>
            <p:nvPr/>
          </p:nvCxnSpPr>
          <p:spPr bwMode="auto">
            <a:xfrm rot="16200000" flipH="1">
              <a:off x="8020051" y="2705100"/>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7" name="146 Metin kutusu"/>
            <p:cNvSpPr txBox="1"/>
            <p:nvPr/>
          </p:nvSpPr>
          <p:spPr>
            <a:xfrm>
              <a:off x="7100888" y="2741298"/>
              <a:ext cx="314325" cy="215444"/>
            </a:xfrm>
            <a:prstGeom prst="rect">
              <a:avLst/>
            </a:prstGeom>
            <a:noFill/>
          </p:spPr>
          <p:txBody>
            <a:bodyPr wrap="square" lIns="0" tIns="0" rIns="0" bIns="0" rtlCol="0">
              <a:spAutoFit/>
            </a:bodyPr>
            <a:lstStyle/>
            <a:p>
              <a:r>
                <a:rPr lang="tr-TR" sz="1400" b="0" dirty="0" smtClean="0"/>
                <a:t>6m</a:t>
              </a:r>
              <a:endParaRPr lang="tr-TR" sz="1400" b="0" dirty="0"/>
            </a:p>
          </p:txBody>
        </p:sp>
      </p:grpSp>
      <p:grpSp>
        <p:nvGrpSpPr>
          <p:cNvPr id="148" name="147 Grup"/>
          <p:cNvGrpSpPr/>
          <p:nvPr/>
        </p:nvGrpSpPr>
        <p:grpSpPr>
          <a:xfrm>
            <a:off x="3648075" y="5617844"/>
            <a:ext cx="1666875" cy="371658"/>
            <a:chOff x="6467475" y="2600324"/>
            <a:chExt cx="1666875" cy="371658"/>
          </a:xfrm>
        </p:grpSpPr>
        <p:cxnSp>
          <p:nvCxnSpPr>
            <p:cNvPr id="149" name="148 Düz Ok Bağlayıcısı"/>
            <p:cNvCxnSpPr/>
            <p:nvPr/>
          </p:nvCxnSpPr>
          <p:spPr bwMode="auto">
            <a:xfrm flipV="1">
              <a:off x="6467475" y="2705100"/>
              <a:ext cx="1666875" cy="9525"/>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150" name="149 Düz Bağlayıcı"/>
            <p:cNvCxnSpPr/>
            <p:nvPr/>
          </p:nvCxnSpPr>
          <p:spPr bwMode="auto">
            <a:xfrm rot="16200000" flipH="1">
              <a:off x="6362702" y="2714625"/>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1" name="150 Düz Bağlayıcı"/>
            <p:cNvCxnSpPr/>
            <p:nvPr/>
          </p:nvCxnSpPr>
          <p:spPr bwMode="auto">
            <a:xfrm rot="16200000" flipH="1">
              <a:off x="8020051" y="2705100"/>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2" name="151 Metin kutusu"/>
            <p:cNvSpPr txBox="1"/>
            <p:nvPr/>
          </p:nvSpPr>
          <p:spPr>
            <a:xfrm>
              <a:off x="7100888" y="2756538"/>
              <a:ext cx="314325" cy="215444"/>
            </a:xfrm>
            <a:prstGeom prst="rect">
              <a:avLst/>
            </a:prstGeom>
            <a:noFill/>
          </p:spPr>
          <p:txBody>
            <a:bodyPr wrap="square" lIns="0" tIns="0" rIns="0" bIns="0" rtlCol="0">
              <a:spAutoFit/>
            </a:bodyPr>
            <a:lstStyle/>
            <a:p>
              <a:r>
                <a:rPr lang="tr-TR" sz="1400" b="0" dirty="0" smtClean="0"/>
                <a:t>6m</a:t>
              </a:r>
              <a:endParaRPr lang="tr-TR" sz="1400" b="0" dirty="0"/>
            </a:p>
          </p:txBody>
        </p:sp>
      </p:grpSp>
      <p:grpSp>
        <p:nvGrpSpPr>
          <p:cNvPr id="153" name="152 Grup"/>
          <p:cNvGrpSpPr/>
          <p:nvPr/>
        </p:nvGrpSpPr>
        <p:grpSpPr>
          <a:xfrm>
            <a:off x="6528435" y="5648324"/>
            <a:ext cx="1666875" cy="371658"/>
            <a:chOff x="6467475" y="2600324"/>
            <a:chExt cx="1666875" cy="371658"/>
          </a:xfrm>
        </p:grpSpPr>
        <p:cxnSp>
          <p:nvCxnSpPr>
            <p:cNvPr id="154" name="153 Düz Ok Bağlayıcısı"/>
            <p:cNvCxnSpPr/>
            <p:nvPr/>
          </p:nvCxnSpPr>
          <p:spPr bwMode="auto">
            <a:xfrm flipV="1">
              <a:off x="6467475" y="2705100"/>
              <a:ext cx="1666875" cy="9525"/>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155" name="154 Düz Bağlayıcı"/>
            <p:cNvCxnSpPr/>
            <p:nvPr/>
          </p:nvCxnSpPr>
          <p:spPr bwMode="auto">
            <a:xfrm rot="16200000" flipH="1">
              <a:off x="6362702" y="2714625"/>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6" name="155 Düz Bağlayıcı"/>
            <p:cNvCxnSpPr/>
            <p:nvPr/>
          </p:nvCxnSpPr>
          <p:spPr bwMode="auto">
            <a:xfrm rot="16200000" flipH="1">
              <a:off x="8020051" y="2705100"/>
              <a:ext cx="214313" cy="476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7" name="156 Metin kutusu"/>
            <p:cNvSpPr txBox="1"/>
            <p:nvPr/>
          </p:nvSpPr>
          <p:spPr>
            <a:xfrm>
              <a:off x="7100888" y="2756538"/>
              <a:ext cx="314325" cy="215444"/>
            </a:xfrm>
            <a:prstGeom prst="rect">
              <a:avLst/>
            </a:prstGeom>
            <a:noFill/>
          </p:spPr>
          <p:txBody>
            <a:bodyPr wrap="square" lIns="0" tIns="0" rIns="0" bIns="0" rtlCol="0">
              <a:spAutoFit/>
            </a:bodyPr>
            <a:lstStyle/>
            <a:p>
              <a:r>
                <a:rPr lang="tr-TR" sz="1400" b="0" dirty="0" smtClean="0"/>
                <a:t>6m</a:t>
              </a:r>
              <a:endParaRPr lang="tr-TR" sz="1400" b="0" dirty="0"/>
            </a:p>
          </p:txBody>
        </p:sp>
      </p:grpSp>
      <p:cxnSp>
        <p:nvCxnSpPr>
          <p:cNvPr id="159" name="158 Düz Ok Bağlayıcısı"/>
          <p:cNvCxnSpPr/>
          <p:nvPr/>
        </p:nvCxnSpPr>
        <p:spPr bwMode="auto">
          <a:xfrm rot="5400000" flipH="1" flipV="1">
            <a:off x="1196916" y="1993961"/>
            <a:ext cx="1076325" cy="12580"/>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160" name="159 Metin kutusu"/>
          <p:cNvSpPr txBox="1"/>
          <p:nvPr/>
        </p:nvSpPr>
        <p:spPr>
          <a:xfrm>
            <a:off x="1390650" y="1816593"/>
            <a:ext cx="695325" cy="276999"/>
          </a:xfrm>
          <a:prstGeom prst="rect">
            <a:avLst/>
          </a:prstGeom>
          <a:solidFill>
            <a:schemeClr val="accent3"/>
          </a:solidFill>
        </p:spPr>
        <p:txBody>
          <a:bodyPr wrap="square" lIns="0" tIns="0" rIns="0" bIns="0" rtlCol="0">
            <a:spAutoFit/>
          </a:bodyPr>
          <a:lstStyle/>
          <a:p>
            <a:pPr algn="ctr"/>
            <a:r>
              <a:rPr lang="tr-TR" b="0" dirty="0" smtClean="0"/>
              <a:t>2.8m</a:t>
            </a:r>
            <a:endParaRPr lang="tr-TR" b="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70659" name="4 Altbilgi Yer Tutucusu"/>
          <p:cNvSpPr>
            <a:spLocks noGrp="1"/>
          </p:cNvSpPr>
          <p:nvPr>
            <p:ph type="ftr" sz="quarter" idx="11"/>
          </p:nvPr>
        </p:nvSpPr>
        <p:spPr>
          <a:noFill/>
        </p:spPr>
        <p:txBody>
          <a:bodyPr/>
          <a:lstStyle/>
          <a:p>
            <a:r>
              <a:rPr lang="tr-TR"/>
              <a:t>DR. MUSTAFA KUTANİS SAÜ İNŞ.MÜH. BÖLÜMÜ</a:t>
            </a:r>
          </a:p>
        </p:txBody>
      </p:sp>
      <p:sp>
        <p:nvSpPr>
          <p:cNvPr id="70660" name="5 Slayt Numarası Yer Tutucusu"/>
          <p:cNvSpPr>
            <a:spLocks noGrp="1"/>
          </p:cNvSpPr>
          <p:nvPr>
            <p:ph type="sldNum" sz="quarter" idx="12"/>
          </p:nvPr>
        </p:nvSpPr>
        <p:spPr>
          <a:noFill/>
        </p:spPr>
        <p:txBody>
          <a:bodyPr/>
          <a:lstStyle/>
          <a:p>
            <a:r>
              <a:rPr lang="tr-TR"/>
              <a:t>SLIDE </a:t>
            </a:r>
            <a:fld id="{3427D4FB-6DAF-4F5A-A04C-EC880BCFEE23}" type="slidenum">
              <a:rPr lang="tr-TR"/>
              <a:pPr/>
              <a:t>26</a:t>
            </a:fld>
            <a:endParaRPr lang="tr-TR"/>
          </a:p>
        </p:txBody>
      </p:sp>
      <p:sp>
        <p:nvSpPr>
          <p:cNvPr id="1164290" name="Rectangle 2"/>
          <p:cNvSpPr>
            <a:spLocks noGrp="1" noChangeArrowheads="1"/>
          </p:cNvSpPr>
          <p:nvPr>
            <p:ph type="title"/>
          </p:nvPr>
        </p:nvSpPr>
        <p:spPr>
          <a:ln w="76200">
            <a:solidFill>
              <a:srgbClr val="FF3300"/>
            </a:solidFill>
          </a:ln>
        </p:spPr>
        <p:txBody>
          <a:bodyPr/>
          <a:lstStyle/>
          <a:p>
            <a:pPr eaLnBrk="1" hangingPunct="1"/>
            <a:r>
              <a:rPr lang="tr-TR" smtClean="0">
                <a:solidFill>
                  <a:srgbClr val="000099"/>
                </a:solidFill>
              </a:rPr>
              <a:t>NEDEN İDEAL TAŞIYICI SİSTEM?</a:t>
            </a:r>
          </a:p>
        </p:txBody>
      </p:sp>
      <p:sp>
        <p:nvSpPr>
          <p:cNvPr id="1164291" name="Rectangle 3"/>
          <p:cNvSpPr>
            <a:spLocks noGrp="1" noChangeArrowheads="1"/>
          </p:cNvSpPr>
          <p:nvPr>
            <p:ph type="body" idx="1"/>
          </p:nvPr>
        </p:nvSpPr>
        <p:spPr/>
        <p:txBody>
          <a:bodyPr/>
          <a:lstStyle/>
          <a:p>
            <a:pPr marL="457200" indent="-457200" eaLnBrk="1" hangingPunct="1">
              <a:spcBef>
                <a:spcPts val="1800"/>
              </a:spcBef>
              <a:spcAft>
                <a:spcPts val="1200"/>
              </a:spcAft>
              <a:defRPr/>
            </a:pPr>
            <a:r>
              <a:rPr lang="tr-TR" sz="2800" dirty="0" smtClean="0"/>
              <a:t>ÇÜNKÜ HER DEPREM BİZE YENİ DERSLER VERİR</a:t>
            </a:r>
          </a:p>
          <a:p>
            <a:pPr marL="457200" indent="-457200" eaLnBrk="1" hangingPunct="1">
              <a:buFont typeface="Wingdings" pitchFamily="2" charset="2"/>
              <a:buNone/>
              <a:defRPr/>
            </a:pPr>
            <a:r>
              <a:rPr lang="tr-TR" sz="2000" i="1" dirty="0" smtClean="0"/>
              <a:t>[Yakın fay etkisi -Büyük Hız ve Büyük </a:t>
            </a:r>
            <a:r>
              <a:rPr lang="tr-TR" sz="2000" i="1" dirty="0" err="1" smtClean="0"/>
              <a:t>Periyod</a:t>
            </a:r>
            <a:r>
              <a:rPr lang="tr-TR" sz="2000" i="1" dirty="0" smtClean="0"/>
              <a:t> Etkisi- şartnamelerde henüz tam şekillenmemiştir !...)</a:t>
            </a:r>
          </a:p>
          <a:p>
            <a:pPr marL="457200" indent="-457200" eaLnBrk="1" hangingPunct="1">
              <a:defRPr/>
            </a:pPr>
            <a:r>
              <a:rPr lang="tr-TR" dirty="0" smtClean="0"/>
              <a:t>DEPREME </a:t>
            </a:r>
            <a:r>
              <a:rPr lang="tr-TR" b="1" dirty="0" smtClean="0">
                <a:effectLst>
                  <a:outerShdw blurRad="38100" dist="38100" dir="2700000" algn="tl">
                    <a:srgbClr val="C0C0C0"/>
                  </a:outerShdw>
                </a:effectLst>
              </a:rPr>
              <a:t>DERS KONUSU</a:t>
            </a:r>
            <a:r>
              <a:rPr lang="tr-TR" dirty="0" smtClean="0"/>
              <a:t> OLMAK İSTEMİYORUZ</a:t>
            </a:r>
          </a:p>
          <a:p>
            <a:pPr marL="457200" indent="-457200" eaLnBrk="1" hangingPunct="1">
              <a:defRPr/>
            </a:pPr>
            <a:r>
              <a:rPr lang="tr-TR" dirty="0" smtClean="0"/>
              <a:t>ÇOK İYİ BİLDİĞİMİZ BİR KONU VAR:</a:t>
            </a:r>
          </a:p>
          <a:p>
            <a:pPr marL="914400" lvl="1" indent="-457200" eaLnBrk="1" hangingPunct="1">
              <a:buFont typeface="Wingdings" pitchFamily="2" charset="2"/>
              <a:buAutoNum type="arabicPeriod"/>
              <a:defRPr/>
            </a:pPr>
            <a:r>
              <a:rPr lang="tr-TR" dirty="0" smtClean="0">
                <a:latin typeface="Trebuchet MS" pitchFamily="34" charset="0"/>
              </a:rPr>
              <a:t> DEPREM BASİT YAPILARLA BARIŞIKTIR</a:t>
            </a:r>
          </a:p>
          <a:p>
            <a:pPr marL="914400" lvl="1" indent="-457200" eaLnBrk="1" hangingPunct="1">
              <a:buFont typeface="Wingdings" pitchFamily="2" charset="2"/>
              <a:buAutoNum type="arabicPeriod"/>
              <a:defRPr/>
            </a:pPr>
            <a:r>
              <a:rPr lang="tr-TR" dirty="0" smtClean="0">
                <a:latin typeface="Trebuchet MS" pitchFamily="34" charset="0"/>
              </a:rPr>
              <a:t> DEPREM KOMPLEX YAPILARDAN NEFRET EDER</a:t>
            </a:r>
          </a:p>
          <a:p>
            <a:pPr marL="914400" lvl="1" indent="-457200" eaLnBrk="1" hangingPunct="1">
              <a:buFont typeface="Wingdings" pitchFamily="2" charset="2"/>
              <a:buAutoNum type="arabicPeriod"/>
              <a:defRPr/>
            </a:pPr>
            <a:r>
              <a:rPr lang="tr-TR" dirty="0" smtClean="0">
                <a:latin typeface="Trebuchet MS" pitchFamily="34" charset="0"/>
              </a:rPr>
              <a:t>YA ÇOK YÜKSEK MALİYETLERE KATLANACAĞIZ... YADA </a:t>
            </a:r>
            <a:r>
              <a:rPr lang="tr-TR" b="1" dirty="0" smtClean="0">
                <a:solidFill>
                  <a:srgbClr val="000099"/>
                </a:solidFill>
                <a:effectLst>
                  <a:outerShdw blurRad="38100" dist="38100" dir="2700000" algn="tl">
                    <a:srgbClr val="C0C0C0"/>
                  </a:outerShdw>
                </a:effectLst>
                <a:latin typeface="Trebuchet MS" pitchFamily="34" charset="0"/>
              </a:rPr>
              <a:t>İDEAL TAŞIYICI SİSTEMLERİ</a:t>
            </a:r>
            <a:r>
              <a:rPr lang="tr-TR" dirty="0" smtClean="0">
                <a:latin typeface="Trebuchet MS" pitchFamily="34" charset="0"/>
              </a:rPr>
              <a:t> TERCİH EDECEĞİZ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64290"/>
                                        </p:tgtEl>
                                        <p:attrNameLst>
                                          <p:attrName>style.visibility</p:attrName>
                                        </p:attrNameLst>
                                      </p:cBhvr>
                                      <p:to>
                                        <p:strVal val="visible"/>
                                      </p:to>
                                    </p:set>
                                    <p:animEffect transition="in" filter="slide(fromBottom)">
                                      <p:cBhvr>
                                        <p:cTn id="7" dur="1000"/>
                                        <p:tgtEl>
                                          <p:spTgt spid="11642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64291">
                                            <p:txEl>
                                              <p:pRg st="2" end="2"/>
                                            </p:txEl>
                                          </p:spTgt>
                                        </p:tgtEl>
                                        <p:attrNameLst>
                                          <p:attrName>style.visibility</p:attrName>
                                        </p:attrNameLst>
                                      </p:cBhvr>
                                      <p:to>
                                        <p:strVal val="visible"/>
                                      </p:to>
                                    </p:set>
                                    <p:animEffect transition="in" filter="wipe(down)">
                                      <p:cBhvr>
                                        <p:cTn id="12" dur="500"/>
                                        <p:tgtEl>
                                          <p:spTgt spid="11642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164291">
                                            <p:txEl>
                                              <p:pRg st="3" end="3"/>
                                            </p:txEl>
                                          </p:spTgt>
                                        </p:tgtEl>
                                        <p:attrNameLst>
                                          <p:attrName>style.visibility</p:attrName>
                                        </p:attrNameLst>
                                      </p:cBhvr>
                                      <p:to>
                                        <p:strVal val="visible"/>
                                      </p:to>
                                    </p:set>
                                    <p:anim calcmode="lin" valueType="num">
                                      <p:cBhvr additive="base">
                                        <p:cTn id="17" dur="500" fill="hold"/>
                                        <p:tgtEl>
                                          <p:spTgt spid="1164291">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64291">
                                            <p:txEl>
                                              <p:pRg st="3" end="3"/>
                                            </p:txEl>
                                          </p:spTgt>
                                        </p:tgtEl>
                                        <p:attrNameLst>
                                          <p:attrName>ppt_y</p:attrName>
                                        </p:attrNameLst>
                                      </p:cBhvr>
                                      <p:tavLst>
                                        <p:tav tm="0">
                                          <p:val>
                                            <p:strVal val="#ppt_y"/>
                                          </p:val>
                                        </p:tav>
                                        <p:tav tm="100000">
                                          <p:val>
                                            <p:strVal val="#ppt_y"/>
                                          </p:val>
                                        </p:tav>
                                      </p:tavLst>
                                    </p:anim>
                                  </p:childTnLst>
                                </p:cTn>
                              </p:par>
                              <p:par>
                                <p:cTn id="19" presetID="22" presetClass="entr" presetSubtype="4" fill="hold" nodeType="withEffect">
                                  <p:stCondLst>
                                    <p:cond delay="0"/>
                                  </p:stCondLst>
                                  <p:childTnLst>
                                    <p:set>
                                      <p:cBhvr>
                                        <p:cTn id="20" dur="1" fill="hold">
                                          <p:stCondLst>
                                            <p:cond delay="0"/>
                                          </p:stCondLst>
                                        </p:cTn>
                                        <p:tgtEl>
                                          <p:spTgt spid="1164291">
                                            <p:txEl>
                                              <p:pRg st="4" end="4"/>
                                            </p:txEl>
                                          </p:spTgt>
                                        </p:tgtEl>
                                        <p:attrNameLst>
                                          <p:attrName>style.visibility</p:attrName>
                                        </p:attrNameLst>
                                      </p:cBhvr>
                                      <p:to>
                                        <p:strVal val="visible"/>
                                      </p:to>
                                    </p:set>
                                    <p:animEffect transition="in" filter="wipe(down)">
                                      <p:cBhvr>
                                        <p:cTn id="21" dur="500"/>
                                        <p:tgtEl>
                                          <p:spTgt spid="1164291">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1164291">
                                            <p:txEl>
                                              <p:pRg st="5" end="5"/>
                                            </p:txEl>
                                          </p:spTgt>
                                        </p:tgtEl>
                                        <p:attrNameLst>
                                          <p:attrName>style.visibility</p:attrName>
                                        </p:attrNameLst>
                                      </p:cBhvr>
                                      <p:to>
                                        <p:strVal val="visible"/>
                                      </p:to>
                                    </p:set>
                                    <p:animEffect transition="in" filter="wipe(down)">
                                      <p:cBhvr>
                                        <p:cTn id="24" dur="500"/>
                                        <p:tgtEl>
                                          <p:spTgt spid="1164291">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164291">
                                            <p:txEl>
                                              <p:pRg st="6" end="6"/>
                                            </p:txEl>
                                          </p:spTgt>
                                        </p:tgtEl>
                                        <p:attrNameLst>
                                          <p:attrName>style.visibility</p:attrName>
                                        </p:attrNameLst>
                                      </p:cBhvr>
                                      <p:to>
                                        <p:strVal val="visible"/>
                                      </p:to>
                                    </p:set>
                                    <p:anim calcmode="lin" valueType="num">
                                      <p:cBhvr additive="base">
                                        <p:cTn id="29" dur="500" fill="hold"/>
                                        <p:tgtEl>
                                          <p:spTgt spid="1164291">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16429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429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71683" name="4 Altbilgi Yer Tutucusu"/>
          <p:cNvSpPr>
            <a:spLocks noGrp="1"/>
          </p:cNvSpPr>
          <p:nvPr>
            <p:ph type="ftr" sz="quarter" idx="11"/>
          </p:nvPr>
        </p:nvSpPr>
        <p:spPr>
          <a:noFill/>
        </p:spPr>
        <p:txBody>
          <a:bodyPr/>
          <a:lstStyle/>
          <a:p>
            <a:r>
              <a:rPr lang="tr-TR"/>
              <a:t>DR. MUSTAFA KUTANİS SAÜ İNŞ.MÜH. BÖLÜMÜ</a:t>
            </a:r>
          </a:p>
        </p:txBody>
      </p:sp>
      <p:sp>
        <p:nvSpPr>
          <p:cNvPr id="71684" name="5 Slayt Numarası Yer Tutucusu"/>
          <p:cNvSpPr>
            <a:spLocks noGrp="1"/>
          </p:cNvSpPr>
          <p:nvPr>
            <p:ph type="sldNum" sz="quarter" idx="12"/>
          </p:nvPr>
        </p:nvSpPr>
        <p:spPr>
          <a:noFill/>
        </p:spPr>
        <p:txBody>
          <a:bodyPr/>
          <a:lstStyle/>
          <a:p>
            <a:r>
              <a:rPr lang="tr-TR"/>
              <a:t>SLIDE </a:t>
            </a:r>
            <a:fld id="{3B02D544-2ACE-44E8-9FAE-684646B2DAFF}" type="slidenum">
              <a:rPr lang="tr-TR"/>
              <a:pPr/>
              <a:t>27</a:t>
            </a:fld>
            <a:endParaRPr lang="tr-TR"/>
          </a:p>
        </p:txBody>
      </p:sp>
      <p:sp>
        <p:nvSpPr>
          <p:cNvPr id="71685" name="Rectangle 2"/>
          <p:cNvSpPr>
            <a:spLocks noGrp="1" noChangeArrowheads="1"/>
          </p:cNvSpPr>
          <p:nvPr>
            <p:ph type="title"/>
          </p:nvPr>
        </p:nvSpPr>
        <p:spPr/>
        <p:txBody>
          <a:bodyPr/>
          <a:lstStyle/>
          <a:p>
            <a:pPr eaLnBrk="1" hangingPunct="1"/>
            <a:r>
              <a:rPr lang="tr-TR" noProof="1" smtClean="0">
                <a:solidFill>
                  <a:schemeClr val="tx1"/>
                </a:solidFill>
                <a:latin typeface="Tahoma" pitchFamily="34" charset="0"/>
              </a:rPr>
              <a:t>Sistem Hataları</a:t>
            </a:r>
          </a:p>
        </p:txBody>
      </p:sp>
      <p:sp>
        <p:nvSpPr>
          <p:cNvPr id="822275" name="Rectangle 3"/>
          <p:cNvSpPr>
            <a:spLocks noGrp="1" noChangeArrowheads="1"/>
          </p:cNvSpPr>
          <p:nvPr>
            <p:ph type="body" idx="1"/>
          </p:nvPr>
        </p:nvSpPr>
        <p:spPr/>
        <p:txBody>
          <a:bodyPr/>
          <a:lstStyle/>
          <a:p>
            <a:pPr eaLnBrk="1" hangingPunct="1">
              <a:defRPr/>
            </a:pPr>
            <a:r>
              <a:rPr lang="tr-TR" sz="2000" b="1" smtClean="0">
                <a:effectLst>
                  <a:outerShdw blurRad="38100" dist="38100" dir="2700000" algn="tl">
                    <a:srgbClr val="C0C0C0"/>
                  </a:outerShdw>
                </a:effectLst>
                <a:latin typeface="Arial" pitchFamily="34" charset="0"/>
              </a:rPr>
              <a:t>Planda ve düşeyde simetri bozukluğu </a:t>
            </a:r>
          </a:p>
          <a:p>
            <a:pPr eaLnBrk="1" hangingPunct="1">
              <a:defRPr/>
            </a:pPr>
            <a:r>
              <a:rPr lang="tr-TR" sz="2000" smtClean="0">
                <a:latin typeface="Arial" pitchFamily="34" charset="0"/>
              </a:rPr>
              <a:t>Yetersiz yanal rijitlik</a:t>
            </a:r>
          </a:p>
          <a:p>
            <a:pPr eaLnBrk="1" hangingPunct="1">
              <a:defRPr/>
            </a:pPr>
            <a:r>
              <a:rPr lang="tr-TR" sz="2000" b="1" smtClean="0">
                <a:effectLst>
                  <a:outerShdw blurRad="38100" dist="38100" dir="2700000" algn="tl">
                    <a:srgbClr val="C0C0C0"/>
                  </a:outerShdw>
                </a:effectLst>
                <a:latin typeface="Arial" pitchFamily="34" charset="0"/>
              </a:rPr>
              <a:t>Yetersiz burulma rijitliği</a:t>
            </a:r>
          </a:p>
          <a:p>
            <a:pPr eaLnBrk="1" hangingPunct="1">
              <a:defRPr/>
            </a:pPr>
            <a:r>
              <a:rPr lang="tr-TR" sz="2000" smtClean="0"/>
              <a:t>Düzensiz kütle dağılımı</a:t>
            </a:r>
            <a:endParaRPr lang="tr-TR" sz="2000" smtClean="0">
              <a:latin typeface="Arial" pitchFamily="34" charset="0"/>
            </a:endParaRPr>
          </a:p>
          <a:p>
            <a:pPr eaLnBrk="1" hangingPunct="1">
              <a:defRPr/>
            </a:pPr>
            <a:r>
              <a:rPr lang="tr-TR" sz="2000" smtClean="0">
                <a:latin typeface="Arial" pitchFamily="34" charset="0"/>
              </a:rPr>
              <a:t>Yükseklik boyunca ani rijitlik ve dayanım değişikliği</a:t>
            </a:r>
          </a:p>
          <a:p>
            <a:pPr eaLnBrk="1" hangingPunct="1">
              <a:defRPr/>
            </a:pPr>
            <a:r>
              <a:rPr lang="tr-TR" sz="2000" smtClean="0">
                <a:latin typeface="Arial" pitchFamily="34" charset="0"/>
              </a:rPr>
              <a:t>Yumuşak kat</a:t>
            </a:r>
          </a:p>
          <a:p>
            <a:pPr eaLnBrk="1" hangingPunct="1">
              <a:defRPr/>
            </a:pPr>
            <a:r>
              <a:rPr lang="tr-TR" sz="2000" smtClean="0">
                <a:latin typeface="Arial" pitchFamily="34" charset="0"/>
              </a:rPr>
              <a:t>Yükseklik boyunca kat alanında büyük değişme</a:t>
            </a:r>
          </a:p>
          <a:p>
            <a:pPr eaLnBrk="1" hangingPunct="1">
              <a:defRPr/>
            </a:pPr>
            <a:r>
              <a:rPr lang="tr-TR" sz="2000" b="1" smtClean="0">
                <a:effectLst>
                  <a:outerShdw blurRad="38100" dist="38100" dir="2700000" algn="tl">
                    <a:srgbClr val="C0C0C0"/>
                  </a:outerShdw>
                </a:effectLst>
              </a:rPr>
              <a:t>Çerçevenin  sürekliliği</a:t>
            </a:r>
          </a:p>
          <a:p>
            <a:pPr eaLnBrk="1" hangingPunct="1">
              <a:defRPr/>
            </a:pPr>
            <a:r>
              <a:rPr lang="tr-TR" sz="2000" smtClean="0">
                <a:latin typeface="Arial" pitchFamily="34" charset="0"/>
              </a:rPr>
              <a:t>Çerçeve elemanlarında süreksizlik</a:t>
            </a:r>
          </a:p>
          <a:p>
            <a:pPr eaLnBrk="1" hangingPunct="1">
              <a:defRPr/>
            </a:pPr>
            <a:r>
              <a:rPr lang="tr-TR" sz="2000" smtClean="0"/>
              <a:t>Taşıyıcı eleman süreksizliği</a:t>
            </a:r>
          </a:p>
          <a:p>
            <a:pPr eaLnBrk="1" hangingPunct="1">
              <a:defRPr/>
            </a:pPr>
            <a:r>
              <a:rPr lang="tr-TR" sz="2000" smtClean="0">
                <a:latin typeface="Arial" pitchFamily="34" charset="0"/>
              </a:rPr>
              <a:t>Kuvvetli kiriş - zayıf kolon</a:t>
            </a:r>
          </a:p>
          <a:p>
            <a:pPr eaLnBrk="1" hangingPunct="1">
              <a:defRPr/>
            </a:pPr>
            <a:r>
              <a:rPr lang="tr-TR" sz="2000" b="1" smtClean="0">
                <a:effectLst>
                  <a:outerShdw blurRad="38100" dist="38100" dir="2700000" algn="tl">
                    <a:srgbClr val="C0C0C0"/>
                  </a:outerShdw>
                </a:effectLst>
                <a:latin typeface="Arial" pitchFamily="34" charset="0"/>
              </a:rPr>
              <a:t>Kısa kolon oluşumu</a:t>
            </a:r>
            <a:r>
              <a:rPr lang="tr-TR" sz="2000" smtClean="0">
                <a:latin typeface="Arial" pitchFamily="34" charset="0"/>
              </a:rPr>
              <a:t>  </a:t>
            </a:r>
            <a:r>
              <a:rPr lang="tr-TR" sz="2000" i="1" u="sng" smtClean="0">
                <a:latin typeface="Arial" pitchFamily="34" charset="0"/>
              </a:rPr>
              <a:t>(%90Şantiyedeki uygulamadan, mimari)</a:t>
            </a:r>
          </a:p>
          <a:p>
            <a:pPr eaLnBrk="1" hangingPunct="1">
              <a:defRPr/>
            </a:pPr>
            <a:r>
              <a:rPr lang="tr-TR" sz="2000" smtClean="0">
                <a:latin typeface="Arial" pitchFamily="34" charset="0"/>
              </a:rPr>
              <a:t>Büyük kanatlı bina sistemi seçimi</a:t>
            </a:r>
          </a:p>
          <a:p>
            <a:pPr eaLnBrk="1" hangingPunct="1">
              <a:defRPr/>
            </a:pPr>
            <a:r>
              <a:rPr lang="tr-TR" sz="2000" smtClean="0">
                <a:latin typeface="Arial" pitchFamily="34" charset="0"/>
              </a:rPr>
              <a:t>Bitişik nizam yapım </a:t>
            </a:r>
            <a:r>
              <a:rPr lang="tr-TR" sz="2000" i="1" smtClean="0">
                <a:latin typeface="Arial" pitchFamily="34" charset="0"/>
              </a:rPr>
              <a:t>(yetersiz derz)</a:t>
            </a:r>
            <a:endParaRPr lang="tr-TR" sz="2000" i="1" smtClean="0"/>
          </a:p>
        </p:txBody>
      </p:sp>
    </p:spTree>
  </p:cSld>
  <p:clrMapOvr>
    <a:masterClrMapping/>
  </p:clrMapOvr>
  <p:transition>
    <p:sndAc>
      <p:stSnd>
        <p:snd r:embed="rId2" name="camera.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72707" name="4 Altbilgi Yer Tutucusu"/>
          <p:cNvSpPr>
            <a:spLocks noGrp="1"/>
          </p:cNvSpPr>
          <p:nvPr>
            <p:ph type="ftr" sz="quarter" idx="11"/>
          </p:nvPr>
        </p:nvSpPr>
        <p:spPr>
          <a:noFill/>
        </p:spPr>
        <p:txBody>
          <a:bodyPr/>
          <a:lstStyle/>
          <a:p>
            <a:r>
              <a:rPr lang="tr-TR"/>
              <a:t>DR. MUSTAFA KUTANİS SAÜ İNŞ.MÜH. BÖLÜMÜ</a:t>
            </a:r>
          </a:p>
        </p:txBody>
      </p:sp>
      <p:sp>
        <p:nvSpPr>
          <p:cNvPr id="72708" name="5 Slayt Numarası Yer Tutucusu"/>
          <p:cNvSpPr>
            <a:spLocks noGrp="1"/>
          </p:cNvSpPr>
          <p:nvPr>
            <p:ph type="sldNum" sz="quarter" idx="12"/>
          </p:nvPr>
        </p:nvSpPr>
        <p:spPr>
          <a:noFill/>
        </p:spPr>
        <p:txBody>
          <a:bodyPr/>
          <a:lstStyle/>
          <a:p>
            <a:r>
              <a:rPr lang="tr-TR"/>
              <a:t>SLIDE </a:t>
            </a:r>
            <a:fld id="{832020F6-7AAA-4344-BBC1-376015C5EF39}" type="slidenum">
              <a:rPr lang="tr-TR"/>
              <a:pPr/>
              <a:t>28</a:t>
            </a:fld>
            <a:endParaRPr lang="tr-TR"/>
          </a:p>
        </p:txBody>
      </p:sp>
      <p:sp>
        <p:nvSpPr>
          <p:cNvPr id="72709" name="Rectangle 2"/>
          <p:cNvSpPr>
            <a:spLocks noGrp="1" noChangeArrowheads="1"/>
          </p:cNvSpPr>
          <p:nvPr>
            <p:ph type="title"/>
          </p:nvPr>
        </p:nvSpPr>
        <p:spPr/>
        <p:txBody>
          <a:bodyPr/>
          <a:lstStyle/>
          <a:p>
            <a:pPr eaLnBrk="1" hangingPunct="1"/>
            <a:r>
              <a:rPr lang="tr-TR" smtClean="0"/>
              <a:t>DÜZENSİZ BİNALAR </a:t>
            </a:r>
          </a:p>
        </p:txBody>
      </p:sp>
      <p:sp>
        <p:nvSpPr>
          <p:cNvPr id="1050627" name="Rectangle 3"/>
          <p:cNvSpPr>
            <a:spLocks noGrp="1" noChangeArrowheads="1"/>
          </p:cNvSpPr>
          <p:nvPr>
            <p:ph type="body" idx="1"/>
          </p:nvPr>
        </p:nvSpPr>
        <p:spPr/>
        <p:txBody>
          <a:bodyPr/>
          <a:lstStyle/>
          <a:p>
            <a:pPr marL="457200" indent="-457200" eaLnBrk="1" hangingPunct="1">
              <a:buFont typeface="Wingdings" pitchFamily="2" charset="2"/>
              <a:buNone/>
              <a:defRPr/>
            </a:pPr>
            <a:r>
              <a:rPr lang="tr-TR" sz="3200" b="1" smtClean="0"/>
              <a:t>Taşıyıcı sistem düzensizliği sonucu:</a:t>
            </a:r>
          </a:p>
          <a:p>
            <a:pPr marL="457200" indent="-457200" eaLnBrk="1" hangingPunct="1">
              <a:buFont typeface="Wingdings" pitchFamily="2" charset="2"/>
              <a:buNone/>
              <a:defRPr/>
            </a:pPr>
            <a:endParaRPr lang="tr-TR" sz="3200" b="1" smtClean="0"/>
          </a:p>
          <a:p>
            <a:pPr marL="457200" indent="-457200" eaLnBrk="1" hangingPunct="1">
              <a:buFont typeface="Wingdings" pitchFamily="2" charset="2"/>
              <a:buAutoNum type="arabicPeriod"/>
              <a:defRPr/>
            </a:pPr>
            <a:r>
              <a:rPr lang="tr-TR" sz="2800" smtClean="0"/>
              <a:t>Gerilme yoğunlaşması (</a:t>
            </a:r>
            <a:r>
              <a:rPr lang="tr-TR" sz="2800" b="1" smtClean="0"/>
              <a:t>Stress Concentrations </a:t>
            </a:r>
            <a:r>
              <a:rPr lang="tr-TR" sz="2800" smtClean="0"/>
              <a:t>)</a:t>
            </a:r>
          </a:p>
          <a:p>
            <a:pPr marL="457200" indent="-457200" eaLnBrk="1" hangingPunct="1">
              <a:buFont typeface="Wingdings" pitchFamily="2" charset="2"/>
              <a:buAutoNum type="arabicPeriod"/>
              <a:defRPr/>
            </a:pPr>
            <a:r>
              <a:rPr lang="tr-TR" sz="2800" smtClean="0"/>
              <a:t>Burulma (Torsion) kuvvetleri- </a:t>
            </a:r>
            <a:r>
              <a:rPr lang="tr-TR" sz="2800" b="1" smtClean="0">
                <a:solidFill>
                  <a:srgbClr val="FF3300"/>
                </a:solidFill>
                <a:effectLst>
                  <a:outerShdw blurRad="38100" dist="38100" dir="2700000" algn="tl">
                    <a:srgbClr val="C0C0C0"/>
                  </a:outerShdw>
                </a:effectLst>
              </a:rPr>
              <a:t>GEVREK</a:t>
            </a:r>
          </a:p>
          <a:p>
            <a:pPr marL="457200" indent="-457200" eaLnBrk="1" hangingPunct="1">
              <a:buFont typeface="Wingdings" pitchFamily="2" charset="2"/>
              <a:buAutoNum type="arabicPeriod"/>
              <a:defRPr/>
            </a:pPr>
            <a:endParaRPr lang="tr-TR" sz="2800" smtClean="0"/>
          </a:p>
          <a:p>
            <a:pPr marL="457200" indent="-457200" eaLnBrk="1" hangingPunct="1">
              <a:buFont typeface="Wingdings" pitchFamily="2" charset="2"/>
              <a:buNone/>
              <a:defRPr/>
            </a:pPr>
            <a:r>
              <a:rPr lang="tr-TR" smtClean="0"/>
              <a:t>Düzensizliklerin telafisi için:</a:t>
            </a:r>
          </a:p>
          <a:p>
            <a:pPr marL="457200" indent="-457200" eaLnBrk="1" hangingPunct="1">
              <a:buFont typeface="Wingdings" pitchFamily="2" charset="2"/>
              <a:buNone/>
              <a:defRPr/>
            </a:pPr>
            <a:endParaRPr lang="tr-TR" smtClean="0"/>
          </a:p>
          <a:p>
            <a:pPr marL="914400" lvl="1" indent="-457200" eaLnBrk="1" hangingPunct="1">
              <a:buFont typeface="Wingdings" pitchFamily="2" charset="2"/>
              <a:buAutoNum type="arabicPeriod"/>
              <a:defRPr/>
            </a:pPr>
            <a:r>
              <a:rPr lang="tr-TR" smtClean="0">
                <a:solidFill>
                  <a:srgbClr val="000099"/>
                </a:solidFill>
                <a:latin typeface="Trebuchet MS" pitchFamily="34" charset="0"/>
              </a:rPr>
              <a:t>Tasarım kuvvetlerinin arttırmak</a:t>
            </a:r>
          </a:p>
          <a:p>
            <a:pPr marL="914400" lvl="1" indent="-457200" eaLnBrk="1" hangingPunct="1">
              <a:buFont typeface="Wingdings" pitchFamily="2" charset="2"/>
              <a:buAutoNum type="arabicPeriod"/>
              <a:defRPr/>
            </a:pPr>
            <a:r>
              <a:rPr lang="tr-TR" smtClean="0">
                <a:solidFill>
                  <a:srgbClr val="000099"/>
                </a:solidFill>
                <a:latin typeface="Trebuchet MS" pitchFamily="34" charset="0"/>
              </a:rPr>
              <a:t>İleri hesap yöntemlerine yöneltmek</a:t>
            </a:r>
          </a:p>
          <a:p>
            <a:pPr marL="914400" lvl="1" indent="-457200" eaLnBrk="1" hangingPunct="1">
              <a:buFont typeface="Wingdings" pitchFamily="2" charset="2"/>
              <a:buAutoNum type="arabicPeriod"/>
              <a:defRPr/>
            </a:pPr>
            <a:r>
              <a:rPr lang="tr-TR" smtClean="0">
                <a:solidFill>
                  <a:srgbClr val="000099"/>
                </a:solidFill>
                <a:latin typeface="Trebuchet MS" pitchFamily="34" charset="0"/>
              </a:rPr>
              <a:t>Düzensizliklere asla izin vermeme</a:t>
            </a:r>
          </a:p>
          <a:p>
            <a:pPr marL="457200" indent="-457200" eaLnBrk="1" hangingPunct="1">
              <a:buFont typeface="Wingdings" pitchFamily="2" charset="2"/>
              <a:buNone/>
              <a:defRPr/>
            </a:pPr>
            <a:endParaRPr lang="tr-TR" sz="2800" smtClean="0"/>
          </a:p>
        </p:txBody>
      </p:sp>
    </p:spTree>
  </p:cSld>
  <p:clrMapOvr>
    <a:masterClrMapping/>
  </p:clrMapOvr>
  <p:transition>
    <p:sndAc>
      <p:stSnd>
        <p:snd r:embed="rId2" name="camera.wav"/>
      </p:stSnd>
    </p:sndAc>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73731" name="3 Altbilgi Yer Tutucusu"/>
          <p:cNvSpPr>
            <a:spLocks noGrp="1"/>
          </p:cNvSpPr>
          <p:nvPr>
            <p:ph type="ftr" sz="quarter" idx="11"/>
          </p:nvPr>
        </p:nvSpPr>
        <p:spPr>
          <a:noFill/>
        </p:spPr>
        <p:txBody>
          <a:bodyPr/>
          <a:lstStyle/>
          <a:p>
            <a:r>
              <a:rPr lang="tr-TR"/>
              <a:t>DR. MUSTAFA KUTANİS SAÜ İNŞ.MÜH. BÖLÜMÜ</a:t>
            </a:r>
          </a:p>
        </p:txBody>
      </p:sp>
      <p:sp>
        <p:nvSpPr>
          <p:cNvPr id="73732" name="4 Slayt Numarası Yer Tutucusu"/>
          <p:cNvSpPr>
            <a:spLocks noGrp="1"/>
          </p:cNvSpPr>
          <p:nvPr>
            <p:ph type="sldNum" sz="quarter" idx="12"/>
          </p:nvPr>
        </p:nvSpPr>
        <p:spPr>
          <a:noFill/>
        </p:spPr>
        <p:txBody>
          <a:bodyPr/>
          <a:lstStyle/>
          <a:p>
            <a:r>
              <a:rPr lang="tr-TR"/>
              <a:t>SLIDE </a:t>
            </a:r>
            <a:fld id="{0DB7395D-F281-48EA-A30B-DC6CDA27E28D}" type="slidenum">
              <a:rPr lang="tr-TR"/>
              <a:pPr/>
              <a:t>29</a:t>
            </a:fld>
            <a:endParaRPr lang="tr-TR"/>
          </a:p>
        </p:txBody>
      </p:sp>
      <p:sp>
        <p:nvSpPr>
          <p:cNvPr id="73733" name="Rectangle 2"/>
          <p:cNvSpPr>
            <a:spLocks noGrp="1" noChangeArrowheads="1"/>
          </p:cNvSpPr>
          <p:nvPr>
            <p:ph type="title"/>
          </p:nvPr>
        </p:nvSpPr>
        <p:spPr/>
        <p:txBody>
          <a:bodyPr/>
          <a:lstStyle/>
          <a:p>
            <a:pPr eaLnBrk="1" hangingPunct="1"/>
            <a:r>
              <a:rPr lang="tr-TR" i="1" smtClean="0"/>
              <a:t>PLANDA DÜZENSİZLİK DURUMLARI</a:t>
            </a:r>
            <a:r>
              <a:rPr lang="tr-TR" smtClean="0"/>
              <a:t> </a:t>
            </a:r>
          </a:p>
        </p:txBody>
      </p:sp>
      <p:pic>
        <p:nvPicPr>
          <p:cNvPr id="73734" name="Picture 3"/>
          <p:cNvPicPr>
            <a:picLocks noChangeAspect="1" noChangeArrowheads="1"/>
          </p:cNvPicPr>
          <p:nvPr/>
        </p:nvPicPr>
        <p:blipFill>
          <a:blip r:embed="rId3" cstate="print"/>
          <a:srcRect/>
          <a:stretch>
            <a:fillRect/>
          </a:stretch>
        </p:blipFill>
        <p:spPr bwMode="auto">
          <a:xfrm>
            <a:off x="590550" y="908050"/>
            <a:ext cx="8277225" cy="5713413"/>
          </a:xfrm>
          <a:prstGeom prst="rect">
            <a:avLst/>
          </a:prstGeom>
          <a:noFill/>
          <a:ln w="28575">
            <a:solidFill>
              <a:srgbClr val="FF3300"/>
            </a:solidFill>
            <a:miter lim="800000"/>
            <a:headEnd/>
            <a:tailEnd/>
          </a:ln>
        </p:spPr>
      </p:pic>
    </p:spTree>
  </p:cSld>
  <p:clrMapOvr>
    <a:masterClrMapping/>
  </p:clrMapOvr>
  <p:transition>
    <p:sndAc>
      <p:stSnd>
        <p:snd r:embed="rId2" name="camera.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r>
              <a:rPr lang="tr-TR"/>
              <a:t>24.10.2008</a:t>
            </a:r>
          </a:p>
        </p:txBody>
      </p:sp>
      <p:sp>
        <p:nvSpPr>
          <p:cNvPr id="5" name="4 Altbilgi Yer Tutucusu"/>
          <p:cNvSpPr>
            <a:spLocks noGrp="1"/>
          </p:cNvSpPr>
          <p:nvPr>
            <p:ph type="ftr" sz="quarter" idx="11"/>
          </p:nvPr>
        </p:nvSpPr>
        <p:spPr/>
        <p:txBody>
          <a:bodyPr/>
          <a:lstStyle/>
          <a:p>
            <a:r>
              <a:rPr lang="tr-TR"/>
              <a:t>DR. MUSTAFA KUTANİS SAÜ İNŞ.MÜH. BÖLÜMÜ</a:t>
            </a:r>
          </a:p>
        </p:txBody>
      </p:sp>
      <p:sp>
        <p:nvSpPr>
          <p:cNvPr id="6" name="5 Slayt Numarası Yer Tutucusu"/>
          <p:cNvSpPr>
            <a:spLocks noGrp="1"/>
          </p:cNvSpPr>
          <p:nvPr>
            <p:ph type="sldNum" sz="quarter" idx="12"/>
          </p:nvPr>
        </p:nvSpPr>
        <p:spPr/>
        <p:txBody>
          <a:bodyPr/>
          <a:lstStyle/>
          <a:p>
            <a:r>
              <a:rPr lang="tr-TR"/>
              <a:t>SLIDE </a:t>
            </a:r>
            <a:fld id="{949E4471-4D62-49E7-81D3-F5BE6C5EB0EF}" type="slidenum">
              <a:rPr lang="tr-TR"/>
              <a:pPr/>
              <a:t>3</a:t>
            </a:fld>
            <a:endParaRPr lang="tr-TR"/>
          </a:p>
        </p:txBody>
      </p:sp>
      <p:sp>
        <p:nvSpPr>
          <p:cNvPr id="1131522" name="Rectangle 2"/>
          <p:cNvSpPr>
            <a:spLocks noGrp="1" noChangeArrowheads="1"/>
          </p:cNvSpPr>
          <p:nvPr>
            <p:ph type="title"/>
          </p:nvPr>
        </p:nvSpPr>
        <p:spPr/>
        <p:txBody>
          <a:bodyPr/>
          <a:lstStyle/>
          <a:p>
            <a:r>
              <a:rPr lang="tr-TR" dirty="0">
                <a:solidFill>
                  <a:srgbClr val="0000FF"/>
                </a:solidFill>
              </a:rPr>
              <a:t>ÖNSÖZ- </a:t>
            </a:r>
            <a:r>
              <a:rPr lang="tr-TR" dirty="0"/>
              <a:t>Depremler değil, </a:t>
            </a:r>
            <a:r>
              <a:rPr lang="tr-TR" dirty="0" smtClean="0"/>
              <a:t>binalar </a:t>
            </a:r>
            <a:r>
              <a:rPr lang="tr-TR" dirty="0"/>
              <a:t>öldürür!..</a:t>
            </a:r>
          </a:p>
        </p:txBody>
      </p:sp>
      <p:sp>
        <p:nvSpPr>
          <p:cNvPr id="1131523" name="Rectangle 3"/>
          <p:cNvSpPr>
            <a:spLocks noGrp="1" noChangeArrowheads="1"/>
          </p:cNvSpPr>
          <p:nvPr>
            <p:ph type="body" idx="1"/>
          </p:nvPr>
        </p:nvSpPr>
        <p:spPr/>
        <p:txBody>
          <a:bodyPr/>
          <a:lstStyle/>
          <a:p>
            <a:r>
              <a:rPr lang="tr-TR" altLang="ja-JP" b="1" dirty="0">
                <a:solidFill>
                  <a:srgbClr val="0000FF"/>
                </a:solidFill>
                <a:effectLst>
                  <a:outerShdw blurRad="38100" dist="38100" dir="2700000" algn="tl">
                    <a:srgbClr val="C0C0C0"/>
                  </a:outerShdw>
                </a:effectLst>
              </a:rPr>
              <a:t>Deprem….</a:t>
            </a:r>
            <a:r>
              <a:rPr lang="tr-TR" altLang="ja-JP" dirty="0"/>
              <a:t> Kasırga, hortum, tayfun, sel, yangın gibi </a:t>
            </a:r>
            <a:r>
              <a:rPr lang="tr-TR" altLang="ja-JP" dirty="0" smtClean="0"/>
              <a:t>başlı </a:t>
            </a:r>
            <a:r>
              <a:rPr lang="tr-TR" altLang="ja-JP" dirty="0"/>
              <a:t>başına, insanları öldüren, yeryüzünü yıkan, eko-sistemi bozan doğa olaylarından biri değildir </a:t>
            </a:r>
            <a:r>
              <a:rPr lang="tr-TR" altLang="ja-JP" dirty="0" smtClean="0"/>
              <a:t/>
            </a:r>
            <a:br>
              <a:rPr lang="tr-TR" altLang="ja-JP" dirty="0" smtClean="0"/>
            </a:br>
            <a:r>
              <a:rPr lang="tr-TR" altLang="ja-JP" sz="1800" i="1" dirty="0" smtClean="0"/>
              <a:t>(Birkaç istisna hariç…</a:t>
            </a:r>
            <a:r>
              <a:rPr lang="tr-TR" altLang="ja-JP" sz="1800" i="1" dirty="0" err="1" smtClean="0"/>
              <a:t>Tsunami</a:t>
            </a:r>
            <a:r>
              <a:rPr lang="tr-TR" altLang="ja-JP" sz="1800" i="1" dirty="0" smtClean="0"/>
              <a:t>- </a:t>
            </a:r>
            <a:r>
              <a:rPr lang="tr-TR" altLang="ja-JP" sz="1800" i="1" dirty="0"/>
              <a:t>Heyelan dolaylı). </a:t>
            </a:r>
          </a:p>
          <a:p>
            <a:endParaRPr lang="tr-TR" altLang="ja-JP" sz="1800" i="1" dirty="0"/>
          </a:p>
          <a:p>
            <a:r>
              <a:rPr lang="tr-TR" altLang="ja-JP" dirty="0"/>
              <a:t>Deprem kayıpları ve zararları, sadece, insanoğlunun hatalarından kaynaklanmaktadır: </a:t>
            </a:r>
          </a:p>
          <a:p>
            <a:pPr lvl="1"/>
            <a:r>
              <a:rPr lang="tr-TR" altLang="ja-JP" dirty="0"/>
              <a:t> </a:t>
            </a:r>
            <a:r>
              <a:rPr lang="tr-TR" altLang="ja-JP" b="1" dirty="0"/>
              <a:t>Yoğun kentleşme</a:t>
            </a:r>
          </a:p>
          <a:p>
            <a:pPr lvl="1"/>
            <a:r>
              <a:rPr lang="tr-TR" altLang="ja-JP" b="1" dirty="0"/>
              <a:t> Kaçak yapılaşma </a:t>
            </a:r>
          </a:p>
          <a:p>
            <a:pPr lvl="1"/>
            <a:r>
              <a:rPr lang="tr-TR" altLang="ja-JP" sz="2500" b="1" dirty="0"/>
              <a:t> Arazının hatalı kullanımı </a:t>
            </a:r>
          </a:p>
          <a:p>
            <a:pPr lvl="1"/>
            <a:r>
              <a:rPr lang="tr-TR" altLang="ja-JP" sz="2500" b="1" dirty="0"/>
              <a:t> Proje ve imalat hataları, denetimsizlik</a:t>
            </a:r>
          </a:p>
          <a:p>
            <a:pPr lvl="1"/>
            <a:r>
              <a:rPr lang="tr-TR" altLang="ja-JP" sz="3200" b="1" dirty="0">
                <a:solidFill>
                  <a:srgbClr val="FF3300"/>
                </a:solidFill>
              </a:rPr>
              <a:t> İMAR AFLARI... </a:t>
            </a:r>
            <a:endParaRPr lang="tr-TR" sz="3200" b="1" dirty="0">
              <a:solidFill>
                <a:srgbClr val="FF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1523">
                                            <p:txEl>
                                              <p:pRg st="4" end="4"/>
                                            </p:txEl>
                                          </p:spTgt>
                                        </p:tgtEl>
                                        <p:attrNameLst>
                                          <p:attrName>style.visibility</p:attrName>
                                        </p:attrNameLst>
                                      </p:cBhvr>
                                      <p:to>
                                        <p:strVal val="visible"/>
                                      </p:to>
                                    </p:set>
                                    <p:anim calcmode="lin" valueType="num">
                                      <p:cBhvr additive="base">
                                        <p:cTn id="7" dur="500" fill="hold"/>
                                        <p:tgtEl>
                                          <p:spTgt spid="113152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315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31523">
                                            <p:txEl>
                                              <p:pRg st="5" end="5"/>
                                            </p:txEl>
                                          </p:spTgt>
                                        </p:tgtEl>
                                        <p:attrNameLst>
                                          <p:attrName>style.visibility</p:attrName>
                                        </p:attrNameLst>
                                      </p:cBhvr>
                                      <p:to>
                                        <p:strVal val="visible"/>
                                      </p:to>
                                    </p:set>
                                    <p:anim calcmode="lin" valueType="num">
                                      <p:cBhvr additive="base">
                                        <p:cTn id="13" dur="500" fill="hold"/>
                                        <p:tgtEl>
                                          <p:spTgt spid="113152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315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31523">
                                            <p:txEl>
                                              <p:pRg st="6" end="6"/>
                                            </p:txEl>
                                          </p:spTgt>
                                        </p:tgtEl>
                                        <p:attrNameLst>
                                          <p:attrName>style.visibility</p:attrName>
                                        </p:attrNameLst>
                                      </p:cBhvr>
                                      <p:to>
                                        <p:strVal val="visible"/>
                                      </p:to>
                                    </p:set>
                                    <p:anim calcmode="lin" valueType="num">
                                      <p:cBhvr additive="base">
                                        <p:cTn id="19" dur="500" fill="hold"/>
                                        <p:tgtEl>
                                          <p:spTgt spid="113152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315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31523">
                                            <p:txEl>
                                              <p:pRg st="7" end="7"/>
                                            </p:txEl>
                                          </p:spTgt>
                                        </p:tgtEl>
                                        <p:attrNameLst>
                                          <p:attrName>style.visibility</p:attrName>
                                        </p:attrNameLst>
                                      </p:cBhvr>
                                      <p:to>
                                        <p:strVal val="visible"/>
                                      </p:to>
                                    </p:set>
                                    <p:anim calcmode="lin" valueType="num">
                                      <p:cBhvr additive="base">
                                        <p:cTn id="25" dur="500" fill="hold"/>
                                        <p:tgtEl>
                                          <p:spTgt spid="113152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3152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76803" name="3 Altbilgi Yer Tutucusu"/>
          <p:cNvSpPr>
            <a:spLocks noGrp="1"/>
          </p:cNvSpPr>
          <p:nvPr>
            <p:ph type="ftr" sz="quarter" idx="11"/>
          </p:nvPr>
        </p:nvSpPr>
        <p:spPr>
          <a:noFill/>
        </p:spPr>
        <p:txBody>
          <a:bodyPr/>
          <a:lstStyle/>
          <a:p>
            <a:r>
              <a:rPr lang="tr-TR"/>
              <a:t>DR. MUSTAFA KUTANİS SAÜ İNŞ.MÜH. BÖLÜMÜ</a:t>
            </a:r>
          </a:p>
        </p:txBody>
      </p:sp>
      <p:sp>
        <p:nvSpPr>
          <p:cNvPr id="76804" name="4 Slayt Numarası Yer Tutucusu"/>
          <p:cNvSpPr>
            <a:spLocks noGrp="1"/>
          </p:cNvSpPr>
          <p:nvPr>
            <p:ph type="sldNum" sz="quarter" idx="12"/>
          </p:nvPr>
        </p:nvSpPr>
        <p:spPr>
          <a:noFill/>
        </p:spPr>
        <p:txBody>
          <a:bodyPr/>
          <a:lstStyle/>
          <a:p>
            <a:r>
              <a:rPr lang="tr-TR"/>
              <a:t>SLIDE </a:t>
            </a:r>
            <a:fld id="{23E798A6-E553-4DEE-A4C8-6DA53EC77F2C}" type="slidenum">
              <a:rPr lang="tr-TR"/>
              <a:pPr/>
              <a:t>30</a:t>
            </a:fld>
            <a:endParaRPr lang="tr-TR"/>
          </a:p>
        </p:txBody>
      </p:sp>
      <p:sp>
        <p:nvSpPr>
          <p:cNvPr id="825346" name="Rectangle 2"/>
          <p:cNvSpPr>
            <a:spLocks noGrp="1" noChangeArrowheads="1"/>
          </p:cNvSpPr>
          <p:nvPr>
            <p:ph type="title"/>
          </p:nvPr>
        </p:nvSpPr>
        <p:spPr/>
        <p:txBody>
          <a:bodyPr/>
          <a:lstStyle/>
          <a:p>
            <a:pPr eaLnBrk="1" hangingPunct="1">
              <a:defRPr/>
            </a:pPr>
            <a:r>
              <a:rPr lang="tr-TR" dirty="0" err="1" smtClean="0">
                <a:effectLst>
                  <a:outerShdw blurRad="38100" dist="38100" dir="2700000" algn="tl">
                    <a:srgbClr val="FFFFFF"/>
                  </a:outerShdw>
                </a:effectLst>
              </a:rPr>
              <a:t>Eksantrisite</a:t>
            </a:r>
            <a:r>
              <a:rPr lang="tr-TR" dirty="0" smtClean="0">
                <a:effectLst>
                  <a:outerShdw blurRad="38100" dist="38100" dir="2700000" algn="tl">
                    <a:srgbClr val="FFFFFF"/>
                  </a:outerShdw>
                </a:effectLst>
              </a:rPr>
              <a:t>- Dışmerkezlik</a:t>
            </a:r>
          </a:p>
        </p:txBody>
      </p:sp>
      <p:pic>
        <p:nvPicPr>
          <p:cNvPr id="76806" name="Picture 3"/>
          <p:cNvPicPr>
            <a:picLocks noChangeAspect="1" noChangeArrowheads="1"/>
          </p:cNvPicPr>
          <p:nvPr/>
        </p:nvPicPr>
        <p:blipFill>
          <a:blip r:embed="rId4" cstate="print"/>
          <a:srcRect/>
          <a:stretch>
            <a:fillRect/>
          </a:stretch>
        </p:blipFill>
        <p:spPr bwMode="auto">
          <a:xfrm>
            <a:off x="177800" y="741363"/>
            <a:ext cx="5405438" cy="3767137"/>
          </a:xfrm>
          <a:prstGeom prst="rect">
            <a:avLst/>
          </a:prstGeom>
          <a:noFill/>
          <a:ln w="9525">
            <a:noFill/>
            <a:miter lim="800000"/>
            <a:headEnd/>
            <a:tailEnd/>
          </a:ln>
        </p:spPr>
      </p:pic>
      <p:sp>
        <p:nvSpPr>
          <p:cNvPr id="76807" name="Text Box 4"/>
          <p:cNvSpPr txBox="1">
            <a:spLocks noChangeArrowheads="1"/>
          </p:cNvSpPr>
          <p:nvPr/>
        </p:nvSpPr>
        <p:spPr bwMode="auto">
          <a:xfrm>
            <a:off x="530225" y="4873625"/>
            <a:ext cx="3186113" cy="457200"/>
          </a:xfrm>
          <a:prstGeom prst="rect">
            <a:avLst/>
          </a:prstGeom>
          <a:solidFill>
            <a:srgbClr val="FF3300">
              <a:alpha val="56862"/>
            </a:srgbClr>
          </a:solidFill>
          <a:ln w="9525">
            <a:noFill/>
            <a:miter lim="800000"/>
            <a:headEnd/>
            <a:tailEnd/>
          </a:ln>
        </p:spPr>
        <p:txBody>
          <a:bodyPr>
            <a:spAutoFit/>
          </a:bodyPr>
          <a:lstStyle/>
          <a:p>
            <a:pPr algn="ctr"/>
            <a:r>
              <a:rPr lang="tr-TR" sz="2400" b="0"/>
              <a:t>Burulmanın Oluşması</a:t>
            </a:r>
          </a:p>
        </p:txBody>
      </p:sp>
      <p:sp>
        <p:nvSpPr>
          <p:cNvPr id="825349" name="Oval 5"/>
          <p:cNvSpPr>
            <a:spLocks noChangeArrowheads="1"/>
          </p:cNvSpPr>
          <p:nvPr/>
        </p:nvSpPr>
        <p:spPr bwMode="auto">
          <a:xfrm>
            <a:off x="3357563" y="2914650"/>
            <a:ext cx="750887" cy="804863"/>
          </a:xfrm>
          <a:prstGeom prst="ellipse">
            <a:avLst/>
          </a:prstGeom>
          <a:solidFill>
            <a:srgbClr val="FF0000">
              <a:alpha val="39999"/>
            </a:srgbClr>
          </a:solidFill>
          <a:ln w="9525">
            <a:noFill/>
            <a:round/>
            <a:headEnd/>
            <a:tailEnd/>
          </a:ln>
        </p:spPr>
        <p:txBody>
          <a:bodyPr wrap="none" anchor="ctr"/>
          <a:lstStyle/>
          <a:p>
            <a:endParaRPr lang="tr-TR"/>
          </a:p>
        </p:txBody>
      </p:sp>
      <p:grpSp>
        <p:nvGrpSpPr>
          <p:cNvPr id="2" name="Group 6"/>
          <p:cNvGrpSpPr>
            <a:grpSpLocks/>
          </p:cNvGrpSpPr>
          <p:nvPr/>
        </p:nvGrpSpPr>
        <p:grpSpPr bwMode="auto">
          <a:xfrm>
            <a:off x="5402263" y="1704975"/>
            <a:ext cx="3152775" cy="3927475"/>
            <a:chOff x="3487" y="1464"/>
            <a:chExt cx="1986" cy="2474"/>
          </a:xfrm>
        </p:grpSpPr>
        <p:grpSp>
          <p:nvGrpSpPr>
            <p:cNvPr id="3" name="Group 7"/>
            <p:cNvGrpSpPr>
              <a:grpSpLocks/>
            </p:cNvGrpSpPr>
            <p:nvPr/>
          </p:nvGrpSpPr>
          <p:grpSpPr bwMode="auto">
            <a:xfrm>
              <a:off x="3498" y="1464"/>
              <a:ext cx="1975" cy="731"/>
              <a:chOff x="3498" y="1464"/>
              <a:chExt cx="1975" cy="731"/>
            </a:xfrm>
          </p:grpSpPr>
          <p:sp>
            <p:nvSpPr>
              <p:cNvPr id="76823" name="Rectangle 8"/>
              <p:cNvSpPr>
                <a:spLocks noChangeArrowheads="1"/>
              </p:cNvSpPr>
              <p:nvPr/>
            </p:nvSpPr>
            <p:spPr bwMode="auto">
              <a:xfrm>
                <a:off x="3498" y="1613"/>
                <a:ext cx="929" cy="362"/>
              </a:xfrm>
              <a:prstGeom prst="rect">
                <a:avLst/>
              </a:prstGeom>
              <a:solidFill>
                <a:srgbClr val="FFFF00"/>
              </a:solidFill>
              <a:ln w="28575">
                <a:solidFill>
                  <a:srgbClr val="FF3300"/>
                </a:solidFill>
                <a:miter lim="800000"/>
                <a:headEnd/>
                <a:tailEnd/>
              </a:ln>
            </p:spPr>
            <p:txBody>
              <a:bodyPr wrap="none" anchor="ctr"/>
              <a:lstStyle/>
              <a:p>
                <a:pPr algn="ctr"/>
                <a:r>
                  <a:rPr lang="tr-TR" b="0"/>
                  <a:t>Kat Planı</a:t>
                </a:r>
              </a:p>
            </p:txBody>
          </p:sp>
          <p:sp>
            <p:nvSpPr>
              <p:cNvPr id="76824" name="AutoShape 9"/>
              <p:cNvSpPr>
                <a:spLocks noChangeArrowheads="1"/>
              </p:cNvSpPr>
              <p:nvPr/>
            </p:nvSpPr>
            <p:spPr bwMode="auto">
              <a:xfrm>
                <a:off x="4683" y="1464"/>
                <a:ext cx="790" cy="325"/>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tr-TR" b="0"/>
                  <a:t>Simetrik</a:t>
                </a:r>
              </a:p>
            </p:txBody>
          </p:sp>
          <p:sp>
            <p:nvSpPr>
              <p:cNvPr id="76825" name="AutoShape 10"/>
              <p:cNvSpPr>
                <a:spLocks noChangeArrowheads="1"/>
              </p:cNvSpPr>
              <p:nvPr/>
            </p:nvSpPr>
            <p:spPr bwMode="auto">
              <a:xfrm>
                <a:off x="4682" y="1870"/>
                <a:ext cx="790" cy="325"/>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tr-TR" b="0"/>
                  <a:t>Asimetrik</a:t>
                </a:r>
              </a:p>
            </p:txBody>
          </p:sp>
          <p:cxnSp>
            <p:nvCxnSpPr>
              <p:cNvPr id="76826" name="AutoShape 11"/>
              <p:cNvCxnSpPr>
                <a:cxnSpLocks noChangeShapeType="1"/>
                <a:stCxn id="76823" idx="3"/>
                <a:endCxn id="76824" idx="1"/>
              </p:cNvCxnSpPr>
              <p:nvPr/>
            </p:nvCxnSpPr>
            <p:spPr bwMode="auto">
              <a:xfrm flipV="1">
                <a:off x="4427" y="1627"/>
                <a:ext cx="256" cy="167"/>
              </a:xfrm>
              <a:prstGeom prst="bentConnector3">
                <a:avLst>
                  <a:gd name="adj1" fmla="val 49611"/>
                </a:avLst>
              </a:prstGeom>
              <a:noFill/>
              <a:ln w="9525">
                <a:solidFill>
                  <a:schemeClr val="tx1"/>
                </a:solidFill>
                <a:miter lim="800000"/>
                <a:headEnd/>
                <a:tailEnd type="triangle" w="med" len="med"/>
              </a:ln>
            </p:spPr>
          </p:cxnSp>
          <p:cxnSp>
            <p:nvCxnSpPr>
              <p:cNvPr id="76827" name="AutoShape 12"/>
              <p:cNvCxnSpPr>
                <a:cxnSpLocks noChangeShapeType="1"/>
                <a:stCxn id="76823" idx="3"/>
                <a:endCxn id="76825" idx="1"/>
              </p:cNvCxnSpPr>
              <p:nvPr/>
            </p:nvCxnSpPr>
            <p:spPr bwMode="auto">
              <a:xfrm>
                <a:off x="4427" y="1794"/>
                <a:ext cx="255" cy="239"/>
              </a:xfrm>
              <a:prstGeom prst="bentConnector3">
                <a:avLst>
                  <a:gd name="adj1" fmla="val 49806"/>
                </a:avLst>
              </a:prstGeom>
              <a:noFill/>
              <a:ln w="9525">
                <a:solidFill>
                  <a:schemeClr val="tx1"/>
                </a:solidFill>
                <a:miter lim="800000"/>
                <a:headEnd/>
                <a:tailEnd type="triangle" w="med" len="med"/>
              </a:ln>
            </p:spPr>
          </p:cxnSp>
        </p:grpSp>
        <p:grpSp>
          <p:nvGrpSpPr>
            <p:cNvPr id="4" name="Group 13"/>
            <p:cNvGrpSpPr>
              <a:grpSpLocks/>
            </p:cNvGrpSpPr>
            <p:nvPr/>
          </p:nvGrpSpPr>
          <p:grpSpPr bwMode="auto">
            <a:xfrm>
              <a:off x="3493" y="2299"/>
              <a:ext cx="1979" cy="766"/>
              <a:chOff x="3493" y="2353"/>
              <a:chExt cx="1979" cy="766"/>
            </a:xfrm>
          </p:grpSpPr>
          <p:sp>
            <p:nvSpPr>
              <p:cNvPr id="76818" name="Rectangle 14"/>
              <p:cNvSpPr>
                <a:spLocks noChangeArrowheads="1"/>
              </p:cNvSpPr>
              <p:nvPr/>
            </p:nvSpPr>
            <p:spPr bwMode="auto">
              <a:xfrm>
                <a:off x="3493" y="2515"/>
                <a:ext cx="929" cy="362"/>
              </a:xfrm>
              <a:prstGeom prst="rect">
                <a:avLst/>
              </a:prstGeom>
              <a:solidFill>
                <a:srgbClr val="FFFF00"/>
              </a:solidFill>
              <a:ln w="28575">
                <a:solidFill>
                  <a:srgbClr val="FF3300"/>
                </a:solidFill>
                <a:miter lim="800000"/>
                <a:headEnd/>
                <a:tailEnd/>
              </a:ln>
            </p:spPr>
            <p:txBody>
              <a:bodyPr wrap="none" anchor="ctr"/>
              <a:lstStyle/>
              <a:p>
                <a:pPr algn="ctr"/>
                <a:r>
                  <a:rPr lang="tr-TR" b="0"/>
                  <a:t>Burulma </a:t>
                </a:r>
              </a:p>
              <a:p>
                <a:pPr algn="ctr"/>
                <a:r>
                  <a:rPr lang="tr-TR" b="0"/>
                  <a:t>Modülü</a:t>
                </a:r>
              </a:p>
            </p:txBody>
          </p:sp>
          <p:sp>
            <p:nvSpPr>
              <p:cNvPr id="76819" name="AutoShape 15"/>
              <p:cNvSpPr>
                <a:spLocks noChangeArrowheads="1"/>
              </p:cNvSpPr>
              <p:nvPr/>
            </p:nvSpPr>
            <p:spPr bwMode="auto">
              <a:xfrm>
                <a:off x="4682" y="2353"/>
                <a:ext cx="790" cy="325"/>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tr-TR" b="0"/>
                  <a:t>Yeterli</a:t>
                </a:r>
              </a:p>
            </p:txBody>
          </p:sp>
          <p:sp>
            <p:nvSpPr>
              <p:cNvPr id="76820" name="AutoShape 16"/>
              <p:cNvSpPr>
                <a:spLocks noChangeArrowheads="1"/>
              </p:cNvSpPr>
              <p:nvPr/>
            </p:nvSpPr>
            <p:spPr bwMode="auto">
              <a:xfrm>
                <a:off x="4681" y="2794"/>
                <a:ext cx="790" cy="325"/>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tr-TR" b="0"/>
                  <a:t>Çok Düşük</a:t>
                </a:r>
              </a:p>
            </p:txBody>
          </p:sp>
          <p:cxnSp>
            <p:nvCxnSpPr>
              <p:cNvPr id="76821" name="AutoShape 17"/>
              <p:cNvCxnSpPr>
                <a:cxnSpLocks noChangeShapeType="1"/>
                <a:stCxn id="76818" idx="3"/>
                <a:endCxn id="76819" idx="1"/>
              </p:cNvCxnSpPr>
              <p:nvPr/>
            </p:nvCxnSpPr>
            <p:spPr bwMode="auto">
              <a:xfrm flipV="1">
                <a:off x="4422" y="2516"/>
                <a:ext cx="260" cy="180"/>
              </a:xfrm>
              <a:prstGeom prst="bentConnector3">
                <a:avLst>
                  <a:gd name="adj1" fmla="val 49616"/>
                </a:avLst>
              </a:prstGeom>
              <a:noFill/>
              <a:ln w="9525">
                <a:solidFill>
                  <a:schemeClr val="tx1"/>
                </a:solidFill>
                <a:miter lim="800000"/>
                <a:headEnd/>
                <a:tailEnd type="triangle" w="med" len="med"/>
              </a:ln>
            </p:spPr>
          </p:cxnSp>
          <p:cxnSp>
            <p:nvCxnSpPr>
              <p:cNvPr id="76822" name="AutoShape 18"/>
              <p:cNvCxnSpPr>
                <a:cxnSpLocks noChangeShapeType="1"/>
                <a:stCxn id="76818" idx="3"/>
                <a:endCxn id="76820" idx="1"/>
              </p:cNvCxnSpPr>
              <p:nvPr/>
            </p:nvCxnSpPr>
            <p:spPr bwMode="auto">
              <a:xfrm>
                <a:off x="4422" y="2696"/>
                <a:ext cx="259" cy="261"/>
              </a:xfrm>
              <a:prstGeom prst="bentConnector3">
                <a:avLst>
                  <a:gd name="adj1" fmla="val 49806"/>
                </a:avLst>
              </a:prstGeom>
              <a:noFill/>
              <a:ln w="9525">
                <a:solidFill>
                  <a:schemeClr val="tx1"/>
                </a:solidFill>
                <a:miter lim="800000"/>
                <a:headEnd/>
                <a:tailEnd type="triangle" w="med" len="med"/>
              </a:ln>
            </p:spPr>
          </p:cxnSp>
        </p:grpSp>
        <p:grpSp>
          <p:nvGrpSpPr>
            <p:cNvPr id="5" name="Group 19"/>
            <p:cNvGrpSpPr>
              <a:grpSpLocks/>
            </p:cNvGrpSpPr>
            <p:nvPr/>
          </p:nvGrpSpPr>
          <p:grpSpPr bwMode="auto">
            <a:xfrm>
              <a:off x="3487" y="3212"/>
              <a:ext cx="1977" cy="726"/>
              <a:chOff x="3487" y="3212"/>
              <a:chExt cx="1977" cy="726"/>
            </a:xfrm>
          </p:grpSpPr>
          <p:sp>
            <p:nvSpPr>
              <p:cNvPr id="76813" name="Rectangle 20"/>
              <p:cNvSpPr>
                <a:spLocks noChangeArrowheads="1"/>
              </p:cNvSpPr>
              <p:nvPr/>
            </p:nvSpPr>
            <p:spPr bwMode="auto">
              <a:xfrm>
                <a:off x="3487" y="3363"/>
                <a:ext cx="929" cy="362"/>
              </a:xfrm>
              <a:prstGeom prst="rect">
                <a:avLst/>
              </a:prstGeom>
              <a:solidFill>
                <a:srgbClr val="FFFF00"/>
              </a:solidFill>
              <a:ln w="28575">
                <a:solidFill>
                  <a:srgbClr val="FF3300"/>
                </a:solidFill>
                <a:miter lim="800000"/>
                <a:headEnd/>
                <a:tailEnd/>
              </a:ln>
            </p:spPr>
            <p:txBody>
              <a:bodyPr wrap="none" anchor="ctr"/>
              <a:lstStyle/>
              <a:p>
                <a:pPr algn="ctr"/>
                <a:r>
                  <a:rPr lang="tr-TR" b="0"/>
                  <a:t>Eksantrisite</a:t>
                </a:r>
              </a:p>
            </p:txBody>
          </p:sp>
          <p:sp>
            <p:nvSpPr>
              <p:cNvPr id="76814" name="AutoShape 21"/>
              <p:cNvSpPr>
                <a:spLocks noChangeArrowheads="1"/>
              </p:cNvSpPr>
              <p:nvPr/>
            </p:nvSpPr>
            <p:spPr bwMode="auto">
              <a:xfrm>
                <a:off x="4672" y="3212"/>
                <a:ext cx="790" cy="325"/>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tr-TR" b="0"/>
                  <a:t>Yok</a:t>
                </a:r>
              </a:p>
            </p:txBody>
          </p:sp>
          <p:sp>
            <p:nvSpPr>
              <p:cNvPr id="76815" name="AutoShape 22"/>
              <p:cNvSpPr>
                <a:spLocks noChangeArrowheads="1"/>
              </p:cNvSpPr>
              <p:nvPr/>
            </p:nvSpPr>
            <p:spPr bwMode="auto">
              <a:xfrm>
                <a:off x="4674" y="3613"/>
                <a:ext cx="790" cy="325"/>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tr-TR" b="0"/>
                  <a:t>Çok Yüksek</a:t>
                </a:r>
              </a:p>
            </p:txBody>
          </p:sp>
          <p:cxnSp>
            <p:nvCxnSpPr>
              <p:cNvPr id="76816" name="AutoShape 23"/>
              <p:cNvCxnSpPr>
                <a:cxnSpLocks noChangeShapeType="1"/>
                <a:stCxn id="76813" idx="3"/>
                <a:endCxn id="76814" idx="1"/>
              </p:cNvCxnSpPr>
              <p:nvPr/>
            </p:nvCxnSpPr>
            <p:spPr bwMode="auto">
              <a:xfrm flipV="1">
                <a:off x="4416" y="3375"/>
                <a:ext cx="256" cy="169"/>
              </a:xfrm>
              <a:prstGeom prst="bentConnector3">
                <a:avLst>
                  <a:gd name="adj1" fmla="val 49611"/>
                </a:avLst>
              </a:prstGeom>
              <a:noFill/>
              <a:ln w="9525">
                <a:solidFill>
                  <a:schemeClr val="tx1"/>
                </a:solidFill>
                <a:miter lim="800000"/>
                <a:headEnd/>
                <a:tailEnd type="triangle" w="med" len="med"/>
              </a:ln>
            </p:spPr>
          </p:cxnSp>
          <p:cxnSp>
            <p:nvCxnSpPr>
              <p:cNvPr id="76817" name="AutoShape 24"/>
              <p:cNvCxnSpPr>
                <a:cxnSpLocks noChangeShapeType="1"/>
                <a:stCxn id="76813" idx="3"/>
                <a:endCxn id="76815" idx="1"/>
              </p:cNvCxnSpPr>
              <p:nvPr/>
            </p:nvCxnSpPr>
            <p:spPr bwMode="auto">
              <a:xfrm>
                <a:off x="4416" y="3544"/>
                <a:ext cx="258" cy="232"/>
              </a:xfrm>
              <a:prstGeom prst="bentConnector3">
                <a:avLst>
                  <a:gd name="adj1" fmla="val 49611"/>
                </a:avLst>
              </a:prstGeom>
              <a:noFill/>
              <a:ln w="9525">
                <a:solidFill>
                  <a:schemeClr val="tx1"/>
                </a:solidFill>
                <a:miter lim="800000"/>
                <a:headEnd/>
                <a:tailEnd type="triangle" w="med" len="med"/>
              </a:ln>
            </p:spPr>
          </p:cxnSp>
        </p:grpSp>
      </p:grpSp>
      <p:sp>
        <p:nvSpPr>
          <p:cNvPr id="28" name="Right Arrow 27"/>
          <p:cNvSpPr/>
          <p:nvPr/>
        </p:nvSpPr>
        <p:spPr bwMode="auto">
          <a:xfrm>
            <a:off x="2621280" y="5562600"/>
            <a:ext cx="2545080" cy="655320"/>
          </a:xfrm>
          <a:prstGeom prst="rightArrow">
            <a:avLst/>
          </a:prstGeom>
          <a:solidFill>
            <a:srgbClr val="FF3300"/>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tr-TR" dirty="0" err="1" smtClean="0">
                <a:solidFill>
                  <a:srgbClr val="FFFF00"/>
                </a:solidFill>
              </a:rPr>
              <a:t>Run</a:t>
            </a:r>
            <a:r>
              <a:rPr lang="tr-TR" dirty="0" smtClean="0">
                <a:solidFill>
                  <a:srgbClr val="FFFF00"/>
                </a:solidFill>
              </a:rPr>
              <a:t> Sap15 </a:t>
            </a:r>
            <a:r>
              <a:rPr lang="tr-TR" dirty="0" err="1" smtClean="0">
                <a:solidFill>
                  <a:srgbClr val="FFFF00"/>
                </a:solidFill>
              </a:rPr>
              <a:t>corner</a:t>
            </a:r>
            <a:endParaRPr kumimoji="0" lang="tr-TR" sz="1800" b="1" i="0" u="none" strike="noStrike" cap="none" normalizeH="0" baseline="0" dirty="0" smtClean="0">
              <a:ln>
                <a:noFill/>
              </a:ln>
              <a:solidFill>
                <a:srgbClr val="FFFF00"/>
              </a:solidFill>
              <a:effectLst/>
              <a:latin typeface="Arial" charset="0"/>
            </a:endParaRPr>
          </a:p>
        </p:txBody>
      </p:sp>
    </p:spTree>
  </p:cSld>
  <p:clrMapOvr>
    <a:masterClrMapping/>
  </p:clrMapOvr>
  <p:transition>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5349"/>
                                        </p:tgtEl>
                                        <p:attrNameLst>
                                          <p:attrName>style.visibility</p:attrName>
                                        </p:attrNameLst>
                                      </p:cBhvr>
                                      <p:to>
                                        <p:strVal val="visible"/>
                                      </p:to>
                                    </p:set>
                                    <p:anim calcmode="lin" valueType="num">
                                      <p:cBhvr additive="base">
                                        <p:cTn id="7" dur="500" fill="hold"/>
                                        <p:tgtEl>
                                          <p:spTgt spid="825349"/>
                                        </p:tgtEl>
                                        <p:attrNameLst>
                                          <p:attrName>ppt_x</p:attrName>
                                        </p:attrNameLst>
                                      </p:cBhvr>
                                      <p:tavLst>
                                        <p:tav tm="0">
                                          <p:val>
                                            <p:strVal val="#ppt_x"/>
                                          </p:val>
                                        </p:tav>
                                        <p:tav tm="100000">
                                          <p:val>
                                            <p:strVal val="#ppt_x"/>
                                          </p:val>
                                        </p:tav>
                                      </p:tavLst>
                                    </p:anim>
                                    <p:anim calcmode="lin" valueType="num">
                                      <p:cBhvr additive="base">
                                        <p:cTn id="8" dur="500" fill="hold"/>
                                        <p:tgtEl>
                                          <p:spTgt spid="8253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34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Veri Yer Tutucusu"/>
          <p:cNvSpPr>
            <a:spLocks noGrp="1"/>
          </p:cNvSpPr>
          <p:nvPr>
            <p:ph type="dt" sz="half" idx="10"/>
          </p:nvPr>
        </p:nvSpPr>
        <p:spPr/>
        <p:txBody>
          <a:bodyPr/>
          <a:lstStyle/>
          <a:p>
            <a:r>
              <a:rPr lang="tr-TR"/>
              <a:t>10.10.2008</a:t>
            </a:r>
          </a:p>
        </p:txBody>
      </p:sp>
      <p:sp>
        <p:nvSpPr>
          <p:cNvPr id="8" name="3 Altbilgi Yer Tutucusu"/>
          <p:cNvSpPr>
            <a:spLocks noGrp="1"/>
          </p:cNvSpPr>
          <p:nvPr>
            <p:ph type="ftr" sz="quarter" idx="11"/>
          </p:nvPr>
        </p:nvSpPr>
        <p:spPr/>
        <p:txBody>
          <a:bodyPr/>
          <a:lstStyle/>
          <a:p>
            <a:r>
              <a:rPr lang="tr-TR"/>
              <a:t>DR. MUSTAFA KUTANİS SAÜ İNŞ.MÜH. BÖLÜMÜ</a:t>
            </a:r>
          </a:p>
        </p:txBody>
      </p:sp>
      <p:sp>
        <p:nvSpPr>
          <p:cNvPr id="9" name="4 Slayt Numarası Yer Tutucusu"/>
          <p:cNvSpPr>
            <a:spLocks noGrp="1"/>
          </p:cNvSpPr>
          <p:nvPr>
            <p:ph type="sldNum" sz="quarter" idx="12"/>
          </p:nvPr>
        </p:nvSpPr>
        <p:spPr/>
        <p:txBody>
          <a:bodyPr/>
          <a:lstStyle/>
          <a:p>
            <a:r>
              <a:rPr lang="tr-TR" dirty="0"/>
              <a:t>SLIDE </a:t>
            </a:r>
            <a:fld id="{279B6CE8-6DD7-4A4D-9D3B-482D11F1CE7F}" type="slidenum">
              <a:rPr lang="tr-TR" smtClean="0"/>
              <a:pPr/>
              <a:t>31</a:t>
            </a:fld>
            <a:r>
              <a:rPr lang="tr-TR" dirty="0" smtClean="0"/>
              <a:t>/</a:t>
            </a:r>
            <a:endParaRPr lang="tr-TR" dirty="0"/>
          </a:p>
        </p:txBody>
      </p:sp>
      <p:grpSp>
        <p:nvGrpSpPr>
          <p:cNvPr id="2" name="Group 11"/>
          <p:cNvGrpSpPr>
            <a:grpSpLocks/>
          </p:cNvGrpSpPr>
          <p:nvPr/>
        </p:nvGrpSpPr>
        <p:grpSpPr bwMode="auto">
          <a:xfrm>
            <a:off x="977900" y="581025"/>
            <a:ext cx="7159625" cy="5905500"/>
            <a:chOff x="616" y="174"/>
            <a:chExt cx="4510" cy="3720"/>
          </a:xfrm>
        </p:grpSpPr>
        <p:pic>
          <p:nvPicPr>
            <p:cNvPr id="464900" name="Picture 4"/>
            <p:cNvPicPr>
              <a:picLocks noChangeAspect="1" noChangeArrowheads="1"/>
            </p:cNvPicPr>
            <p:nvPr/>
          </p:nvPicPr>
          <p:blipFill>
            <a:blip r:embed="rId2" cstate="print"/>
            <a:srcRect/>
            <a:stretch>
              <a:fillRect/>
            </a:stretch>
          </p:blipFill>
          <p:spPr bwMode="auto">
            <a:xfrm>
              <a:off x="616" y="174"/>
              <a:ext cx="4220" cy="3310"/>
            </a:xfrm>
            <a:prstGeom prst="rect">
              <a:avLst/>
            </a:prstGeom>
            <a:noFill/>
            <a:ln w="9525">
              <a:noFill/>
              <a:miter lim="800000"/>
              <a:headEnd/>
              <a:tailEnd/>
            </a:ln>
            <a:effectLst/>
          </p:spPr>
        </p:pic>
        <p:sp>
          <p:nvSpPr>
            <p:cNvPr id="464902" name="Text Box 6"/>
            <p:cNvSpPr txBox="1">
              <a:spLocks noChangeArrowheads="1"/>
            </p:cNvSpPr>
            <p:nvPr/>
          </p:nvSpPr>
          <p:spPr bwMode="auto">
            <a:xfrm>
              <a:off x="670" y="3491"/>
              <a:ext cx="2617" cy="386"/>
            </a:xfrm>
            <a:prstGeom prst="rect">
              <a:avLst/>
            </a:prstGeom>
            <a:noFill/>
            <a:ln w="9525">
              <a:noFill/>
              <a:miter lim="800000"/>
              <a:headEnd/>
              <a:tailEnd/>
            </a:ln>
            <a:effectLst/>
          </p:spPr>
          <p:txBody>
            <a:bodyPr>
              <a:spAutoFit/>
            </a:bodyPr>
            <a:lstStyle/>
            <a:p>
              <a:pPr>
                <a:lnSpc>
                  <a:spcPct val="95000"/>
                </a:lnSpc>
              </a:pPr>
              <a:r>
                <a:rPr lang="tr-TR" b="0" dirty="0"/>
                <a:t>e) </a:t>
              </a:r>
              <a:r>
                <a:rPr lang="tr-TR" dirty="0">
                  <a:solidFill>
                    <a:srgbClr val="FF0000"/>
                  </a:solidFill>
                </a:rPr>
                <a:t>kirişsiz</a:t>
              </a:r>
              <a:r>
                <a:rPr lang="tr-TR" b="0" dirty="0"/>
                <a:t> döşeme (düşey </a:t>
              </a:r>
              <a:r>
                <a:rPr lang="tr-TR" b="0" dirty="0" err="1"/>
                <a:t>süneklik</a:t>
              </a:r>
              <a:r>
                <a:rPr lang="tr-TR" b="0" dirty="0"/>
                <a:t> ve</a:t>
              </a:r>
            </a:p>
            <a:p>
              <a:pPr>
                <a:lnSpc>
                  <a:spcPct val="95000"/>
                </a:lnSpc>
              </a:pPr>
              <a:r>
                <a:rPr lang="tr-TR" b="0" dirty="0" err="1"/>
                <a:t>rijitlik</a:t>
              </a:r>
              <a:r>
                <a:rPr lang="tr-TR" b="0" dirty="0"/>
                <a:t>, zımbalama tehlikesi</a:t>
              </a:r>
            </a:p>
          </p:txBody>
        </p:sp>
        <p:sp>
          <p:nvSpPr>
            <p:cNvPr id="464905" name="Text Box 9"/>
            <p:cNvSpPr txBox="1">
              <a:spLocks noChangeArrowheads="1"/>
            </p:cNvSpPr>
            <p:nvPr/>
          </p:nvSpPr>
          <p:spPr bwMode="auto">
            <a:xfrm>
              <a:off x="3475" y="3524"/>
              <a:ext cx="1651" cy="370"/>
            </a:xfrm>
            <a:prstGeom prst="rect">
              <a:avLst/>
            </a:prstGeom>
            <a:noFill/>
            <a:ln w="9525">
              <a:noFill/>
              <a:miter lim="800000"/>
              <a:headEnd/>
              <a:tailEnd/>
            </a:ln>
            <a:effectLst/>
          </p:spPr>
          <p:txBody>
            <a:bodyPr>
              <a:spAutoFit/>
            </a:bodyPr>
            <a:lstStyle/>
            <a:p>
              <a:pPr>
                <a:lnSpc>
                  <a:spcPct val="90000"/>
                </a:lnSpc>
              </a:pPr>
              <a:r>
                <a:rPr lang="tr-TR" b="0"/>
                <a:t>Perdeli düzenleme ve çerçeve kirişleri</a:t>
              </a:r>
            </a:p>
          </p:txBody>
        </p:sp>
      </p:grpSp>
      <p:sp>
        <p:nvSpPr>
          <p:cNvPr id="464906" name="Rectangle 10"/>
          <p:cNvSpPr>
            <a:spLocks noGrp="1" noChangeArrowheads="1"/>
          </p:cNvSpPr>
          <p:nvPr>
            <p:ph type="title"/>
          </p:nvPr>
        </p:nvSpPr>
        <p:spPr>
          <a:xfrm>
            <a:off x="827088" y="73025"/>
            <a:ext cx="7437437" cy="517525"/>
          </a:xfrm>
          <a:solidFill>
            <a:schemeClr val="accent1"/>
          </a:solidFill>
        </p:spPr>
        <p:txBody>
          <a:bodyPr/>
          <a:lstStyle/>
          <a:p>
            <a:r>
              <a:rPr lang="tr-TR" sz="2400"/>
              <a:t>Planda Taşıyıcı Sistem</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69635" name="4 Altbilgi Yer Tutucusu"/>
          <p:cNvSpPr>
            <a:spLocks noGrp="1"/>
          </p:cNvSpPr>
          <p:nvPr>
            <p:ph type="ftr" sz="quarter" idx="11"/>
          </p:nvPr>
        </p:nvSpPr>
        <p:spPr>
          <a:noFill/>
        </p:spPr>
        <p:txBody>
          <a:bodyPr/>
          <a:lstStyle/>
          <a:p>
            <a:r>
              <a:rPr lang="tr-TR"/>
              <a:t>DR. MUSTAFA KUTANİS SAÜ İNŞ.MÜH. BÖLÜMÜ</a:t>
            </a:r>
          </a:p>
        </p:txBody>
      </p:sp>
      <p:sp>
        <p:nvSpPr>
          <p:cNvPr id="69636" name="5 Slayt Numarası Yer Tutucusu"/>
          <p:cNvSpPr>
            <a:spLocks noGrp="1"/>
          </p:cNvSpPr>
          <p:nvPr>
            <p:ph type="sldNum" sz="quarter" idx="12"/>
          </p:nvPr>
        </p:nvSpPr>
        <p:spPr>
          <a:noFill/>
        </p:spPr>
        <p:txBody>
          <a:bodyPr/>
          <a:lstStyle/>
          <a:p>
            <a:r>
              <a:rPr lang="tr-TR"/>
              <a:t>SLIDE </a:t>
            </a:r>
            <a:fld id="{2CF356A9-CDBF-4B21-948E-FB421C720714}" type="slidenum">
              <a:rPr lang="tr-TR"/>
              <a:pPr/>
              <a:t>32</a:t>
            </a:fld>
            <a:endParaRPr lang="tr-TR"/>
          </a:p>
        </p:txBody>
      </p:sp>
      <p:pic>
        <p:nvPicPr>
          <p:cNvPr id="69637" name="Picture 2" descr="sekil_16"/>
          <p:cNvPicPr>
            <a:picLocks noChangeAspect="1" noChangeArrowheads="1"/>
          </p:cNvPicPr>
          <p:nvPr/>
        </p:nvPicPr>
        <p:blipFill>
          <a:blip r:embed="rId3" cstate="print"/>
          <a:srcRect/>
          <a:stretch>
            <a:fillRect/>
          </a:stretch>
        </p:blipFill>
        <p:spPr bwMode="auto">
          <a:xfrm>
            <a:off x="1101725" y="3397250"/>
            <a:ext cx="7315200" cy="3063875"/>
          </a:xfrm>
          <a:prstGeom prst="rect">
            <a:avLst/>
          </a:prstGeom>
          <a:noFill/>
          <a:ln w="9525">
            <a:noFill/>
            <a:miter lim="800000"/>
            <a:headEnd/>
            <a:tailEnd/>
          </a:ln>
        </p:spPr>
      </p:pic>
      <p:sp>
        <p:nvSpPr>
          <p:cNvPr id="69638" name="Rectangle 3"/>
          <p:cNvSpPr>
            <a:spLocks noGrp="1" noChangeArrowheads="1"/>
          </p:cNvSpPr>
          <p:nvPr>
            <p:ph type="title"/>
          </p:nvPr>
        </p:nvSpPr>
        <p:spPr/>
        <p:txBody>
          <a:bodyPr/>
          <a:lstStyle/>
          <a:p>
            <a:pPr eaLnBrk="1" hangingPunct="1"/>
            <a:r>
              <a:rPr lang="tr-TR" dirty="0" smtClean="0"/>
              <a:t>İdeal Taşıyıcı Sistem</a:t>
            </a:r>
          </a:p>
        </p:txBody>
      </p:sp>
      <p:sp>
        <p:nvSpPr>
          <p:cNvPr id="821252" name="Rectangle 4"/>
          <p:cNvSpPr>
            <a:spLocks noGrp="1" noChangeArrowheads="1"/>
          </p:cNvSpPr>
          <p:nvPr>
            <p:ph type="body" idx="1"/>
          </p:nvPr>
        </p:nvSpPr>
        <p:spPr/>
        <p:txBody>
          <a:bodyPr/>
          <a:lstStyle/>
          <a:p>
            <a:pPr eaLnBrk="1" hangingPunct="1">
              <a:buFont typeface="Wingdings" pitchFamily="2" charset="2"/>
              <a:buNone/>
              <a:defRPr/>
            </a:pPr>
            <a:r>
              <a:rPr lang="tr-TR" smtClean="0"/>
              <a:t>Simetrik (Planda ve düşeyde) olmalı. Çünkü :</a:t>
            </a:r>
          </a:p>
          <a:p>
            <a:pPr eaLnBrk="1" hangingPunct="1">
              <a:defRPr/>
            </a:pPr>
            <a:r>
              <a:rPr lang="tr-TR" smtClean="0"/>
              <a:t>Yapıda simetri olmaması burulma momentlerinin oluşmasına neden olur. Burulma momentleri, özellikle çevre kolonlarına </a:t>
            </a:r>
            <a:r>
              <a:rPr lang="tr-TR" b="1" smtClean="0">
                <a:solidFill>
                  <a:srgbClr val="FF3300"/>
                </a:solidFill>
                <a:effectLst>
                  <a:outerShdw blurRad="38100" dist="38100" dir="2700000" algn="tl">
                    <a:srgbClr val="C0C0C0"/>
                  </a:outerShdw>
                </a:effectLst>
              </a:rPr>
              <a:t>ek kesme kuvvetleri</a:t>
            </a:r>
            <a:r>
              <a:rPr lang="tr-TR" smtClean="0"/>
              <a:t> getirir. Simetrinin bozulması Şekil (a)'da gösterildiği gibi </a:t>
            </a:r>
            <a:r>
              <a:rPr lang="tr-TR" b="1" smtClean="0">
                <a:effectLst>
                  <a:outerShdw blurRad="38100" dist="38100" dir="2700000" algn="tl">
                    <a:srgbClr val="C0C0C0"/>
                  </a:outerShdw>
                </a:effectLst>
              </a:rPr>
              <a:t>taşıyıcı sistemden</a:t>
            </a:r>
            <a:r>
              <a:rPr lang="tr-TR" smtClean="0"/>
              <a:t> kaynaklanabileceği gibi, hesapta dikkate alınmayan </a:t>
            </a:r>
            <a:r>
              <a:rPr lang="tr-TR" b="1" smtClean="0">
                <a:solidFill>
                  <a:srgbClr val="FF3300"/>
                </a:solidFill>
                <a:effectLst>
                  <a:outerShdw blurRad="38100" dist="38100" dir="2700000" algn="tl">
                    <a:srgbClr val="C0C0C0"/>
                  </a:outerShdw>
                </a:effectLst>
              </a:rPr>
              <a:t>dolgu duvarlardan</a:t>
            </a:r>
            <a:r>
              <a:rPr lang="tr-TR" smtClean="0"/>
              <a:t> da kaynaklanabilir. </a:t>
            </a:r>
          </a:p>
        </p:txBody>
      </p:sp>
    </p:spTree>
  </p:cSld>
  <p:clrMapOvr>
    <a:masterClrMapping/>
  </p:clrMapOvr>
  <p:transition>
    <p:sndAc>
      <p:stSnd>
        <p:snd r:embed="rId2" name="camera.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5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8200" name="6 Altbilgi Yer Tutucusu"/>
          <p:cNvSpPr>
            <a:spLocks noGrp="1"/>
          </p:cNvSpPr>
          <p:nvPr>
            <p:ph type="ftr" sz="quarter" idx="11"/>
          </p:nvPr>
        </p:nvSpPr>
        <p:spPr>
          <a:noFill/>
        </p:spPr>
        <p:txBody>
          <a:bodyPr/>
          <a:lstStyle/>
          <a:p>
            <a:r>
              <a:rPr lang="tr-TR"/>
              <a:t>DR. MUSTAFA KUTANİS SAÜ İNŞ.MÜH. BÖLÜMÜ</a:t>
            </a:r>
          </a:p>
        </p:txBody>
      </p:sp>
      <p:sp>
        <p:nvSpPr>
          <p:cNvPr id="8201" name="7 Slayt Numarası Yer Tutucusu"/>
          <p:cNvSpPr>
            <a:spLocks noGrp="1"/>
          </p:cNvSpPr>
          <p:nvPr>
            <p:ph type="sldNum" sz="quarter" idx="12"/>
          </p:nvPr>
        </p:nvSpPr>
        <p:spPr>
          <a:noFill/>
        </p:spPr>
        <p:txBody>
          <a:bodyPr/>
          <a:lstStyle/>
          <a:p>
            <a:r>
              <a:rPr lang="tr-TR"/>
              <a:t>SLIDE </a:t>
            </a:r>
            <a:fld id="{E28EECB6-B454-4004-8EAB-AAB4A649EC3A}" type="slidenum">
              <a:rPr lang="tr-TR"/>
              <a:pPr/>
              <a:t>33</a:t>
            </a:fld>
            <a:endParaRPr lang="tr-TR"/>
          </a:p>
        </p:txBody>
      </p:sp>
      <p:sp>
        <p:nvSpPr>
          <p:cNvPr id="8202" name="Rectangle 2"/>
          <p:cNvSpPr>
            <a:spLocks noGrp="1" noChangeArrowheads="1"/>
          </p:cNvSpPr>
          <p:nvPr>
            <p:ph type="title"/>
          </p:nvPr>
        </p:nvSpPr>
        <p:spPr/>
        <p:txBody>
          <a:bodyPr/>
          <a:lstStyle/>
          <a:p>
            <a:pPr eaLnBrk="1" hangingPunct="1"/>
            <a:r>
              <a:rPr lang="tr-TR" smtClean="0"/>
              <a:t>Dışmerkezlik – Burulma –Simetri (1/3)</a:t>
            </a:r>
          </a:p>
        </p:txBody>
      </p:sp>
      <p:graphicFrame>
        <p:nvGraphicFramePr>
          <p:cNvPr id="8194" name="Object 3"/>
          <p:cNvGraphicFramePr>
            <a:graphicFrameLocks noChangeAspect="1"/>
          </p:cNvGraphicFramePr>
          <p:nvPr>
            <p:ph sz="half" idx="1"/>
          </p:nvPr>
        </p:nvGraphicFramePr>
        <p:xfrm>
          <a:off x="276225" y="889000"/>
          <a:ext cx="4267200" cy="1668463"/>
        </p:xfrm>
        <a:graphic>
          <a:graphicData uri="http://schemas.openxmlformats.org/presentationml/2006/ole">
            <p:oleObj spid="_x0000_s8194" name="Visio" r:id="rId4" imgW="3832860" imgH="1499006" progId="Visio.Drawing.11">
              <p:embed/>
            </p:oleObj>
          </a:graphicData>
        </a:graphic>
      </p:graphicFrame>
      <p:graphicFrame>
        <p:nvGraphicFramePr>
          <p:cNvPr id="8195" name="Object 4"/>
          <p:cNvGraphicFramePr>
            <a:graphicFrameLocks noChangeAspect="1"/>
          </p:cNvGraphicFramePr>
          <p:nvPr>
            <p:ph sz="quarter" idx="2"/>
          </p:nvPr>
        </p:nvGraphicFramePr>
        <p:xfrm>
          <a:off x="4879975" y="800100"/>
          <a:ext cx="4033838" cy="1774825"/>
        </p:xfrm>
        <a:graphic>
          <a:graphicData uri="http://schemas.openxmlformats.org/presentationml/2006/ole">
            <p:oleObj spid="_x0000_s8195" name="Visio" r:id="rId5" imgW="3375511" imgH="1483713" progId="Visio.Drawing.11">
              <p:embed/>
            </p:oleObj>
          </a:graphicData>
        </a:graphic>
      </p:graphicFrame>
      <p:graphicFrame>
        <p:nvGraphicFramePr>
          <p:cNvPr id="8196" name="Object 5"/>
          <p:cNvGraphicFramePr>
            <a:graphicFrameLocks noChangeAspect="1"/>
          </p:cNvGraphicFramePr>
          <p:nvPr>
            <p:ph sz="quarter" idx="3"/>
          </p:nvPr>
        </p:nvGraphicFramePr>
        <p:xfrm>
          <a:off x="4976813" y="2840038"/>
          <a:ext cx="3967162" cy="1660525"/>
        </p:xfrm>
        <a:graphic>
          <a:graphicData uri="http://schemas.openxmlformats.org/presentationml/2006/ole">
            <p:oleObj spid="_x0000_s8196" name="Visio" r:id="rId6" imgW="3545083" imgH="1483713" progId="Visio.Drawing.11">
              <p:embed/>
            </p:oleObj>
          </a:graphicData>
        </a:graphic>
      </p:graphicFrame>
      <p:graphicFrame>
        <p:nvGraphicFramePr>
          <p:cNvPr id="8197" name="Object 6"/>
          <p:cNvGraphicFramePr>
            <a:graphicFrameLocks noChangeAspect="1"/>
          </p:cNvGraphicFramePr>
          <p:nvPr/>
        </p:nvGraphicFramePr>
        <p:xfrm>
          <a:off x="347663" y="2808288"/>
          <a:ext cx="4589462" cy="1471612"/>
        </p:xfrm>
        <a:graphic>
          <a:graphicData uri="http://schemas.openxmlformats.org/presentationml/2006/ole">
            <p:oleObj spid="_x0000_s8197" name="Visio" r:id="rId7" imgW="4629454" imgH="1483713" progId="Visio.Drawing.11">
              <p:embed/>
            </p:oleObj>
          </a:graphicData>
        </a:graphic>
      </p:graphicFrame>
      <p:graphicFrame>
        <p:nvGraphicFramePr>
          <p:cNvPr id="8198" name="Object 7"/>
          <p:cNvGraphicFramePr>
            <a:graphicFrameLocks noChangeAspect="1"/>
          </p:cNvGraphicFramePr>
          <p:nvPr/>
        </p:nvGraphicFramePr>
        <p:xfrm>
          <a:off x="3252788" y="4691063"/>
          <a:ext cx="4911725" cy="1612900"/>
        </p:xfrm>
        <a:graphic>
          <a:graphicData uri="http://schemas.openxmlformats.org/presentationml/2006/ole">
            <p:oleObj spid="_x0000_s8198" name="Visio" r:id="rId8" imgW="4661010" imgH="1498980" progId="Visio.Drawing.11">
              <p:embed/>
            </p:oleObj>
          </a:graphicData>
        </a:graphic>
      </p:graphicFrame>
      <p:sp>
        <p:nvSpPr>
          <p:cNvPr id="8203" name="Line 8"/>
          <p:cNvSpPr>
            <a:spLocks noChangeShapeType="1"/>
          </p:cNvSpPr>
          <p:nvPr/>
        </p:nvSpPr>
        <p:spPr bwMode="auto">
          <a:xfrm>
            <a:off x="2990850" y="4095750"/>
            <a:ext cx="447675" cy="450850"/>
          </a:xfrm>
          <a:prstGeom prst="line">
            <a:avLst/>
          </a:prstGeom>
          <a:noFill/>
          <a:ln w="57150">
            <a:solidFill>
              <a:srgbClr val="FF3300"/>
            </a:solidFill>
            <a:prstDash val="sysDot"/>
            <a:round/>
            <a:headEnd/>
            <a:tailEnd type="triangle" w="med" len="med"/>
          </a:ln>
        </p:spPr>
        <p:txBody>
          <a:bodyPr/>
          <a:lstStyle/>
          <a:p>
            <a:endParaRPr lang="tr-TR"/>
          </a:p>
        </p:txBody>
      </p:sp>
      <p:sp>
        <p:nvSpPr>
          <p:cNvPr id="8204" name="Text Box 10"/>
          <p:cNvSpPr txBox="1">
            <a:spLocks noChangeArrowheads="1"/>
          </p:cNvSpPr>
          <p:nvPr/>
        </p:nvSpPr>
        <p:spPr bwMode="auto">
          <a:xfrm>
            <a:off x="384175" y="4999038"/>
            <a:ext cx="1843088" cy="817562"/>
          </a:xfrm>
          <a:prstGeom prst="rect">
            <a:avLst/>
          </a:prstGeom>
          <a:solidFill>
            <a:schemeClr val="accent1"/>
          </a:solidFill>
          <a:ln w="38100" cmpd="dbl">
            <a:solidFill>
              <a:srgbClr val="FF3300"/>
            </a:solidFill>
            <a:miter lim="800000"/>
            <a:headEnd/>
            <a:tailEnd/>
          </a:ln>
        </p:spPr>
        <p:txBody>
          <a:bodyPr>
            <a:spAutoFit/>
          </a:bodyPr>
          <a:lstStyle/>
          <a:p>
            <a:pPr>
              <a:spcBef>
                <a:spcPct val="50000"/>
              </a:spcBef>
            </a:pPr>
            <a:r>
              <a:rPr lang="tr-TR" b="0">
                <a:latin typeface="Tahoma" pitchFamily="34" charset="0"/>
              </a:rPr>
              <a:t>M: Kütle Merk</a:t>
            </a:r>
          </a:p>
          <a:p>
            <a:pPr>
              <a:spcBef>
                <a:spcPct val="50000"/>
              </a:spcBef>
            </a:pPr>
            <a:r>
              <a:rPr lang="tr-TR" b="0">
                <a:latin typeface="Tahoma" pitchFamily="34" charset="0"/>
              </a:rPr>
              <a:t>R: Rijitlik Merk</a:t>
            </a:r>
          </a:p>
        </p:txBody>
      </p:sp>
    </p:spTree>
  </p:cSld>
  <p:clrMapOvr>
    <a:masterClrMapping/>
  </p:clrMapOvr>
  <p:transition>
    <p:sndAc>
      <p:stSnd>
        <p:snd r:embed="rId3" name="camera.wav"/>
      </p:stSnd>
    </p:sndAc>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6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9223" name="7 Altbilgi Yer Tutucusu"/>
          <p:cNvSpPr>
            <a:spLocks noGrp="1"/>
          </p:cNvSpPr>
          <p:nvPr>
            <p:ph type="ftr" sz="quarter" idx="11"/>
          </p:nvPr>
        </p:nvSpPr>
        <p:spPr>
          <a:noFill/>
        </p:spPr>
        <p:txBody>
          <a:bodyPr/>
          <a:lstStyle/>
          <a:p>
            <a:r>
              <a:rPr lang="tr-TR"/>
              <a:t>DR. MUSTAFA KUTANİS SAÜ İNŞ.MÜH. BÖLÜMÜ</a:t>
            </a:r>
          </a:p>
        </p:txBody>
      </p:sp>
      <p:sp>
        <p:nvSpPr>
          <p:cNvPr id="9224" name="8 Slayt Numarası Yer Tutucusu"/>
          <p:cNvSpPr>
            <a:spLocks noGrp="1"/>
          </p:cNvSpPr>
          <p:nvPr>
            <p:ph type="sldNum" sz="quarter" idx="12"/>
          </p:nvPr>
        </p:nvSpPr>
        <p:spPr>
          <a:noFill/>
        </p:spPr>
        <p:txBody>
          <a:bodyPr/>
          <a:lstStyle/>
          <a:p>
            <a:r>
              <a:rPr lang="tr-TR"/>
              <a:t>SLIDE </a:t>
            </a:r>
            <a:fld id="{8DA3A188-A6C8-4FED-80B2-603BD1176C34}" type="slidenum">
              <a:rPr lang="tr-TR"/>
              <a:pPr/>
              <a:t>34</a:t>
            </a:fld>
            <a:endParaRPr lang="tr-TR"/>
          </a:p>
        </p:txBody>
      </p:sp>
      <p:sp>
        <p:nvSpPr>
          <p:cNvPr id="9225" name="Rectangle 2"/>
          <p:cNvSpPr>
            <a:spLocks noGrp="1" noChangeArrowheads="1"/>
          </p:cNvSpPr>
          <p:nvPr>
            <p:ph type="title" sz="quarter"/>
          </p:nvPr>
        </p:nvSpPr>
        <p:spPr/>
        <p:txBody>
          <a:bodyPr/>
          <a:lstStyle/>
          <a:p>
            <a:pPr eaLnBrk="1" hangingPunct="1"/>
            <a:r>
              <a:rPr lang="tr-TR" smtClean="0"/>
              <a:t>Dışmerkezlik – Burulma –Simetri (2/3)</a:t>
            </a:r>
          </a:p>
        </p:txBody>
      </p:sp>
      <p:graphicFrame>
        <p:nvGraphicFramePr>
          <p:cNvPr id="9218" name="Object 3"/>
          <p:cNvGraphicFramePr>
            <a:graphicFrameLocks noChangeAspect="1"/>
          </p:cNvGraphicFramePr>
          <p:nvPr>
            <p:ph sz="quarter" idx="1"/>
          </p:nvPr>
        </p:nvGraphicFramePr>
        <p:xfrm>
          <a:off x="677863" y="939800"/>
          <a:ext cx="3617912" cy="2576513"/>
        </p:xfrm>
        <a:graphic>
          <a:graphicData uri="http://schemas.openxmlformats.org/presentationml/2006/ole">
            <p:oleObj spid="_x0000_s9218" name="Visio" r:id="rId4" imgW="3618394" imgH="2575905" progId="Visio.Drawing.11">
              <p:embed/>
            </p:oleObj>
          </a:graphicData>
        </a:graphic>
      </p:graphicFrame>
      <p:graphicFrame>
        <p:nvGraphicFramePr>
          <p:cNvPr id="9219" name="Object 4"/>
          <p:cNvGraphicFramePr>
            <a:graphicFrameLocks noChangeAspect="1"/>
          </p:cNvGraphicFramePr>
          <p:nvPr>
            <p:ph sz="quarter" idx="2"/>
          </p:nvPr>
        </p:nvGraphicFramePr>
        <p:xfrm>
          <a:off x="5821363" y="984250"/>
          <a:ext cx="2997200" cy="2216150"/>
        </p:xfrm>
        <a:graphic>
          <a:graphicData uri="http://schemas.openxmlformats.org/presentationml/2006/ole">
            <p:oleObj spid="_x0000_s9219" name="Visio" r:id="rId5" imgW="2997479" imgH="2215869" progId="Visio.Drawing.11">
              <p:embed/>
            </p:oleObj>
          </a:graphicData>
        </a:graphic>
      </p:graphicFrame>
      <p:graphicFrame>
        <p:nvGraphicFramePr>
          <p:cNvPr id="9220" name="Object 5"/>
          <p:cNvGraphicFramePr>
            <a:graphicFrameLocks noChangeAspect="1"/>
          </p:cNvGraphicFramePr>
          <p:nvPr>
            <p:ph sz="quarter" idx="3"/>
          </p:nvPr>
        </p:nvGraphicFramePr>
        <p:xfrm>
          <a:off x="542925" y="3948113"/>
          <a:ext cx="3754438" cy="2133600"/>
        </p:xfrm>
        <a:graphic>
          <a:graphicData uri="http://schemas.openxmlformats.org/presentationml/2006/ole">
            <p:oleObj spid="_x0000_s9220" name="Visio" r:id="rId6" imgW="3078121" imgH="1748969" progId="Visio.Drawing.11">
              <p:embed/>
            </p:oleObj>
          </a:graphicData>
        </a:graphic>
      </p:graphicFrame>
      <p:graphicFrame>
        <p:nvGraphicFramePr>
          <p:cNvPr id="9221" name="Object 6"/>
          <p:cNvGraphicFramePr>
            <a:graphicFrameLocks noChangeAspect="1"/>
          </p:cNvGraphicFramePr>
          <p:nvPr>
            <p:ph sz="quarter" idx="4"/>
          </p:nvPr>
        </p:nvGraphicFramePr>
        <p:xfrm>
          <a:off x="5073650" y="3989388"/>
          <a:ext cx="3481388" cy="2125662"/>
        </p:xfrm>
        <a:graphic>
          <a:graphicData uri="http://schemas.openxmlformats.org/presentationml/2006/ole">
            <p:oleObj spid="_x0000_s9221" name="Visio" r:id="rId7" imgW="2923849" imgH="1785227" progId="Visio.Drawing.11">
              <p:embed/>
            </p:oleObj>
          </a:graphicData>
        </a:graphic>
      </p:graphicFrame>
      <p:sp>
        <p:nvSpPr>
          <p:cNvPr id="9226" name="Text Box 7"/>
          <p:cNvSpPr txBox="1">
            <a:spLocks noChangeArrowheads="1"/>
          </p:cNvSpPr>
          <p:nvPr/>
        </p:nvSpPr>
        <p:spPr bwMode="auto">
          <a:xfrm>
            <a:off x="4424363" y="884238"/>
            <a:ext cx="2017712" cy="366712"/>
          </a:xfrm>
          <a:prstGeom prst="rect">
            <a:avLst/>
          </a:prstGeom>
          <a:solidFill>
            <a:srgbClr val="FF3300">
              <a:alpha val="49019"/>
            </a:srgbClr>
          </a:solidFill>
          <a:ln w="9525">
            <a:noFill/>
            <a:miter lim="800000"/>
            <a:headEnd/>
            <a:tailEnd/>
          </a:ln>
        </p:spPr>
        <p:txBody>
          <a:bodyPr>
            <a:spAutoFit/>
          </a:bodyPr>
          <a:lstStyle/>
          <a:p>
            <a:pPr algn="ctr">
              <a:spcBef>
                <a:spcPct val="50000"/>
              </a:spcBef>
            </a:pPr>
            <a:r>
              <a:rPr lang="tr-TR" b="0"/>
              <a:t>Rijit Diyafram (?)</a:t>
            </a:r>
          </a:p>
        </p:txBody>
      </p:sp>
      <p:sp>
        <p:nvSpPr>
          <p:cNvPr id="9227" name="Line 8"/>
          <p:cNvSpPr>
            <a:spLocks noChangeShapeType="1"/>
          </p:cNvSpPr>
          <p:nvPr/>
        </p:nvSpPr>
        <p:spPr bwMode="auto">
          <a:xfrm>
            <a:off x="4313238" y="4845050"/>
            <a:ext cx="736600" cy="0"/>
          </a:xfrm>
          <a:prstGeom prst="line">
            <a:avLst/>
          </a:prstGeom>
          <a:noFill/>
          <a:ln w="57150">
            <a:solidFill>
              <a:srgbClr val="FF3300"/>
            </a:solidFill>
            <a:prstDash val="sysDot"/>
            <a:round/>
            <a:headEnd type="triangle" w="med" len="med"/>
            <a:tailEnd type="triangle" w="med" len="med"/>
          </a:ln>
        </p:spPr>
        <p:txBody>
          <a:bodyPr/>
          <a:lstStyle/>
          <a:p>
            <a:endParaRPr lang="tr-TR"/>
          </a:p>
        </p:txBody>
      </p:sp>
    </p:spTree>
  </p:cSld>
  <p:clrMapOvr>
    <a:masterClrMapping/>
  </p:clrMapOvr>
  <p:transition>
    <p:sndAc>
      <p:stSnd>
        <p:snd r:embed="rId3" name="camera.wav"/>
      </p:stSnd>
    </p:sndAc>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78851" name="4 Altbilgi Yer Tutucusu"/>
          <p:cNvSpPr>
            <a:spLocks noGrp="1"/>
          </p:cNvSpPr>
          <p:nvPr>
            <p:ph type="ftr" sz="quarter" idx="11"/>
          </p:nvPr>
        </p:nvSpPr>
        <p:spPr>
          <a:noFill/>
        </p:spPr>
        <p:txBody>
          <a:bodyPr/>
          <a:lstStyle/>
          <a:p>
            <a:r>
              <a:rPr lang="tr-TR"/>
              <a:t>DR. MUSTAFA KUTANİS SAÜ İNŞ.MÜH. BÖLÜMÜ</a:t>
            </a:r>
          </a:p>
        </p:txBody>
      </p:sp>
      <p:sp>
        <p:nvSpPr>
          <p:cNvPr id="78852" name="5 Slayt Numarası Yer Tutucusu"/>
          <p:cNvSpPr>
            <a:spLocks noGrp="1"/>
          </p:cNvSpPr>
          <p:nvPr>
            <p:ph type="sldNum" sz="quarter" idx="12"/>
          </p:nvPr>
        </p:nvSpPr>
        <p:spPr>
          <a:noFill/>
        </p:spPr>
        <p:txBody>
          <a:bodyPr/>
          <a:lstStyle/>
          <a:p>
            <a:r>
              <a:rPr lang="tr-TR"/>
              <a:t>SLIDE </a:t>
            </a:r>
            <a:fld id="{87CA3911-B0F0-41BA-AD3C-592FFB24D4D1}" type="slidenum">
              <a:rPr lang="tr-TR"/>
              <a:pPr/>
              <a:t>35</a:t>
            </a:fld>
            <a:endParaRPr lang="tr-TR"/>
          </a:p>
        </p:txBody>
      </p:sp>
      <p:sp>
        <p:nvSpPr>
          <p:cNvPr id="78853" name="Rectangle 2"/>
          <p:cNvSpPr>
            <a:spLocks noGrp="1" noChangeArrowheads="1"/>
          </p:cNvSpPr>
          <p:nvPr>
            <p:ph type="title"/>
          </p:nvPr>
        </p:nvSpPr>
        <p:spPr/>
        <p:txBody>
          <a:bodyPr/>
          <a:lstStyle/>
          <a:p>
            <a:pPr eaLnBrk="1" hangingPunct="1"/>
            <a:r>
              <a:rPr lang="tr-TR" smtClean="0"/>
              <a:t>Öneri…</a:t>
            </a:r>
            <a:endParaRPr lang="en-US" smtClean="0"/>
          </a:p>
        </p:txBody>
      </p:sp>
      <p:sp>
        <p:nvSpPr>
          <p:cNvPr id="834563" name="Rectangle 3"/>
          <p:cNvSpPr>
            <a:spLocks noGrp="1" noChangeArrowheads="1"/>
          </p:cNvSpPr>
          <p:nvPr>
            <p:ph type="body" idx="1"/>
          </p:nvPr>
        </p:nvSpPr>
        <p:spPr/>
        <p:txBody>
          <a:bodyPr/>
          <a:lstStyle/>
          <a:p>
            <a:pPr eaLnBrk="1" hangingPunct="1">
              <a:defRPr/>
            </a:pPr>
            <a:r>
              <a:rPr lang="tr-TR" smtClean="0"/>
              <a:t>Amerikan Deprem Yönetmeliklerinde (ATC-3) yapı içinde </a:t>
            </a:r>
            <a:r>
              <a:rPr lang="tr-TR" b="1" u="sng" smtClean="0">
                <a:solidFill>
                  <a:srgbClr val="FF3300"/>
                </a:solidFill>
                <a:effectLst>
                  <a:outerShdw blurRad="38100" dist="38100" dir="2700000" algn="tl">
                    <a:srgbClr val="C0C0C0"/>
                  </a:outerShdw>
                </a:effectLst>
              </a:rPr>
              <a:t>her iki asal yönde</a:t>
            </a:r>
            <a:r>
              <a:rPr lang="tr-TR" b="1" smtClean="0">
                <a:solidFill>
                  <a:srgbClr val="FF3300"/>
                </a:solidFill>
                <a:effectLst>
                  <a:outerShdw blurRad="38100" dist="38100" dir="2700000" algn="tl">
                    <a:srgbClr val="C0C0C0"/>
                  </a:outerShdw>
                </a:effectLst>
              </a:rPr>
              <a:t> en az 4 adet perde duvar bulunması önerilmektedir </a:t>
            </a:r>
          </a:p>
          <a:p>
            <a:pPr eaLnBrk="1" hangingPunct="1">
              <a:defRPr/>
            </a:pPr>
            <a:r>
              <a:rPr lang="tr-TR" smtClean="0"/>
              <a:t>Bunun nedeni yapının kenarında olan iki perde duvardan birinde depremde herhangi bir nedenle olan </a:t>
            </a:r>
            <a:r>
              <a:rPr lang="tr-TR" b="1" smtClean="0">
                <a:solidFill>
                  <a:srgbClr val="FF3300"/>
                </a:solidFill>
              </a:rPr>
              <a:t>hasar</a:t>
            </a:r>
            <a:r>
              <a:rPr lang="tr-TR" smtClean="0"/>
              <a:t> yapıda rijitlik merkezinin büyük miktarda yer değiştirmesine ve burulmaya neden olmasıdır. </a:t>
            </a:r>
          </a:p>
          <a:p>
            <a:pPr eaLnBrk="1" hangingPunct="1">
              <a:defRPr/>
            </a:pPr>
            <a:r>
              <a:rPr lang="tr-TR" smtClean="0"/>
              <a:t>Buna karşılık eğer 4 adet perde duvar varsa, bunlardan birinin hasarı ile </a:t>
            </a:r>
            <a:r>
              <a:rPr lang="tr-TR" smtClean="0">
                <a:solidFill>
                  <a:srgbClr val="0066FF"/>
                </a:solidFill>
                <a:effectLst>
                  <a:outerShdw blurRad="38100" dist="38100" dir="2700000" algn="tl">
                    <a:srgbClr val="C0C0C0"/>
                  </a:outerShdw>
                </a:effectLst>
              </a:rPr>
              <a:t>yapıdaki rijitlik merkezinin yeri fazla değişmemekte ve büyük burulma etkileri</a:t>
            </a:r>
            <a:r>
              <a:rPr lang="tr-TR" smtClean="0"/>
              <a:t> oluşmamaktadır.</a:t>
            </a:r>
          </a:p>
        </p:txBody>
      </p:sp>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34563">
                                            <p:txEl>
                                              <p:pRg st="1" end="1"/>
                                            </p:txEl>
                                          </p:spTgt>
                                        </p:tgtEl>
                                        <p:attrNameLst>
                                          <p:attrName>style.visibility</p:attrName>
                                        </p:attrNameLst>
                                      </p:cBhvr>
                                      <p:to>
                                        <p:strVal val="visible"/>
                                      </p:to>
                                    </p:set>
                                    <p:anim calcmode="lin" valueType="num">
                                      <p:cBhvr additive="base">
                                        <p:cTn id="7" dur="500" fill="hold"/>
                                        <p:tgtEl>
                                          <p:spTgt spid="83456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45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34563">
                                            <p:txEl>
                                              <p:pRg st="2" end="2"/>
                                            </p:txEl>
                                          </p:spTgt>
                                        </p:tgtEl>
                                        <p:attrNameLst>
                                          <p:attrName>style.visibility</p:attrName>
                                        </p:attrNameLst>
                                      </p:cBhvr>
                                      <p:to>
                                        <p:strVal val="visible"/>
                                      </p:to>
                                    </p:set>
                                    <p:anim calcmode="lin" valueType="num">
                                      <p:cBhvr additive="base">
                                        <p:cTn id="13" dur="500" fill="hold"/>
                                        <p:tgtEl>
                                          <p:spTgt spid="83456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45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6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249" name="7 Altbilgi Yer Tutucusu"/>
          <p:cNvSpPr>
            <a:spLocks noGrp="1"/>
          </p:cNvSpPr>
          <p:nvPr>
            <p:ph type="ftr" sz="quarter" idx="11"/>
          </p:nvPr>
        </p:nvSpPr>
        <p:spPr>
          <a:noFill/>
        </p:spPr>
        <p:txBody>
          <a:bodyPr/>
          <a:lstStyle/>
          <a:p>
            <a:r>
              <a:rPr lang="tr-TR"/>
              <a:t>DR. MUSTAFA KUTANİS SAÜ İNŞ.MÜH. BÖLÜMÜ</a:t>
            </a:r>
          </a:p>
        </p:txBody>
      </p:sp>
      <p:sp>
        <p:nvSpPr>
          <p:cNvPr id="10250" name="8 Slayt Numarası Yer Tutucusu"/>
          <p:cNvSpPr>
            <a:spLocks noGrp="1"/>
          </p:cNvSpPr>
          <p:nvPr>
            <p:ph type="sldNum" sz="quarter" idx="12"/>
          </p:nvPr>
        </p:nvSpPr>
        <p:spPr>
          <a:noFill/>
        </p:spPr>
        <p:txBody>
          <a:bodyPr/>
          <a:lstStyle/>
          <a:p>
            <a:r>
              <a:rPr lang="tr-TR"/>
              <a:t>SLIDE </a:t>
            </a:r>
            <a:fld id="{ABD50899-D33F-48C3-A5F9-A21C99D936E3}" type="slidenum">
              <a:rPr lang="tr-TR"/>
              <a:pPr/>
              <a:t>36</a:t>
            </a:fld>
            <a:endParaRPr lang="tr-TR"/>
          </a:p>
        </p:txBody>
      </p:sp>
      <p:sp>
        <p:nvSpPr>
          <p:cNvPr id="10251" name="Rectangle 2"/>
          <p:cNvSpPr>
            <a:spLocks noGrp="1" noChangeArrowheads="1"/>
          </p:cNvSpPr>
          <p:nvPr>
            <p:ph type="title" sz="quarter"/>
          </p:nvPr>
        </p:nvSpPr>
        <p:spPr/>
        <p:txBody>
          <a:bodyPr/>
          <a:lstStyle/>
          <a:p>
            <a:pPr eaLnBrk="1" hangingPunct="1"/>
            <a:r>
              <a:rPr lang="tr-TR" smtClean="0"/>
              <a:t>Dışmerkezlik – Burulma –Simetri (3/3)</a:t>
            </a:r>
          </a:p>
        </p:txBody>
      </p:sp>
      <p:grpSp>
        <p:nvGrpSpPr>
          <p:cNvPr id="2" name="Group 3"/>
          <p:cNvGrpSpPr>
            <a:grpSpLocks/>
          </p:cNvGrpSpPr>
          <p:nvPr/>
        </p:nvGrpSpPr>
        <p:grpSpPr bwMode="auto">
          <a:xfrm>
            <a:off x="439738" y="1109663"/>
            <a:ext cx="8397875" cy="1485900"/>
            <a:chOff x="302" y="944"/>
            <a:chExt cx="5290" cy="936"/>
          </a:xfrm>
        </p:grpSpPr>
        <p:graphicFrame>
          <p:nvGraphicFramePr>
            <p:cNvPr id="10245" name="Object 4"/>
            <p:cNvGraphicFramePr>
              <a:graphicFrameLocks noChangeAspect="1"/>
            </p:cNvGraphicFramePr>
            <p:nvPr/>
          </p:nvGraphicFramePr>
          <p:xfrm>
            <a:off x="302" y="945"/>
            <a:ext cx="1615" cy="935"/>
          </p:xfrm>
          <a:graphic>
            <a:graphicData uri="http://schemas.openxmlformats.org/presentationml/2006/ole">
              <p:oleObj spid="_x0000_s10245" name="Visio" r:id="rId4" imgW="2563667" imgH="1483713" progId="Visio.Drawing.11">
                <p:embed/>
              </p:oleObj>
            </a:graphicData>
          </a:graphic>
        </p:graphicFrame>
        <p:graphicFrame>
          <p:nvGraphicFramePr>
            <p:cNvPr id="10246" name="Object 5"/>
            <p:cNvGraphicFramePr>
              <a:graphicFrameLocks noChangeAspect="1"/>
            </p:cNvGraphicFramePr>
            <p:nvPr/>
          </p:nvGraphicFramePr>
          <p:xfrm>
            <a:off x="2092" y="944"/>
            <a:ext cx="1615" cy="935"/>
          </p:xfrm>
          <a:graphic>
            <a:graphicData uri="http://schemas.openxmlformats.org/presentationml/2006/ole">
              <p:oleObj spid="_x0000_s10246" name="Visio" r:id="rId5" imgW="2563667" imgH="1483713" progId="Visio.Drawing.11">
                <p:embed/>
              </p:oleObj>
            </a:graphicData>
          </a:graphic>
        </p:graphicFrame>
        <p:graphicFrame>
          <p:nvGraphicFramePr>
            <p:cNvPr id="10247" name="Object 6"/>
            <p:cNvGraphicFramePr>
              <a:graphicFrameLocks noChangeAspect="1"/>
            </p:cNvGraphicFramePr>
            <p:nvPr/>
          </p:nvGraphicFramePr>
          <p:xfrm>
            <a:off x="3977" y="945"/>
            <a:ext cx="1615" cy="935"/>
          </p:xfrm>
          <a:graphic>
            <a:graphicData uri="http://schemas.openxmlformats.org/presentationml/2006/ole">
              <p:oleObj spid="_x0000_s10247" name="Visio" r:id="rId6" imgW="2563667" imgH="1483713" progId="Visio.Drawing.11">
                <p:embed/>
              </p:oleObj>
            </a:graphicData>
          </a:graphic>
        </p:graphicFrame>
      </p:grpSp>
      <p:grpSp>
        <p:nvGrpSpPr>
          <p:cNvPr id="3" name="Group 7"/>
          <p:cNvGrpSpPr>
            <a:grpSpLocks/>
          </p:cNvGrpSpPr>
          <p:nvPr/>
        </p:nvGrpSpPr>
        <p:grpSpPr bwMode="auto">
          <a:xfrm>
            <a:off x="328613" y="3522663"/>
            <a:ext cx="8763000" cy="1841500"/>
            <a:chOff x="191" y="2275"/>
            <a:chExt cx="5520" cy="1160"/>
          </a:xfrm>
        </p:grpSpPr>
        <p:graphicFrame>
          <p:nvGraphicFramePr>
            <p:cNvPr id="10242" name="Object 8"/>
            <p:cNvGraphicFramePr>
              <a:graphicFrameLocks noChangeAspect="1"/>
            </p:cNvGraphicFramePr>
            <p:nvPr/>
          </p:nvGraphicFramePr>
          <p:xfrm>
            <a:off x="191" y="2275"/>
            <a:ext cx="1815" cy="1160"/>
          </p:xfrm>
          <a:graphic>
            <a:graphicData uri="http://schemas.openxmlformats.org/presentationml/2006/ole">
              <p:oleObj spid="_x0000_s10242" name="Visio" r:id="rId7" imgW="2881774" imgH="1840886" progId="Visio.Drawing.11">
                <p:embed/>
              </p:oleObj>
            </a:graphicData>
          </a:graphic>
        </p:graphicFrame>
        <p:graphicFrame>
          <p:nvGraphicFramePr>
            <p:cNvPr id="10243" name="Object 9"/>
            <p:cNvGraphicFramePr>
              <a:graphicFrameLocks noChangeAspect="1"/>
            </p:cNvGraphicFramePr>
            <p:nvPr/>
          </p:nvGraphicFramePr>
          <p:xfrm>
            <a:off x="1999" y="2291"/>
            <a:ext cx="1747" cy="935"/>
          </p:xfrm>
          <a:graphic>
            <a:graphicData uri="http://schemas.openxmlformats.org/presentationml/2006/ole">
              <p:oleObj spid="_x0000_s10243" name="Visio" r:id="rId8" imgW="2773720" imgH="1483713" progId="Visio.Drawing.11">
                <p:embed/>
              </p:oleObj>
            </a:graphicData>
          </a:graphic>
        </p:graphicFrame>
        <p:graphicFrame>
          <p:nvGraphicFramePr>
            <p:cNvPr id="10244" name="Object 10"/>
            <p:cNvGraphicFramePr>
              <a:graphicFrameLocks noChangeAspect="1"/>
            </p:cNvGraphicFramePr>
            <p:nvPr/>
          </p:nvGraphicFramePr>
          <p:xfrm>
            <a:off x="3918" y="2282"/>
            <a:ext cx="1793" cy="935"/>
          </p:xfrm>
          <a:graphic>
            <a:graphicData uri="http://schemas.openxmlformats.org/presentationml/2006/ole">
              <p:oleObj spid="_x0000_s10244" name="Visio" r:id="rId9" imgW="2845756" imgH="1483713" progId="Visio.Drawing.11">
                <p:embed/>
              </p:oleObj>
            </a:graphicData>
          </a:graphic>
        </p:graphicFrame>
      </p:grpSp>
      <p:sp>
        <p:nvSpPr>
          <p:cNvPr id="831499" name="Text Box 11"/>
          <p:cNvSpPr txBox="1">
            <a:spLocks noChangeArrowheads="1"/>
          </p:cNvSpPr>
          <p:nvPr/>
        </p:nvSpPr>
        <p:spPr bwMode="auto">
          <a:xfrm>
            <a:off x="552450" y="2863850"/>
            <a:ext cx="7246938" cy="366713"/>
          </a:xfrm>
          <a:prstGeom prst="rect">
            <a:avLst/>
          </a:prstGeom>
          <a:solidFill>
            <a:srgbClr val="FFFFCC"/>
          </a:solidFill>
          <a:ln w="9525">
            <a:noFill/>
            <a:miter lim="800000"/>
            <a:headEnd/>
            <a:tailEnd/>
          </a:ln>
          <a:effectLst/>
        </p:spPr>
        <p:txBody>
          <a:bodyPr>
            <a:spAutoFit/>
          </a:bodyPr>
          <a:lstStyle/>
          <a:p>
            <a:pPr algn="ctr">
              <a:spcBef>
                <a:spcPct val="50000"/>
              </a:spcBef>
              <a:defRPr/>
            </a:pPr>
            <a:r>
              <a:rPr lang="tr-TR"/>
              <a:t>BURULMA AÇISINDAN </a:t>
            </a:r>
            <a:r>
              <a:rPr lang="tr-TR">
                <a:solidFill>
                  <a:srgbClr val="0000FF"/>
                </a:solidFill>
                <a:effectLst>
                  <a:outerShdw blurRad="38100" dist="38100" dir="2700000" algn="tl">
                    <a:srgbClr val="000000"/>
                  </a:outerShdw>
                </a:effectLst>
              </a:rPr>
              <a:t>KARARSIZ</a:t>
            </a:r>
            <a:r>
              <a:rPr lang="tr-TR"/>
              <a:t> SİSTEMLER</a:t>
            </a:r>
          </a:p>
        </p:txBody>
      </p:sp>
      <p:sp>
        <p:nvSpPr>
          <p:cNvPr id="831500" name="Text Box 12"/>
          <p:cNvSpPr txBox="1">
            <a:spLocks noChangeArrowheads="1"/>
          </p:cNvSpPr>
          <p:nvPr/>
        </p:nvSpPr>
        <p:spPr bwMode="auto">
          <a:xfrm>
            <a:off x="1887538" y="5437188"/>
            <a:ext cx="6600825" cy="366712"/>
          </a:xfrm>
          <a:prstGeom prst="rect">
            <a:avLst/>
          </a:prstGeom>
          <a:solidFill>
            <a:srgbClr val="FFFFCC"/>
          </a:solidFill>
          <a:ln w="9525">
            <a:noFill/>
            <a:miter lim="800000"/>
            <a:headEnd/>
            <a:tailEnd/>
          </a:ln>
          <a:effectLst/>
        </p:spPr>
        <p:txBody>
          <a:bodyPr>
            <a:spAutoFit/>
          </a:bodyPr>
          <a:lstStyle/>
          <a:p>
            <a:pPr>
              <a:spcBef>
                <a:spcPct val="50000"/>
              </a:spcBef>
              <a:defRPr/>
            </a:pPr>
            <a:r>
              <a:rPr lang="tr-TR"/>
              <a:t>TORSIONALLY STABLE SYSTEMS - </a:t>
            </a:r>
            <a:r>
              <a:rPr lang="tr-TR">
                <a:solidFill>
                  <a:srgbClr val="0000FF"/>
                </a:solidFill>
                <a:effectLst>
                  <a:outerShdw blurRad="38100" dist="38100" dir="2700000" algn="tl">
                    <a:srgbClr val="000000"/>
                  </a:outerShdw>
                </a:effectLst>
              </a:rPr>
              <a:t>KARARLI</a:t>
            </a:r>
          </a:p>
        </p:txBody>
      </p:sp>
    </p:spTree>
  </p:cSld>
  <p:clrMapOvr>
    <a:masterClrMapping/>
  </p:clrMapOvr>
  <p:transition>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831500"/>
                                        </p:tgtEl>
                                        <p:attrNameLst>
                                          <p:attrName>style.visibility</p:attrName>
                                        </p:attrNameLst>
                                      </p:cBhvr>
                                      <p:to>
                                        <p:strVal val="visible"/>
                                      </p:to>
                                    </p:set>
                                    <p:animEffect transition="in" filter="slide(fromBottom)">
                                      <p:cBhvr>
                                        <p:cTn id="10" dur="500"/>
                                        <p:tgtEl>
                                          <p:spTgt spid="831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50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79875" name="3 Altbilgi Yer Tutucusu"/>
          <p:cNvSpPr>
            <a:spLocks noGrp="1"/>
          </p:cNvSpPr>
          <p:nvPr>
            <p:ph type="ftr" sz="quarter" idx="11"/>
          </p:nvPr>
        </p:nvSpPr>
        <p:spPr>
          <a:noFill/>
        </p:spPr>
        <p:txBody>
          <a:bodyPr/>
          <a:lstStyle/>
          <a:p>
            <a:r>
              <a:rPr lang="tr-TR"/>
              <a:t>DR. MUSTAFA KUTANİS SAÜ İNŞ.MÜH. BÖLÜMÜ</a:t>
            </a:r>
          </a:p>
        </p:txBody>
      </p:sp>
      <p:sp>
        <p:nvSpPr>
          <p:cNvPr id="79876" name="4 Slayt Numarası Yer Tutucusu"/>
          <p:cNvSpPr>
            <a:spLocks noGrp="1"/>
          </p:cNvSpPr>
          <p:nvPr>
            <p:ph type="sldNum" sz="quarter" idx="12"/>
          </p:nvPr>
        </p:nvSpPr>
        <p:spPr>
          <a:noFill/>
        </p:spPr>
        <p:txBody>
          <a:bodyPr/>
          <a:lstStyle/>
          <a:p>
            <a:r>
              <a:rPr lang="tr-TR"/>
              <a:t>SLIDE </a:t>
            </a:r>
            <a:fld id="{E54A1D76-4545-4A98-980C-2F64C8213A8C}" type="slidenum">
              <a:rPr lang="tr-TR"/>
              <a:pPr/>
              <a:t>37</a:t>
            </a:fld>
            <a:endParaRPr lang="tr-TR"/>
          </a:p>
        </p:txBody>
      </p:sp>
      <p:pic>
        <p:nvPicPr>
          <p:cNvPr id="79877" name="Picture 2"/>
          <p:cNvPicPr>
            <a:picLocks noChangeAspect="1" noChangeArrowheads="1"/>
          </p:cNvPicPr>
          <p:nvPr/>
        </p:nvPicPr>
        <p:blipFill>
          <a:blip r:embed="rId3" cstate="print"/>
          <a:srcRect/>
          <a:stretch>
            <a:fillRect/>
          </a:stretch>
        </p:blipFill>
        <p:spPr bwMode="auto">
          <a:xfrm>
            <a:off x="779463" y="617538"/>
            <a:ext cx="7488237" cy="5883275"/>
          </a:xfrm>
          <a:prstGeom prst="rect">
            <a:avLst/>
          </a:prstGeom>
          <a:noFill/>
          <a:ln w="9525">
            <a:noFill/>
            <a:miter lim="800000"/>
            <a:headEnd/>
            <a:tailEnd/>
          </a:ln>
        </p:spPr>
      </p:pic>
      <p:sp>
        <p:nvSpPr>
          <p:cNvPr id="79878" name="Rectangle 3"/>
          <p:cNvSpPr>
            <a:spLocks noGrp="1" noChangeArrowheads="1"/>
          </p:cNvSpPr>
          <p:nvPr>
            <p:ph type="title"/>
          </p:nvPr>
        </p:nvSpPr>
        <p:spPr/>
        <p:txBody>
          <a:bodyPr/>
          <a:lstStyle/>
          <a:p>
            <a:pPr eaLnBrk="1" hangingPunct="1"/>
            <a:r>
              <a:rPr lang="tr-TR" smtClean="0"/>
              <a:t>A2 Düzensizliği</a:t>
            </a:r>
          </a:p>
        </p:txBody>
      </p:sp>
    </p:spTree>
  </p:cSld>
  <p:clrMapOvr>
    <a:masterClrMapping/>
  </p:clrMapOvr>
  <p:transition>
    <p:sndAc>
      <p:stSnd>
        <p:snd r:embed="rId2" name="camera.wav"/>
      </p:stSnd>
    </p:sndAc>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Döşemeler</a:t>
            </a:r>
            <a:endParaRPr lang="tr-TR" dirty="0"/>
          </a:p>
        </p:txBody>
      </p:sp>
      <p:sp>
        <p:nvSpPr>
          <p:cNvPr id="7" name="6 İçerik Yer Tutucusu"/>
          <p:cNvSpPr>
            <a:spLocks noGrp="1"/>
          </p:cNvSpPr>
          <p:nvPr>
            <p:ph idx="1"/>
          </p:nvPr>
        </p:nvSpPr>
        <p:spPr/>
        <p:txBody>
          <a:bodyPr/>
          <a:lstStyle/>
          <a:p>
            <a:pPr marL="381000" indent="-381000"/>
            <a:r>
              <a:rPr lang="tr-TR" dirty="0" smtClean="0"/>
              <a:t>Döşemelerin temel işlevi yapılardaki mekanların düşey yüklerini ve kendi ağırlıklarını taşımaktır. Pek çok değişik döşeme sistemi vardır. Döşemeler bütün düşey taşıyıcıları, kat düzeylerinde birbirlerine bağlar. </a:t>
            </a:r>
          </a:p>
          <a:p>
            <a:pPr marL="381000" indent="-381000"/>
            <a:r>
              <a:rPr lang="tr-TR" dirty="0" smtClean="0"/>
              <a:t>Depremlerde döşemelerin bir başka önemli görevi vardır: </a:t>
            </a:r>
            <a:r>
              <a:rPr lang="tr-TR" dirty="0" smtClean="0">
                <a:solidFill>
                  <a:srgbClr val="0000FF"/>
                </a:solidFill>
              </a:rPr>
              <a:t>Kata etkiyen yatay deprem yüklerini düşey taşıyıcılara aktarmak.</a:t>
            </a:r>
          </a:p>
          <a:p>
            <a:pPr marL="381000" indent="-381000"/>
            <a:r>
              <a:rPr lang="tr-TR" dirty="0" smtClean="0"/>
              <a:t>Depremlerde </a:t>
            </a:r>
            <a:r>
              <a:rPr lang="tr-TR" u="sng" dirty="0" smtClean="0"/>
              <a:t>yapılara</a:t>
            </a:r>
            <a:r>
              <a:rPr lang="tr-TR" dirty="0" smtClean="0"/>
              <a:t> gelen yükler (Depremin oluşturduğu eylemsizlik kuvvetlerini)  yapının ağırlığı ile orantılı olarak  kat hizasında düşey taşıyıcı elemanlara dağıtılır.</a:t>
            </a:r>
          </a:p>
          <a:p>
            <a:endParaRPr lang="tr-TR" dirty="0"/>
          </a:p>
        </p:txBody>
      </p:sp>
      <p:sp>
        <p:nvSpPr>
          <p:cNvPr id="3" name="2 Veri Yer Tutucusu"/>
          <p:cNvSpPr>
            <a:spLocks noGrp="1"/>
          </p:cNvSpPr>
          <p:nvPr>
            <p:ph type="dt" sz="half" idx="10"/>
          </p:nvPr>
        </p:nvSpPr>
        <p:spPr/>
        <p:txBody>
          <a:bodyPr/>
          <a:lstStyle/>
          <a:p>
            <a:fld id="{96663B1D-7956-4ADA-AB45-148955E80F11}" type="datetime1">
              <a:rPr lang="tr-TR" smtClean="0"/>
              <a:pPr/>
              <a:t>06.09.2011</a:t>
            </a:fld>
            <a:endParaRPr lang="tr-TR"/>
          </a:p>
        </p:txBody>
      </p:sp>
      <p:sp>
        <p:nvSpPr>
          <p:cNvPr id="4" name="3 Altbilgi Yer Tutucusu"/>
          <p:cNvSpPr>
            <a:spLocks noGrp="1"/>
          </p:cNvSpPr>
          <p:nvPr>
            <p:ph type="ftr" sz="quarter" idx="11"/>
          </p:nvPr>
        </p:nvSpPr>
        <p:spPr/>
        <p:txBody>
          <a:bodyPr/>
          <a:lstStyle/>
          <a:p>
            <a:r>
              <a:rPr lang="tr-TR" smtClean="0"/>
              <a:t>DR. MUSTAFA KUTANİS SAÜ İNŞ.MÜH. BÖLÜMÜ</a:t>
            </a:r>
            <a:endParaRPr lang="tr-TR"/>
          </a:p>
        </p:txBody>
      </p:sp>
      <p:sp>
        <p:nvSpPr>
          <p:cNvPr id="5" name="4 Slayt Numarası Yer Tutucusu"/>
          <p:cNvSpPr>
            <a:spLocks noGrp="1"/>
          </p:cNvSpPr>
          <p:nvPr>
            <p:ph type="sldNum" sz="quarter" idx="12"/>
          </p:nvPr>
        </p:nvSpPr>
        <p:spPr/>
        <p:txBody>
          <a:bodyPr/>
          <a:lstStyle/>
          <a:p>
            <a:r>
              <a:rPr lang="tr-TR" smtClean="0"/>
              <a:t>SLIDE </a:t>
            </a:r>
            <a:fld id="{8F2F9437-952A-4219-97C5-9781D6D5D9DB}" type="slidenum">
              <a:rPr lang="tr-TR" smtClean="0"/>
              <a:pPr/>
              <a:t>38</a:t>
            </a:fld>
            <a:endParaRPr lang="tr-T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Veri Yer Tutucusu"/>
          <p:cNvSpPr>
            <a:spLocks noGrp="1"/>
          </p:cNvSpPr>
          <p:nvPr>
            <p:ph type="dt" sz="half" idx="10"/>
          </p:nvPr>
        </p:nvSpPr>
        <p:spPr/>
        <p:txBody>
          <a:bodyPr/>
          <a:lstStyle/>
          <a:p>
            <a:r>
              <a:rPr lang="tr-TR"/>
              <a:t>10.10.2008</a:t>
            </a:r>
          </a:p>
        </p:txBody>
      </p:sp>
      <p:sp>
        <p:nvSpPr>
          <p:cNvPr id="7" name="3 Altbilgi Yer Tutucusu"/>
          <p:cNvSpPr>
            <a:spLocks noGrp="1"/>
          </p:cNvSpPr>
          <p:nvPr>
            <p:ph type="ftr" sz="quarter" idx="11"/>
          </p:nvPr>
        </p:nvSpPr>
        <p:spPr/>
        <p:txBody>
          <a:bodyPr/>
          <a:lstStyle/>
          <a:p>
            <a:r>
              <a:rPr lang="tr-TR"/>
              <a:t>DR. MUSTAFA KUTANİS SAÜ İNŞ.MÜH. BÖLÜMÜ</a:t>
            </a:r>
          </a:p>
        </p:txBody>
      </p:sp>
      <p:sp>
        <p:nvSpPr>
          <p:cNvPr id="8" name="4 Slayt Numarası Yer Tutucusu"/>
          <p:cNvSpPr>
            <a:spLocks noGrp="1"/>
          </p:cNvSpPr>
          <p:nvPr>
            <p:ph type="sldNum" sz="quarter" idx="12"/>
          </p:nvPr>
        </p:nvSpPr>
        <p:spPr/>
        <p:txBody>
          <a:bodyPr/>
          <a:lstStyle/>
          <a:p>
            <a:r>
              <a:rPr lang="tr-TR" dirty="0"/>
              <a:t>SLIDE </a:t>
            </a:r>
            <a:fld id="{4EA8D403-06AE-44EC-BA7F-70CB9EB3DB01}" type="slidenum">
              <a:rPr lang="tr-TR" smtClean="0"/>
              <a:pPr/>
              <a:t>39</a:t>
            </a:fld>
            <a:endParaRPr lang="tr-TR" dirty="0"/>
          </a:p>
        </p:txBody>
      </p:sp>
      <p:sp>
        <p:nvSpPr>
          <p:cNvPr id="547844" name="Rectangle 4"/>
          <p:cNvSpPr>
            <a:spLocks noGrp="1" noChangeArrowheads="1"/>
          </p:cNvSpPr>
          <p:nvPr>
            <p:ph type="title"/>
          </p:nvPr>
        </p:nvSpPr>
        <p:spPr>
          <a:solidFill>
            <a:schemeClr val="accent1"/>
          </a:solidFill>
        </p:spPr>
        <p:txBody>
          <a:bodyPr/>
          <a:lstStyle/>
          <a:p>
            <a:r>
              <a:rPr lang="tr-TR"/>
              <a:t>Rijit –Esnek Diyafram (1/3)</a:t>
            </a:r>
          </a:p>
        </p:txBody>
      </p:sp>
      <p:pic>
        <p:nvPicPr>
          <p:cNvPr id="547845" name="Picture 5"/>
          <p:cNvPicPr>
            <a:picLocks noChangeAspect="1" noChangeArrowheads="1"/>
          </p:cNvPicPr>
          <p:nvPr/>
        </p:nvPicPr>
        <p:blipFill>
          <a:blip r:embed="rId2" cstate="print"/>
          <a:srcRect/>
          <a:stretch>
            <a:fillRect/>
          </a:stretch>
        </p:blipFill>
        <p:spPr bwMode="auto">
          <a:xfrm>
            <a:off x="188913" y="1031875"/>
            <a:ext cx="4206875" cy="3271838"/>
          </a:xfrm>
          <a:prstGeom prst="rect">
            <a:avLst/>
          </a:prstGeom>
          <a:noFill/>
          <a:ln w="9525">
            <a:noFill/>
            <a:miter lim="800000"/>
            <a:headEnd/>
            <a:tailEnd/>
          </a:ln>
        </p:spPr>
      </p:pic>
      <p:pic>
        <p:nvPicPr>
          <p:cNvPr id="547846" name="Picture 6"/>
          <p:cNvPicPr>
            <a:picLocks noChangeAspect="1" noChangeArrowheads="1"/>
          </p:cNvPicPr>
          <p:nvPr/>
        </p:nvPicPr>
        <p:blipFill>
          <a:blip r:embed="rId3" cstate="print"/>
          <a:srcRect/>
          <a:stretch>
            <a:fillRect/>
          </a:stretch>
        </p:blipFill>
        <p:spPr bwMode="auto">
          <a:xfrm>
            <a:off x="4745038" y="1371600"/>
            <a:ext cx="3963987" cy="2794000"/>
          </a:xfrm>
          <a:prstGeom prst="rect">
            <a:avLst/>
          </a:prstGeom>
          <a:noFill/>
          <a:ln w="9525">
            <a:noFill/>
            <a:miter lim="800000"/>
            <a:headEnd/>
            <a:tailEnd/>
          </a:ln>
        </p:spPr>
      </p:pic>
      <p:sp>
        <p:nvSpPr>
          <p:cNvPr id="547848" name="Text Box 8"/>
          <p:cNvSpPr txBox="1">
            <a:spLocks noChangeArrowheads="1"/>
          </p:cNvSpPr>
          <p:nvPr/>
        </p:nvSpPr>
        <p:spPr bwMode="auto">
          <a:xfrm>
            <a:off x="2468563" y="4889500"/>
            <a:ext cx="4222750" cy="676275"/>
          </a:xfrm>
          <a:prstGeom prst="rect">
            <a:avLst/>
          </a:prstGeom>
          <a:solidFill>
            <a:srgbClr val="FFFFCC"/>
          </a:solidFill>
          <a:ln w="9525">
            <a:noFill/>
            <a:miter lim="800000"/>
            <a:headEnd/>
            <a:tailEnd/>
          </a:ln>
          <a:effectLst/>
        </p:spPr>
        <p:txBody>
          <a:bodyPr>
            <a:spAutoFit/>
          </a:bodyPr>
          <a:lstStyle/>
          <a:p>
            <a:pPr algn="ctr">
              <a:lnSpc>
                <a:spcPct val="80000"/>
              </a:lnSpc>
              <a:spcBef>
                <a:spcPct val="50000"/>
              </a:spcBef>
            </a:pPr>
            <a:r>
              <a:rPr lang="tr-TR" sz="2400" b="0">
                <a:latin typeface="Tahoma" charset="0"/>
              </a:rPr>
              <a:t>Rijit diyafram bir varsayımdır; geçerliliği ispatlanmalıdır.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7846"/>
                                        </p:tgtEl>
                                        <p:attrNameLst>
                                          <p:attrName>style.visibility</p:attrName>
                                        </p:attrNameLst>
                                      </p:cBhvr>
                                      <p:to>
                                        <p:strVal val="visible"/>
                                      </p:to>
                                    </p:set>
                                    <p:animEffect transition="in" filter="dissolve">
                                      <p:cBhvr>
                                        <p:cTn id="7" dur="500"/>
                                        <p:tgtEl>
                                          <p:spTgt spid="547846"/>
                                        </p:tgtEl>
                                      </p:cBhvr>
                                    </p:animEffect>
                                  </p:childTnLst>
                                </p:cTn>
                              </p:par>
                              <p:par>
                                <p:cTn id="8" presetID="35" presetClass="emph" presetSubtype="0" repeatCount="indefinite" fill="hold" nodeType="withEffect">
                                  <p:stCondLst>
                                    <p:cond delay="0"/>
                                  </p:stCondLst>
                                  <p:childTnLst>
                                    <p:anim calcmode="discrete" valueType="str">
                                      <p:cBhvr>
                                        <p:cTn id="9" dur="500" fill="hold"/>
                                        <p:tgtEl>
                                          <p:spTgt spid="547848">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26627" name="4 Altbilgi Yer Tutucusu"/>
          <p:cNvSpPr>
            <a:spLocks noGrp="1"/>
          </p:cNvSpPr>
          <p:nvPr>
            <p:ph type="ftr" sz="quarter" idx="11"/>
          </p:nvPr>
        </p:nvSpPr>
        <p:spPr>
          <a:noFill/>
        </p:spPr>
        <p:txBody>
          <a:bodyPr/>
          <a:lstStyle/>
          <a:p>
            <a:r>
              <a:rPr lang="tr-TR"/>
              <a:t>DR. MUSTAFA KUTANİS SAÜ İNŞ.MÜH. BÖLÜMÜ</a:t>
            </a:r>
          </a:p>
        </p:txBody>
      </p:sp>
      <p:sp>
        <p:nvSpPr>
          <p:cNvPr id="26628" name="5 Slayt Numarası Yer Tutucusu"/>
          <p:cNvSpPr>
            <a:spLocks noGrp="1"/>
          </p:cNvSpPr>
          <p:nvPr>
            <p:ph type="sldNum" sz="quarter" idx="12"/>
          </p:nvPr>
        </p:nvSpPr>
        <p:spPr>
          <a:noFill/>
        </p:spPr>
        <p:txBody>
          <a:bodyPr/>
          <a:lstStyle/>
          <a:p>
            <a:r>
              <a:rPr lang="tr-TR"/>
              <a:t>SLIDE </a:t>
            </a:r>
            <a:fld id="{878EF330-A394-480D-ADB4-ADA9EBA2F04D}" type="slidenum">
              <a:rPr lang="tr-TR"/>
              <a:pPr/>
              <a:t>4</a:t>
            </a:fld>
            <a:endParaRPr lang="tr-TR"/>
          </a:p>
        </p:txBody>
      </p:sp>
      <p:sp>
        <p:nvSpPr>
          <p:cNvPr id="760834" name="Rectangle 2"/>
          <p:cNvSpPr>
            <a:spLocks noGrp="1" noChangeArrowheads="1"/>
          </p:cNvSpPr>
          <p:nvPr>
            <p:ph type="title"/>
          </p:nvPr>
        </p:nvSpPr>
        <p:spPr/>
        <p:txBody>
          <a:bodyPr/>
          <a:lstStyle/>
          <a:p>
            <a:pPr eaLnBrk="1" hangingPunct="1">
              <a:defRPr/>
            </a:pPr>
            <a:r>
              <a:rPr lang="tr-TR" smtClean="0">
                <a:solidFill>
                  <a:srgbClr val="FF3300"/>
                </a:solidFill>
                <a:effectLst>
                  <a:outerShdw blurRad="38100" dist="38100" dir="2700000" algn="tl">
                    <a:srgbClr val="000000"/>
                  </a:outerShdw>
                </a:effectLst>
              </a:rPr>
              <a:t>Yönetmeliklerde Kusur Bulmayalım!..</a:t>
            </a:r>
          </a:p>
        </p:txBody>
      </p:sp>
      <p:sp>
        <p:nvSpPr>
          <p:cNvPr id="26630" name="Rectangle 3"/>
          <p:cNvSpPr>
            <a:spLocks noGrp="1" noChangeArrowheads="1"/>
          </p:cNvSpPr>
          <p:nvPr>
            <p:ph type="body" idx="1"/>
          </p:nvPr>
        </p:nvSpPr>
        <p:spPr/>
        <p:txBody>
          <a:bodyPr/>
          <a:lstStyle/>
          <a:p>
            <a:pPr eaLnBrk="1" hangingPunct="1"/>
            <a:r>
              <a:rPr lang="tr-TR" dirty="0" smtClean="0"/>
              <a:t>Türkiye'nin Deprem Bölgelerinde yapılacak yapıların hesap ve tasarım esaslarını belirleyen ve bu konuda proje mühendislerine yol gösteren modern ve kapsamlı bir yönetmeliği vardır.</a:t>
            </a:r>
          </a:p>
          <a:p>
            <a:pPr eaLnBrk="1" hangingPunct="1"/>
            <a:r>
              <a:rPr lang="tr-TR" dirty="0" smtClean="0"/>
              <a:t>1975 yılından bu yana kullanılmakta olan bu yönetmelik, yeni hesap esasları ve tasarım yöntemlerini içerecek biçimde 1997 ve 2007 yılında yenilenmiştir. </a:t>
            </a:r>
          </a:p>
          <a:p>
            <a:pPr eaLnBrk="1" hangingPunct="1"/>
            <a:r>
              <a:rPr lang="tr-TR" dirty="0" smtClean="0"/>
              <a:t>Hem öncekiler, hem de yeni yönetmeliğe uygun projelendirilmiş ve bu projelere uyularak inşa edilmiş bir yapının muhtemel bir depremde </a:t>
            </a:r>
            <a:r>
              <a:rPr lang="tr-TR" b="1" dirty="0" smtClean="0"/>
              <a:t>göçmesi veya yıkıma neden olacak düzeyde ağır hasar görmesi</a:t>
            </a:r>
            <a:r>
              <a:rPr lang="tr-TR" dirty="0" smtClean="0"/>
              <a:t> beklenmez. </a:t>
            </a:r>
          </a:p>
          <a:p>
            <a:pPr eaLnBrk="1" hangingPunct="1"/>
            <a:r>
              <a:rPr lang="tr-TR" dirty="0" smtClean="0"/>
              <a:t>(1961 1968..) </a:t>
            </a:r>
          </a:p>
        </p:txBody>
      </p:sp>
    </p:spTree>
  </p:cSld>
  <p:clrMapOvr>
    <a:masterClrMapping/>
  </p:clrMapOvr>
  <p:transition>
    <p:sndAc>
      <p:stSnd>
        <p:snd r:embed="rId3" name="camera.wav"/>
      </p:stSnd>
    </p:sndAc>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Veri Yer Tutucusu"/>
          <p:cNvSpPr>
            <a:spLocks noGrp="1"/>
          </p:cNvSpPr>
          <p:nvPr>
            <p:ph type="dt" sz="half" idx="10"/>
          </p:nvPr>
        </p:nvSpPr>
        <p:spPr/>
        <p:txBody>
          <a:bodyPr/>
          <a:lstStyle/>
          <a:p>
            <a:r>
              <a:rPr lang="tr-TR"/>
              <a:t>10.10.2008</a:t>
            </a:r>
          </a:p>
        </p:txBody>
      </p:sp>
      <p:sp>
        <p:nvSpPr>
          <p:cNvPr id="7" name="6 Altbilgi Yer Tutucusu"/>
          <p:cNvSpPr>
            <a:spLocks noGrp="1"/>
          </p:cNvSpPr>
          <p:nvPr>
            <p:ph type="ftr" sz="quarter" idx="11"/>
          </p:nvPr>
        </p:nvSpPr>
        <p:spPr/>
        <p:txBody>
          <a:bodyPr/>
          <a:lstStyle/>
          <a:p>
            <a:r>
              <a:rPr lang="tr-TR"/>
              <a:t>DR. MUSTAFA KUTANİS SAÜ İNŞ.MÜH. BÖLÜMÜ</a:t>
            </a:r>
          </a:p>
        </p:txBody>
      </p:sp>
      <p:sp>
        <p:nvSpPr>
          <p:cNvPr id="8" name="7 Slayt Numarası Yer Tutucusu"/>
          <p:cNvSpPr>
            <a:spLocks noGrp="1"/>
          </p:cNvSpPr>
          <p:nvPr>
            <p:ph type="sldNum" sz="quarter" idx="12"/>
          </p:nvPr>
        </p:nvSpPr>
        <p:spPr/>
        <p:txBody>
          <a:bodyPr/>
          <a:lstStyle/>
          <a:p>
            <a:r>
              <a:rPr lang="tr-TR" dirty="0"/>
              <a:t>SLIDE </a:t>
            </a:r>
            <a:fld id="{FF1326B9-59E8-46F1-8A90-95291DBE9026}" type="slidenum">
              <a:rPr lang="tr-TR" smtClean="0"/>
              <a:pPr/>
              <a:t>40</a:t>
            </a:fld>
            <a:endParaRPr lang="tr-TR" dirty="0"/>
          </a:p>
        </p:txBody>
      </p:sp>
      <p:sp>
        <p:nvSpPr>
          <p:cNvPr id="553996" name="Rectangle 12"/>
          <p:cNvSpPr>
            <a:spLocks noGrp="1" noChangeArrowheads="1"/>
          </p:cNvSpPr>
          <p:nvPr>
            <p:ph type="title"/>
          </p:nvPr>
        </p:nvSpPr>
        <p:spPr>
          <a:solidFill>
            <a:schemeClr val="accent1"/>
          </a:solidFill>
        </p:spPr>
        <p:txBody>
          <a:bodyPr/>
          <a:lstStyle/>
          <a:p>
            <a:r>
              <a:rPr lang="tr-TR"/>
              <a:t>Perde Duvarların Diyaframa Etkisi (3/3)</a:t>
            </a:r>
          </a:p>
        </p:txBody>
      </p:sp>
      <p:graphicFrame>
        <p:nvGraphicFramePr>
          <p:cNvPr id="553989" name="Object 5"/>
          <p:cNvGraphicFramePr>
            <a:graphicFrameLocks noChangeAspect="1"/>
          </p:cNvGraphicFramePr>
          <p:nvPr>
            <p:ph sz="half" idx="1"/>
          </p:nvPr>
        </p:nvGraphicFramePr>
        <p:xfrm>
          <a:off x="376238" y="942975"/>
          <a:ext cx="4092575" cy="1824038"/>
        </p:xfrm>
        <a:graphic>
          <a:graphicData uri="http://schemas.openxmlformats.org/presentationml/2006/ole">
            <p:oleObj spid="_x0000_s123906" name="Visio" r:id="rId3" imgW="2924168" imgH="1303696" progId="Visio.Drawing.11">
              <p:embed/>
            </p:oleObj>
          </a:graphicData>
        </a:graphic>
      </p:graphicFrame>
      <p:graphicFrame>
        <p:nvGraphicFramePr>
          <p:cNvPr id="553992" name="Object 8"/>
          <p:cNvGraphicFramePr>
            <a:graphicFrameLocks noChangeAspect="1"/>
          </p:cNvGraphicFramePr>
          <p:nvPr>
            <p:ph sz="quarter" idx="2"/>
          </p:nvPr>
        </p:nvGraphicFramePr>
        <p:xfrm>
          <a:off x="4778375" y="1965325"/>
          <a:ext cx="4133850" cy="1824038"/>
        </p:xfrm>
        <a:graphic>
          <a:graphicData uri="http://schemas.openxmlformats.org/presentationml/2006/ole">
            <p:oleObj spid="_x0000_s123907" name="Visio" r:id="rId4" imgW="2953811" imgH="1303696" progId="Visio.Drawing.11">
              <p:embed/>
            </p:oleObj>
          </a:graphicData>
        </a:graphic>
      </p:graphicFrame>
      <p:graphicFrame>
        <p:nvGraphicFramePr>
          <p:cNvPr id="553995" name="Object 11"/>
          <p:cNvGraphicFramePr>
            <a:graphicFrameLocks noChangeAspect="1"/>
          </p:cNvGraphicFramePr>
          <p:nvPr>
            <p:ph sz="quarter" idx="3"/>
          </p:nvPr>
        </p:nvGraphicFramePr>
        <p:xfrm>
          <a:off x="2144713" y="4108450"/>
          <a:ext cx="4092575" cy="1951038"/>
        </p:xfrm>
        <a:graphic>
          <a:graphicData uri="http://schemas.openxmlformats.org/presentationml/2006/ole">
            <p:oleObj spid="_x0000_s123908" name="Visio" r:id="rId5" imgW="2923849" imgH="1393705" progId="Visio.Drawing.11">
              <p:embed/>
            </p:oleObj>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2 Veri Yer Tutucusu"/>
          <p:cNvSpPr>
            <a:spLocks noGrp="1"/>
          </p:cNvSpPr>
          <p:nvPr>
            <p:ph type="dt" sz="half" idx="10"/>
          </p:nvPr>
        </p:nvSpPr>
        <p:spPr/>
        <p:txBody>
          <a:bodyPr/>
          <a:lstStyle/>
          <a:p>
            <a:r>
              <a:rPr lang="tr-TR"/>
              <a:t>10.10.2008</a:t>
            </a:r>
          </a:p>
        </p:txBody>
      </p:sp>
      <p:sp>
        <p:nvSpPr>
          <p:cNvPr id="29" name="3 Altbilgi Yer Tutucusu"/>
          <p:cNvSpPr>
            <a:spLocks noGrp="1"/>
          </p:cNvSpPr>
          <p:nvPr>
            <p:ph type="ftr" sz="quarter" idx="11"/>
          </p:nvPr>
        </p:nvSpPr>
        <p:spPr/>
        <p:txBody>
          <a:bodyPr/>
          <a:lstStyle/>
          <a:p>
            <a:r>
              <a:rPr lang="tr-TR"/>
              <a:t>DR. MUSTAFA KUTANİS SAÜ İNŞ.MÜH. BÖLÜMÜ</a:t>
            </a:r>
          </a:p>
        </p:txBody>
      </p:sp>
      <p:sp>
        <p:nvSpPr>
          <p:cNvPr id="30" name="4 Slayt Numarası Yer Tutucusu"/>
          <p:cNvSpPr>
            <a:spLocks noGrp="1"/>
          </p:cNvSpPr>
          <p:nvPr>
            <p:ph type="sldNum" sz="quarter" idx="12"/>
          </p:nvPr>
        </p:nvSpPr>
        <p:spPr/>
        <p:txBody>
          <a:bodyPr/>
          <a:lstStyle/>
          <a:p>
            <a:r>
              <a:rPr lang="tr-TR" dirty="0"/>
              <a:t>SLIDE </a:t>
            </a:r>
            <a:fld id="{D2A87805-1A4A-4A88-8A42-82E831D8624F}" type="slidenum">
              <a:rPr lang="tr-TR" smtClean="0"/>
              <a:pPr/>
              <a:t>41</a:t>
            </a:fld>
            <a:endParaRPr lang="tr-TR" dirty="0"/>
          </a:p>
        </p:txBody>
      </p:sp>
      <p:sp>
        <p:nvSpPr>
          <p:cNvPr id="762884" name="Rectangle 4"/>
          <p:cNvSpPr>
            <a:spLocks noGrp="1" noChangeArrowheads="1"/>
          </p:cNvSpPr>
          <p:nvPr>
            <p:ph type="title"/>
          </p:nvPr>
        </p:nvSpPr>
        <p:spPr>
          <a:solidFill>
            <a:schemeClr val="accent1"/>
          </a:solidFill>
        </p:spPr>
        <p:txBody>
          <a:bodyPr/>
          <a:lstStyle/>
          <a:p>
            <a:r>
              <a:rPr lang="tr-TR"/>
              <a:t>Döşeme - Diyafram</a:t>
            </a:r>
          </a:p>
        </p:txBody>
      </p:sp>
      <p:grpSp>
        <p:nvGrpSpPr>
          <p:cNvPr id="2" name="Group 34"/>
          <p:cNvGrpSpPr>
            <a:grpSpLocks/>
          </p:cNvGrpSpPr>
          <p:nvPr/>
        </p:nvGrpSpPr>
        <p:grpSpPr bwMode="auto">
          <a:xfrm>
            <a:off x="717550" y="817563"/>
            <a:ext cx="8116888" cy="5137150"/>
            <a:chOff x="452" y="515"/>
            <a:chExt cx="5113" cy="3236"/>
          </a:xfrm>
        </p:grpSpPr>
        <p:grpSp>
          <p:nvGrpSpPr>
            <p:cNvPr id="3" name="Group 25"/>
            <p:cNvGrpSpPr>
              <a:grpSpLocks/>
            </p:cNvGrpSpPr>
            <p:nvPr/>
          </p:nvGrpSpPr>
          <p:grpSpPr bwMode="auto">
            <a:xfrm>
              <a:off x="1469" y="515"/>
              <a:ext cx="3036" cy="1830"/>
              <a:chOff x="1212" y="1092"/>
              <a:chExt cx="3036" cy="1830"/>
            </a:xfrm>
          </p:grpSpPr>
          <p:grpSp>
            <p:nvGrpSpPr>
              <p:cNvPr id="4" name="Group 13"/>
              <p:cNvGrpSpPr>
                <a:grpSpLocks/>
              </p:cNvGrpSpPr>
              <p:nvPr/>
            </p:nvGrpSpPr>
            <p:grpSpPr bwMode="auto">
              <a:xfrm>
                <a:off x="1225" y="1102"/>
                <a:ext cx="3018" cy="1819"/>
                <a:chOff x="1225" y="1102"/>
                <a:chExt cx="3018" cy="1819"/>
              </a:xfrm>
            </p:grpSpPr>
            <p:sp>
              <p:nvSpPr>
                <p:cNvPr id="762886" name="Line 6"/>
                <p:cNvSpPr>
                  <a:spLocks noChangeShapeType="1"/>
                </p:cNvSpPr>
                <p:nvPr/>
              </p:nvSpPr>
              <p:spPr bwMode="auto">
                <a:xfrm>
                  <a:off x="1225" y="1610"/>
                  <a:ext cx="0" cy="1311"/>
                </a:xfrm>
                <a:prstGeom prst="line">
                  <a:avLst/>
                </a:prstGeom>
                <a:noFill/>
                <a:ln w="19050">
                  <a:solidFill>
                    <a:schemeClr val="tx1"/>
                  </a:solidFill>
                  <a:round/>
                  <a:headEnd/>
                  <a:tailEnd/>
                </a:ln>
                <a:effectLst/>
              </p:spPr>
              <p:txBody>
                <a:bodyPr/>
                <a:lstStyle/>
                <a:p>
                  <a:endParaRPr lang="tr-TR"/>
                </a:p>
              </p:txBody>
            </p:sp>
            <p:sp>
              <p:nvSpPr>
                <p:cNvPr id="762887" name="Line 7"/>
                <p:cNvSpPr>
                  <a:spLocks noChangeShapeType="1"/>
                </p:cNvSpPr>
                <p:nvPr/>
              </p:nvSpPr>
              <p:spPr bwMode="auto">
                <a:xfrm>
                  <a:off x="1228" y="2921"/>
                  <a:ext cx="3013" cy="0"/>
                </a:xfrm>
                <a:prstGeom prst="line">
                  <a:avLst/>
                </a:prstGeom>
                <a:noFill/>
                <a:ln w="19050">
                  <a:solidFill>
                    <a:schemeClr val="tx1"/>
                  </a:solidFill>
                  <a:round/>
                  <a:headEnd/>
                  <a:tailEnd/>
                </a:ln>
                <a:effectLst/>
              </p:spPr>
              <p:txBody>
                <a:bodyPr/>
                <a:lstStyle/>
                <a:p>
                  <a:endParaRPr lang="tr-TR"/>
                </a:p>
              </p:txBody>
            </p:sp>
            <p:sp>
              <p:nvSpPr>
                <p:cNvPr id="762889" name="Line 9"/>
                <p:cNvSpPr>
                  <a:spLocks noChangeShapeType="1"/>
                </p:cNvSpPr>
                <p:nvPr/>
              </p:nvSpPr>
              <p:spPr bwMode="auto">
                <a:xfrm>
                  <a:off x="4243" y="1107"/>
                  <a:ext cx="0" cy="1814"/>
                </a:xfrm>
                <a:prstGeom prst="line">
                  <a:avLst/>
                </a:prstGeom>
                <a:noFill/>
                <a:ln w="19050">
                  <a:solidFill>
                    <a:schemeClr val="tx1"/>
                  </a:solidFill>
                  <a:round/>
                  <a:headEnd/>
                  <a:tailEnd/>
                </a:ln>
                <a:effectLst/>
              </p:spPr>
              <p:txBody>
                <a:bodyPr/>
                <a:lstStyle/>
                <a:p>
                  <a:endParaRPr lang="tr-TR"/>
                </a:p>
              </p:txBody>
            </p:sp>
            <p:sp>
              <p:nvSpPr>
                <p:cNvPr id="762890" name="Line 10"/>
                <p:cNvSpPr>
                  <a:spLocks noChangeShapeType="1"/>
                </p:cNvSpPr>
                <p:nvPr/>
              </p:nvSpPr>
              <p:spPr bwMode="auto">
                <a:xfrm flipV="1">
                  <a:off x="1229" y="1609"/>
                  <a:ext cx="1716" cy="1"/>
                </a:xfrm>
                <a:prstGeom prst="line">
                  <a:avLst/>
                </a:prstGeom>
                <a:noFill/>
                <a:ln w="19050">
                  <a:solidFill>
                    <a:schemeClr val="tx1"/>
                  </a:solidFill>
                  <a:round/>
                  <a:headEnd/>
                  <a:tailEnd/>
                </a:ln>
                <a:effectLst/>
              </p:spPr>
              <p:txBody>
                <a:bodyPr/>
                <a:lstStyle/>
                <a:p>
                  <a:endParaRPr lang="tr-TR"/>
                </a:p>
              </p:txBody>
            </p:sp>
            <p:sp>
              <p:nvSpPr>
                <p:cNvPr id="762891" name="Line 11"/>
                <p:cNvSpPr>
                  <a:spLocks noChangeShapeType="1"/>
                </p:cNvSpPr>
                <p:nvPr/>
              </p:nvSpPr>
              <p:spPr bwMode="auto">
                <a:xfrm>
                  <a:off x="2945" y="1102"/>
                  <a:ext cx="3" cy="507"/>
                </a:xfrm>
                <a:prstGeom prst="line">
                  <a:avLst/>
                </a:prstGeom>
                <a:noFill/>
                <a:ln w="19050">
                  <a:solidFill>
                    <a:schemeClr val="tx1"/>
                  </a:solidFill>
                  <a:round/>
                  <a:headEnd/>
                  <a:tailEnd/>
                </a:ln>
                <a:effectLst/>
              </p:spPr>
              <p:txBody>
                <a:bodyPr/>
                <a:lstStyle/>
                <a:p>
                  <a:endParaRPr lang="tr-TR"/>
                </a:p>
              </p:txBody>
            </p:sp>
            <p:sp>
              <p:nvSpPr>
                <p:cNvPr id="762892" name="Line 12"/>
                <p:cNvSpPr>
                  <a:spLocks noChangeShapeType="1"/>
                </p:cNvSpPr>
                <p:nvPr/>
              </p:nvSpPr>
              <p:spPr bwMode="auto">
                <a:xfrm>
                  <a:off x="2944" y="1102"/>
                  <a:ext cx="1299" cy="2"/>
                </a:xfrm>
                <a:prstGeom prst="line">
                  <a:avLst/>
                </a:prstGeom>
                <a:noFill/>
                <a:ln w="19050">
                  <a:solidFill>
                    <a:schemeClr val="tx1"/>
                  </a:solidFill>
                  <a:round/>
                  <a:headEnd/>
                  <a:tailEnd/>
                </a:ln>
                <a:effectLst/>
              </p:spPr>
              <p:txBody>
                <a:bodyPr/>
                <a:lstStyle/>
                <a:p>
                  <a:endParaRPr lang="tr-TR"/>
                </a:p>
              </p:txBody>
            </p:sp>
          </p:grpSp>
          <p:sp>
            <p:nvSpPr>
              <p:cNvPr id="762894" name="Rectangle 14"/>
              <p:cNvSpPr>
                <a:spLocks noChangeArrowheads="1"/>
              </p:cNvSpPr>
              <p:nvPr/>
            </p:nvSpPr>
            <p:spPr bwMode="auto">
              <a:xfrm>
                <a:off x="4164" y="1092"/>
                <a:ext cx="84" cy="1830"/>
              </a:xfrm>
              <a:prstGeom prst="rect">
                <a:avLst/>
              </a:prstGeom>
              <a:solidFill>
                <a:srgbClr val="B2B2B2"/>
              </a:solidFill>
              <a:ln w="9525">
                <a:solidFill>
                  <a:schemeClr val="tx1"/>
                </a:solidFill>
                <a:miter lim="800000"/>
                <a:headEnd/>
                <a:tailEnd/>
              </a:ln>
              <a:effectLst/>
            </p:spPr>
            <p:txBody>
              <a:bodyPr wrap="none" anchor="ctr"/>
              <a:lstStyle/>
              <a:p>
                <a:endParaRPr lang="tr-TR"/>
              </a:p>
            </p:txBody>
          </p:sp>
          <p:sp>
            <p:nvSpPr>
              <p:cNvPr id="762895" name="Rectangle 15"/>
              <p:cNvSpPr>
                <a:spLocks noChangeArrowheads="1"/>
              </p:cNvSpPr>
              <p:nvPr/>
            </p:nvSpPr>
            <p:spPr bwMode="auto">
              <a:xfrm>
                <a:off x="1212" y="1608"/>
                <a:ext cx="84" cy="1314"/>
              </a:xfrm>
              <a:prstGeom prst="rect">
                <a:avLst/>
              </a:prstGeom>
              <a:solidFill>
                <a:srgbClr val="B2B2B2"/>
              </a:solidFill>
              <a:ln w="9525">
                <a:solidFill>
                  <a:schemeClr val="tx1"/>
                </a:solidFill>
                <a:miter lim="800000"/>
                <a:headEnd/>
                <a:tailEnd/>
              </a:ln>
              <a:effectLst/>
            </p:spPr>
            <p:txBody>
              <a:bodyPr wrap="none" anchor="ctr"/>
              <a:lstStyle/>
              <a:p>
                <a:endParaRPr lang="tr-TR"/>
              </a:p>
            </p:txBody>
          </p:sp>
          <p:sp>
            <p:nvSpPr>
              <p:cNvPr id="762896" name="Rectangle 16"/>
              <p:cNvSpPr>
                <a:spLocks noChangeArrowheads="1"/>
              </p:cNvSpPr>
              <p:nvPr/>
            </p:nvSpPr>
            <p:spPr bwMode="auto">
              <a:xfrm>
                <a:off x="2940" y="1098"/>
                <a:ext cx="62" cy="516"/>
              </a:xfrm>
              <a:prstGeom prst="rect">
                <a:avLst/>
              </a:prstGeom>
              <a:solidFill>
                <a:srgbClr val="B2B2B2"/>
              </a:solidFill>
              <a:ln w="9525">
                <a:solidFill>
                  <a:schemeClr val="tx1"/>
                </a:solidFill>
                <a:miter lim="800000"/>
                <a:headEnd/>
                <a:tailEnd/>
              </a:ln>
              <a:effectLst/>
            </p:spPr>
            <p:txBody>
              <a:bodyPr wrap="none" anchor="ctr"/>
              <a:lstStyle/>
              <a:p>
                <a:endParaRPr lang="tr-TR"/>
              </a:p>
            </p:txBody>
          </p:sp>
          <p:sp>
            <p:nvSpPr>
              <p:cNvPr id="762897" name="Rectangle 17"/>
              <p:cNvSpPr>
                <a:spLocks noChangeArrowheads="1"/>
              </p:cNvSpPr>
              <p:nvPr/>
            </p:nvSpPr>
            <p:spPr bwMode="auto">
              <a:xfrm>
                <a:off x="1302" y="1890"/>
                <a:ext cx="564" cy="684"/>
              </a:xfrm>
              <a:prstGeom prst="rect">
                <a:avLst/>
              </a:prstGeom>
              <a:noFill/>
              <a:ln w="9525">
                <a:solidFill>
                  <a:schemeClr val="tx1"/>
                </a:solidFill>
                <a:miter lim="800000"/>
                <a:headEnd/>
                <a:tailEnd/>
              </a:ln>
              <a:effectLst/>
            </p:spPr>
            <p:txBody>
              <a:bodyPr wrap="none" anchor="ctr"/>
              <a:lstStyle/>
              <a:p>
                <a:endParaRPr lang="tr-TR"/>
              </a:p>
            </p:txBody>
          </p:sp>
          <p:sp>
            <p:nvSpPr>
              <p:cNvPr id="762898" name="Line 18"/>
              <p:cNvSpPr>
                <a:spLocks noChangeShapeType="1"/>
              </p:cNvSpPr>
              <p:nvPr/>
            </p:nvSpPr>
            <p:spPr bwMode="auto">
              <a:xfrm>
                <a:off x="1302" y="1890"/>
                <a:ext cx="558" cy="678"/>
              </a:xfrm>
              <a:prstGeom prst="line">
                <a:avLst/>
              </a:prstGeom>
              <a:noFill/>
              <a:ln w="9525">
                <a:solidFill>
                  <a:schemeClr val="tx1"/>
                </a:solidFill>
                <a:round/>
                <a:headEnd/>
                <a:tailEnd/>
              </a:ln>
              <a:effectLst/>
            </p:spPr>
            <p:txBody>
              <a:bodyPr/>
              <a:lstStyle/>
              <a:p>
                <a:endParaRPr lang="tr-TR"/>
              </a:p>
            </p:txBody>
          </p:sp>
          <p:sp>
            <p:nvSpPr>
              <p:cNvPr id="762899" name="Line 19"/>
              <p:cNvSpPr>
                <a:spLocks noChangeShapeType="1"/>
              </p:cNvSpPr>
              <p:nvPr/>
            </p:nvSpPr>
            <p:spPr bwMode="auto">
              <a:xfrm flipH="1">
                <a:off x="1308" y="1890"/>
                <a:ext cx="552" cy="684"/>
              </a:xfrm>
              <a:prstGeom prst="line">
                <a:avLst/>
              </a:prstGeom>
              <a:noFill/>
              <a:ln w="9525">
                <a:solidFill>
                  <a:schemeClr val="tx1"/>
                </a:solidFill>
                <a:round/>
                <a:headEnd/>
                <a:tailEnd/>
              </a:ln>
              <a:effectLst/>
            </p:spPr>
            <p:txBody>
              <a:bodyPr/>
              <a:lstStyle/>
              <a:p>
                <a:endParaRPr lang="tr-TR"/>
              </a:p>
            </p:txBody>
          </p:sp>
          <p:sp>
            <p:nvSpPr>
              <p:cNvPr id="762900" name="Freeform 20"/>
              <p:cNvSpPr>
                <a:spLocks/>
              </p:cNvSpPr>
              <p:nvPr/>
            </p:nvSpPr>
            <p:spPr bwMode="auto">
              <a:xfrm>
                <a:off x="2946" y="1608"/>
                <a:ext cx="240" cy="126"/>
              </a:xfrm>
              <a:custGeom>
                <a:avLst/>
                <a:gdLst/>
                <a:ahLst/>
                <a:cxnLst>
                  <a:cxn ang="0">
                    <a:pos x="0" y="0"/>
                  </a:cxn>
                  <a:cxn ang="0">
                    <a:pos x="66" y="12"/>
                  </a:cxn>
                  <a:cxn ang="0">
                    <a:pos x="96" y="48"/>
                  </a:cxn>
                  <a:cxn ang="0">
                    <a:pos x="138" y="72"/>
                  </a:cxn>
                  <a:cxn ang="0">
                    <a:pos x="162" y="66"/>
                  </a:cxn>
                  <a:cxn ang="0">
                    <a:pos x="180" y="54"/>
                  </a:cxn>
                  <a:cxn ang="0">
                    <a:pos x="204" y="90"/>
                  </a:cxn>
                  <a:cxn ang="0">
                    <a:pos x="240" y="126"/>
                  </a:cxn>
                </a:cxnLst>
                <a:rect l="0" t="0" r="r" b="b"/>
                <a:pathLst>
                  <a:path w="240" h="126">
                    <a:moveTo>
                      <a:pt x="0" y="0"/>
                    </a:moveTo>
                    <a:cubicBezTo>
                      <a:pt x="21" y="7"/>
                      <a:pt x="45" y="4"/>
                      <a:pt x="66" y="12"/>
                    </a:cubicBezTo>
                    <a:cubicBezTo>
                      <a:pt x="79" y="17"/>
                      <a:pt x="88" y="39"/>
                      <a:pt x="96" y="48"/>
                    </a:cubicBezTo>
                    <a:cubicBezTo>
                      <a:pt x="115" y="71"/>
                      <a:pt x="111" y="65"/>
                      <a:pt x="138" y="72"/>
                    </a:cubicBezTo>
                    <a:cubicBezTo>
                      <a:pt x="146" y="70"/>
                      <a:pt x="154" y="69"/>
                      <a:pt x="162" y="66"/>
                    </a:cubicBezTo>
                    <a:cubicBezTo>
                      <a:pt x="169" y="63"/>
                      <a:pt x="174" y="50"/>
                      <a:pt x="180" y="54"/>
                    </a:cubicBezTo>
                    <a:cubicBezTo>
                      <a:pt x="193" y="61"/>
                      <a:pt x="196" y="78"/>
                      <a:pt x="204" y="90"/>
                    </a:cubicBezTo>
                    <a:cubicBezTo>
                      <a:pt x="216" y="108"/>
                      <a:pt x="225" y="111"/>
                      <a:pt x="240" y="126"/>
                    </a:cubicBezTo>
                  </a:path>
                </a:pathLst>
              </a:custGeom>
              <a:noFill/>
              <a:ln w="19050" cmpd="sng">
                <a:solidFill>
                  <a:schemeClr val="tx1"/>
                </a:solidFill>
                <a:round/>
                <a:headEnd/>
                <a:tailEnd/>
              </a:ln>
              <a:effectLst/>
            </p:spPr>
            <p:txBody>
              <a:bodyPr/>
              <a:lstStyle/>
              <a:p>
                <a:endParaRPr lang="tr-TR"/>
              </a:p>
            </p:txBody>
          </p:sp>
          <p:sp>
            <p:nvSpPr>
              <p:cNvPr id="762901" name="Freeform 21"/>
              <p:cNvSpPr>
                <a:spLocks/>
              </p:cNvSpPr>
              <p:nvPr/>
            </p:nvSpPr>
            <p:spPr bwMode="auto">
              <a:xfrm>
                <a:off x="2925" y="1617"/>
                <a:ext cx="93" cy="204"/>
              </a:xfrm>
              <a:custGeom>
                <a:avLst/>
                <a:gdLst/>
                <a:ahLst/>
                <a:cxnLst>
                  <a:cxn ang="0">
                    <a:pos x="0" y="0"/>
                  </a:cxn>
                  <a:cxn ang="0">
                    <a:pos x="54" y="78"/>
                  </a:cxn>
                  <a:cxn ang="0">
                    <a:pos x="78" y="144"/>
                  </a:cxn>
                  <a:cxn ang="0">
                    <a:pos x="108" y="204"/>
                  </a:cxn>
                </a:cxnLst>
                <a:rect l="0" t="0" r="r" b="b"/>
                <a:pathLst>
                  <a:path w="108" h="204">
                    <a:moveTo>
                      <a:pt x="0" y="0"/>
                    </a:moveTo>
                    <a:cubicBezTo>
                      <a:pt x="56" y="19"/>
                      <a:pt x="5" y="62"/>
                      <a:pt x="54" y="78"/>
                    </a:cubicBezTo>
                    <a:cubicBezTo>
                      <a:pt x="94" y="118"/>
                      <a:pt x="51" y="67"/>
                      <a:pt x="78" y="144"/>
                    </a:cubicBezTo>
                    <a:cubicBezTo>
                      <a:pt x="88" y="172"/>
                      <a:pt x="108" y="175"/>
                      <a:pt x="108" y="204"/>
                    </a:cubicBezTo>
                  </a:path>
                </a:pathLst>
              </a:custGeom>
              <a:noFill/>
              <a:ln w="19050" cmpd="sng">
                <a:solidFill>
                  <a:schemeClr val="tx1"/>
                </a:solidFill>
                <a:round/>
                <a:headEnd/>
                <a:tailEnd/>
              </a:ln>
              <a:effectLst/>
            </p:spPr>
            <p:txBody>
              <a:bodyPr/>
              <a:lstStyle/>
              <a:p>
                <a:endParaRPr lang="tr-TR"/>
              </a:p>
            </p:txBody>
          </p:sp>
          <p:sp>
            <p:nvSpPr>
              <p:cNvPr id="762902" name="Freeform 22"/>
              <p:cNvSpPr>
                <a:spLocks/>
              </p:cNvSpPr>
              <p:nvPr/>
            </p:nvSpPr>
            <p:spPr bwMode="auto">
              <a:xfrm>
                <a:off x="2934" y="1595"/>
                <a:ext cx="190" cy="187"/>
              </a:xfrm>
              <a:custGeom>
                <a:avLst/>
                <a:gdLst/>
                <a:ahLst/>
                <a:cxnLst>
                  <a:cxn ang="0">
                    <a:pos x="9" y="7"/>
                  </a:cxn>
                  <a:cxn ang="0">
                    <a:pos x="51" y="37"/>
                  </a:cxn>
                  <a:cxn ang="0">
                    <a:pos x="63" y="79"/>
                  </a:cxn>
                  <a:cxn ang="0">
                    <a:pos x="81" y="85"/>
                  </a:cxn>
                  <a:cxn ang="0">
                    <a:pos x="87" y="109"/>
                  </a:cxn>
                  <a:cxn ang="0">
                    <a:pos x="105" y="115"/>
                  </a:cxn>
                  <a:cxn ang="0">
                    <a:pos x="147" y="151"/>
                  </a:cxn>
                  <a:cxn ang="0">
                    <a:pos x="177" y="187"/>
                  </a:cxn>
                </a:cxnLst>
                <a:rect l="0" t="0" r="r" b="b"/>
                <a:pathLst>
                  <a:path w="190" h="187">
                    <a:moveTo>
                      <a:pt x="9" y="7"/>
                    </a:moveTo>
                    <a:cubicBezTo>
                      <a:pt x="23" y="63"/>
                      <a:pt x="0" y="0"/>
                      <a:pt x="51" y="37"/>
                    </a:cubicBezTo>
                    <a:cubicBezTo>
                      <a:pt x="63" y="45"/>
                      <a:pt x="53" y="69"/>
                      <a:pt x="63" y="79"/>
                    </a:cubicBezTo>
                    <a:cubicBezTo>
                      <a:pt x="67" y="83"/>
                      <a:pt x="75" y="83"/>
                      <a:pt x="81" y="85"/>
                    </a:cubicBezTo>
                    <a:cubicBezTo>
                      <a:pt x="83" y="93"/>
                      <a:pt x="82" y="103"/>
                      <a:pt x="87" y="109"/>
                    </a:cubicBezTo>
                    <a:cubicBezTo>
                      <a:pt x="91" y="114"/>
                      <a:pt x="100" y="111"/>
                      <a:pt x="105" y="115"/>
                    </a:cubicBezTo>
                    <a:cubicBezTo>
                      <a:pt x="120" y="125"/>
                      <a:pt x="132" y="140"/>
                      <a:pt x="147" y="151"/>
                    </a:cubicBezTo>
                    <a:cubicBezTo>
                      <a:pt x="186" y="178"/>
                      <a:pt x="190" y="162"/>
                      <a:pt x="177" y="187"/>
                    </a:cubicBezTo>
                  </a:path>
                </a:pathLst>
              </a:custGeom>
              <a:noFill/>
              <a:ln w="19050" cmpd="sng">
                <a:solidFill>
                  <a:schemeClr val="tx1"/>
                </a:solidFill>
                <a:round/>
                <a:headEnd/>
                <a:tailEnd/>
              </a:ln>
              <a:effectLst/>
            </p:spPr>
            <p:txBody>
              <a:bodyPr/>
              <a:lstStyle/>
              <a:p>
                <a:endParaRPr lang="tr-TR"/>
              </a:p>
            </p:txBody>
          </p:sp>
          <p:sp>
            <p:nvSpPr>
              <p:cNvPr id="762903" name="Line 23"/>
              <p:cNvSpPr>
                <a:spLocks noChangeShapeType="1"/>
              </p:cNvSpPr>
              <p:nvPr/>
            </p:nvSpPr>
            <p:spPr bwMode="auto">
              <a:xfrm>
                <a:off x="1374" y="1608"/>
                <a:ext cx="6" cy="288"/>
              </a:xfrm>
              <a:prstGeom prst="line">
                <a:avLst/>
              </a:prstGeom>
              <a:noFill/>
              <a:ln w="28575">
                <a:solidFill>
                  <a:srgbClr val="FF3300"/>
                </a:solidFill>
                <a:round/>
                <a:headEnd type="triangle" w="med" len="med"/>
                <a:tailEnd type="triangle" w="med" len="med"/>
              </a:ln>
              <a:effectLst/>
            </p:spPr>
            <p:txBody>
              <a:bodyPr/>
              <a:lstStyle/>
              <a:p>
                <a:endParaRPr lang="tr-TR"/>
              </a:p>
            </p:txBody>
          </p:sp>
          <p:sp>
            <p:nvSpPr>
              <p:cNvPr id="762904" name="Line 24"/>
              <p:cNvSpPr>
                <a:spLocks noChangeShapeType="1"/>
              </p:cNvSpPr>
              <p:nvPr/>
            </p:nvSpPr>
            <p:spPr bwMode="auto">
              <a:xfrm>
                <a:off x="1361" y="2573"/>
                <a:ext cx="6" cy="342"/>
              </a:xfrm>
              <a:prstGeom prst="line">
                <a:avLst/>
              </a:prstGeom>
              <a:noFill/>
              <a:ln w="28575">
                <a:solidFill>
                  <a:srgbClr val="FF3300"/>
                </a:solidFill>
                <a:round/>
                <a:headEnd type="triangle" w="med" len="med"/>
                <a:tailEnd type="triangle" w="med" len="med"/>
              </a:ln>
              <a:effectLst/>
            </p:spPr>
            <p:txBody>
              <a:bodyPr/>
              <a:lstStyle/>
              <a:p>
                <a:endParaRPr lang="tr-TR"/>
              </a:p>
            </p:txBody>
          </p:sp>
        </p:grpSp>
        <p:sp>
          <p:nvSpPr>
            <p:cNvPr id="762906" name="Text Box 26"/>
            <p:cNvSpPr txBox="1">
              <a:spLocks noChangeArrowheads="1"/>
            </p:cNvSpPr>
            <p:nvPr/>
          </p:nvSpPr>
          <p:spPr bwMode="auto">
            <a:xfrm>
              <a:off x="4643" y="922"/>
              <a:ext cx="922" cy="2255"/>
            </a:xfrm>
            <a:prstGeom prst="rect">
              <a:avLst/>
            </a:prstGeom>
            <a:solidFill>
              <a:schemeClr val="accent1"/>
            </a:solidFill>
            <a:ln w="9525">
              <a:solidFill>
                <a:srgbClr val="0000FF"/>
              </a:solidFill>
              <a:miter lim="800000"/>
              <a:headEnd/>
              <a:tailEnd/>
            </a:ln>
            <a:effectLst/>
          </p:spPr>
          <p:txBody>
            <a:bodyPr lIns="0" tIns="0" rIns="0" bIns="0">
              <a:spAutoFit/>
            </a:bodyPr>
            <a:lstStyle/>
            <a:p>
              <a:pPr algn="ctr">
                <a:spcBef>
                  <a:spcPct val="50000"/>
                </a:spcBef>
              </a:pPr>
              <a:r>
                <a:rPr lang="tr-TR" b="0"/>
                <a:t>Keskin köşelerde döşemede olabilecek keskin köşelerde başlayan çatlaklar, sonsuz rijit diyafram kabulünü geçersiz kılabilir</a:t>
              </a:r>
            </a:p>
          </p:txBody>
        </p:sp>
        <p:grpSp>
          <p:nvGrpSpPr>
            <p:cNvPr id="5" name="Group 32"/>
            <p:cNvGrpSpPr>
              <a:grpSpLocks/>
            </p:cNvGrpSpPr>
            <p:nvPr/>
          </p:nvGrpSpPr>
          <p:grpSpPr bwMode="auto">
            <a:xfrm>
              <a:off x="452" y="1365"/>
              <a:ext cx="4006" cy="2386"/>
              <a:chOff x="452" y="1365"/>
              <a:chExt cx="4006" cy="2386"/>
            </a:xfrm>
          </p:grpSpPr>
          <p:sp>
            <p:nvSpPr>
              <p:cNvPr id="762909" name="AutoShape 29"/>
              <p:cNvSpPr>
                <a:spLocks/>
              </p:cNvSpPr>
              <p:nvPr/>
            </p:nvSpPr>
            <p:spPr bwMode="auto">
              <a:xfrm>
                <a:off x="868" y="2772"/>
                <a:ext cx="3590" cy="979"/>
              </a:xfrm>
              <a:prstGeom prst="borderCallout3">
                <a:avLst>
                  <a:gd name="adj1" fmla="val 7356"/>
                  <a:gd name="adj2" fmla="val -1338"/>
                  <a:gd name="adj3" fmla="val 7356"/>
                  <a:gd name="adj4" fmla="val -11394"/>
                  <a:gd name="adj5" fmla="val -144435"/>
                  <a:gd name="adj6" fmla="val -11394"/>
                  <a:gd name="adj7" fmla="val -164556"/>
                  <a:gd name="adj8" fmla="val 15097"/>
                </a:avLst>
              </a:prstGeom>
              <a:solidFill>
                <a:schemeClr val="accent1"/>
              </a:solidFill>
              <a:ln w="9525">
                <a:solidFill>
                  <a:srgbClr val="0000FF"/>
                </a:solidFill>
                <a:miter lim="800000"/>
                <a:headEnd/>
                <a:tailEnd type="arrow" w="med" len="med"/>
              </a:ln>
              <a:effectLst/>
            </p:spPr>
            <p:txBody>
              <a:bodyPr lIns="0" tIns="0" rIns="0" bIns="0"/>
              <a:lstStyle/>
              <a:p>
                <a:r>
                  <a:rPr lang="tr-TR" b="0"/>
                  <a:t>Döşemeden kuvvet aktarımı küçük bir uzunlukta oluşur. </a:t>
                </a:r>
              </a:p>
              <a:p>
                <a:r>
                  <a:rPr lang="tr-TR" b="0"/>
                  <a:t>Bu bağlantı yeterli olmazsa perdenin yatay yük taşıma etkinliği büyük ölçüde kaybolur</a:t>
                </a:r>
              </a:p>
              <a:p>
                <a:r>
                  <a:rPr lang="tr-TR" b="0"/>
                  <a:t>Perde ancak döşeme-perde bağlantı uzunluğunun yatay kuvvet aktarma kapasitesi kadar yatay yük taşıyabilir</a:t>
                </a:r>
              </a:p>
              <a:p>
                <a:pPr algn="ctr"/>
                <a:endParaRPr lang="tr-TR"/>
              </a:p>
            </p:txBody>
          </p:sp>
          <p:sp>
            <p:nvSpPr>
              <p:cNvPr id="762911" name="Line 31"/>
              <p:cNvSpPr>
                <a:spLocks noChangeShapeType="1"/>
              </p:cNvSpPr>
              <p:nvPr/>
            </p:nvSpPr>
            <p:spPr bwMode="auto">
              <a:xfrm>
                <a:off x="452" y="1365"/>
                <a:ext cx="957" cy="806"/>
              </a:xfrm>
              <a:prstGeom prst="line">
                <a:avLst/>
              </a:prstGeom>
              <a:noFill/>
              <a:ln w="9525">
                <a:solidFill>
                  <a:srgbClr val="0000FF"/>
                </a:solidFill>
                <a:round/>
                <a:headEnd/>
                <a:tailEnd type="triangle" w="med" len="med"/>
              </a:ln>
              <a:effectLst/>
            </p:spPr>
            <p:txBody>
              <a:bodyPr/>
              <a:lstStyle/>
              <a:p>
                <a:endParaRPr lang="tr-TR"/>
              </a:p>
            </p:txBody>
          </p:sp>
        </p:grpSp>
        <p:sp>
          <p:nvSpPr>
            <p:cNvPr id="762913" name="Line 33"/>
            <p:cNvSpPr>
              <a:spLocks noChangeShapeType="1"/>
            </p:cNvSpPr>
            <p:nvPr/>
          </p:nvSpPr>
          <p:spPr bwMode="auto">
            <a:xfrm flipH="1" flipV="1">
              <a:off x="3491" y="1099"/>
              <a:ext cx="1143" cy="115"/>
            </a:xfrm>
            <a:prstGeom prst="line">
              <a:avLst/>
            </a:prstGeom>
            <a:noFill/>
            <a:ln w="19050">
              <a:solidFill>
                <a:srgbClr val="0000FF"/>
              </a:solidFill>
              <a:round/>
              <a:headEnd/>
              <a:tailEnd type="triangle" w="med" len="med"/>
            </a:ln>
            <a:effectLst/>
          </p:spPr>
          <p:txBody>
            <a:bodyPr/>
            <a:lstStyle/>
            <a:p>
              <a:endParaRPr lang="tr-T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80899" name="3 Altbilgi Yer Tutucusu"/>
          <p:cNvSpPr>
            <a:spLocks noGrp="1"/>
          </p:cNvSpPr>
          <p:nvPr>
            <p:ph type="ftr" sz="quarter" idx="11"/>
          </p:nvPr>
        </p:nvSpPr>
        <p:spPr>
          <a:noFill/>
        </p:spPr>
        <p:txBody>
          <a:bodyPr/>
          <a:lstStyle/>
          <a:p>
            <a:r>
              <a:rPr lang="tr-TR"/>
              <a:t>DR. MUSTAFA KUTANİS SAÜ İNŞ.MÜH. BÖLÜMÜ</a:t>
            </a:r>
          </a:p>
        </p:txBody>
      </p:sp>
      <p:sp>
        <p:nvSpPr>
          <p:cNvPr id="80900" name="4 Slayt Numarası Yer Tutucusu"/>
          <p:cNvSpPr>
            <a:spLocks noGrp="1"/>
          </p:cNvSpPr>
          <p:nvPr>
            <p:ph type="sldNum" sz="quarter" idx="12"/>
          </p:nvPr>
        </p:nvSpPr>
        <p:spPr>
          <a:noFill/>
        </p:spPr>
        <p:txBody>
          <a:bodyPr/>
          <a:lstStyle/>
          <a:p>
            <a:r>
              <a:rPr lang="tr-TR"/>
              <a:t>SLIDE </a:t>
            </a:r>
            <a:fld id="{191DCF3B-F1E7-4C52-AB7D-B737CB431926}" type="slidenum">
              <a:rPr lang="tr-TR"/>
              <a:pPr/>
              <a:t>42</a:t>
            </a:fld>
            <a:endParaRPr lang="tr-TR"/>
          </a:p>
        </p:txBody>
      </p:sp>
      <p:sp>
        <p:nvSpPr>
          <p:cNvPr id="80901" name="Rectangle 2"/>
          <p:cNvSpPr>
            <a:spLocks noGrp="1" noChangeArrowheads="1"/>
          </p:cNvSpPr>
          <p:nvPr>
            <p:ph type="title"/>
          </p:nvPr>
        </p:nvSpPr>
        <p:spPr/>
        <p:txBody>
          <a:bodyPr/>
          <a:lstStyle/>
          <a:p>
            <a:pPr eaLnBrk="1" hangingPunct="1"/>
            <a:r>
              <a:rPr lang="tr-TR" smtClean="0"/>
              <a:t>ÖRNEK GÖSTERİMLER</a:t>
            </a:r>
          </a:p>
        </p:txBody>
      </p:sp>
      <p:pic>
        <p:nvPicPr>
          <p:cNvPr id="80902" name="Picture 3"/>
          <p:cNvPicPr>
            <a:picLocks noChangeAspect="1" noChangeArrowheads="1"/>
          </p:cNvPicPr>
          <p:nvPr/>
        </p:nvPicPr>
        <p:blipFill>
          <a:blip r:embed="rId3" cstate="print"/>
          <a:srcRect/>
          <a:stretch>
            <a:fillRect/>
          </a:stretch>
        </p:blipFill>
        <p:spPr bwMode="auto">
          <a:xfrm>
            <a:off x="-69850" y="952500"/>
            <a:ext cx="9283700" cy="4959350"/>
          </a:xfrm>
          <a:prstGeom prst="rect">
            <a:avLst/>
          </a:prstGeom>
          <a:noFill/>
          <a:ln w="9525">
            <a:noFill/>
            <a:miter lim="800000"/>
            <a:headEnd/>
            <a:tailEnd/>
          </a:ln>
        </p:spPr>
      </p:pic>
      <p:sp>
        <p:nvSpPr>
          <p:cNvPr id="1056772" name="Rectangle 4"/>
          <p:cNvSpPr>
            <a:spLocks noChangeArrowheads="1"/>
          </p:cNvSpPr>
          <p:nvPr/>
        </p:nvSpPr>
        <p:spPr bwMode="auto">
          <a:xfrm>
            <a:off x="4329113" y="1028700"/>
            <a:ext cx="4214812" cy="2328863"/>
          </a:xfrm>
          <a:prstGeom prst="rect">
            <a:avLst/>
          </a:prstGeom>
          <a:solidFill>
            <a:schemeClr val="bg1"/>
          </a:solidFill>
          <a:ln w="9525">
            <a:noFill/>
            <a:miter lim="800000"/>
            <a:headEnd/>
            <a:tailEnd/>
          </a:ln>
        </p:spPr>
        <p:txBody>
          <a:bodyPr wrap="none" anchor="ctr"/>
          <a:lstStyle/>
          <a:p>
            <a:endParaRPr lang="tr-TR"/>
          </a:p>
        </p:txBody>
      </p:sp>
      <p:sp>
        <p:nvSpPr>
          <p:cNvPr id="1056773" name="Rectangle 5"/>
          <p:cNvSpPr>
            <a:spLocks noChangeArrowheads="1"/>
          </p:cNvSpPr>
          <p:nvPr/>
        </p:nvSpPr>
        <p:spPr bwMode="auto">
          <a:xfrm>
            <a:off x="4502150" y="3459163"/>
            <a:ext cx="4129088" cy="2328862"/>
          </a:xfrm>
          <a:prstGeom prst="rect">
            <a:avLst/>
          </a:prstGeom>
          <a:solidFill>
            <a:schemeClr val="bg1"/>
          </a:solidFill>
          <a:ln w="9525">
            <a:noFill/>
            <a:miter lim="800000"/>
            <a:headEnd/>
            <a:tailEnd/>
          </a:ln>
        </p:spPr>
        <p:txBody>
          <a:bodyPr wrap="none" anchor="ctr"/>
          <a:lstStyle/>
          <a:p>
            <a:endParaRPr lang="tr-TR"/>
          </a:p>
        </p:txBody>
      </p:sp>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056772"/>
                                        </p:tgtEl>
                                        <p:attrNameLst>
                                          <p:attrName>ppt_x</p:attrName>
                                        </p:attrNameLst>
                                      </p:cBhvr>
                                      <p:tavLst>
                                        <p:tav tm="0">
                                          <p:val>
                                            <p:strVal val="ppt_x"/>
                                          </p:val>
                                        </p:tav>
                                        <p:tav tm="100000">
                                          <p:val>
                                            <p:strVal val="ppt_x"/>
                                          </p:val>
                                        </p:tav>
                                      </p:tavLst>
                                    </p:anim>
                                    <p:anim calcmode="lin" valueType="num">
                                      <p:cBhvr additive="base">
                                        <p:cTn id="7" dur="500"/>
                                        <p:tgtEl>
                                          <p:spTgt spid="1056772"/>
                                        </p:tgtEl>
                                        <p:attrNameLst>
                                          <p:attrName>ppt_y</p:attrName>
                                        </p:attrNameLst>
                                      </p:cBhvr>
                                      <p:tavLst>
                                        <p:tav tm="0">
                                          <p:val>
                                            <p:strVal val="ppt_y"/>
                                          </p:val>
                                        </p:tav>
                                        <p:tav tm="100000">
                                          <p:val>
                                            <p:strVal val="1+ppt_h/2"/>
                                          </p:val>
                                        </p:tav>
                                      </p:tavLst>
                                    </p:anim>
                                    <p:set>
                                      <p:cBhvr>
                                        <p:cTn id="8" dur="1" fill="hold">
                                          <p:stCondLst>
                                            <p:cond delay="499"/>
                                          </p:stCondLst>
                                        </p:cTn>
                                        <p:tgtEl>
                                          <p:spTgt spid="105677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056773"/>
                                        </p:tgtEl>
                                        <p:attrNameLst>
                                          <p:attrName>ppt_x</p:attrName>
                                        </p:attrNameLst>
                                      </p:cBhvr>
                                      <p:tavLst>
                                        <p:tav tm="0">
                                          <p:val>
                                            <p:strVal val="ppt_x"/>
                                          </p:val>
                                        </p:tav>
                                        <p:tav tm="100000">
                                          <p:val>
                                            <p:strVal val="ppt_x"/>
                                          </p:val>
                                        </p:tav>
                                      </p:tavLst>
                                    </p:anim>
                                    <p:anim calcmode="lin" valueType="num">
                                      <p:cBhvr additive="base">
                                        <p:cTn id="13" dur="500"/>
                                        <p:tgtEl>
                                          <p:spTgt spid="1056773"/>
                                        </p:tgtEl>
                                        <p:attrNameLst>
                                          <p:attrName>ppt_y</p:attrName>
                                        </p:attrNameLst>
                                      </p:cBhvr>
                                      <p:tavLst>
                                        <p:tav tm="0">
                                          <p:val>
                                            <p:strVal val="ppt_y"/>
                                          </p:val>
                                        </p:tav>
                                        <p:tav tm="100000">
                                          <p:val>
                                            <p:strVal val="1+ppt_h/2"/>
                                          </p:val>
                                        </p:tav>
                                      </p:tavLst>
                                    </p:anim>
                                    <p:set>
                                      <p:cBhvr>
                                        <p:cTn id="14" dur="1" fill="hold">
                                          <p:stCondLst>
                                            <p:cond delay="499"/>
                                          </p:stCondLst>
                                        </p:cTn>
                                        <p:tgtEl>
                                          <p:spTgt spid="10567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6772" grpId="0" animBg="1"/>
      <p:bldP spid="105677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81923" name="3 Altbilgi Yer Tutucusu"/>
          <p:cNvSpPr>
            <a:spLocks noGrp="1"/>
          </p:cNvSpPr>
          <p:nvPr>
            <p:ph type="ftr" sz="quarter" idx="11"/>
          </p:nvPr>
        </p:nvSpPr>
        <p:spPr>
          <a:noFill/>
        </p:spPr>
        <p:txBody>
          <a:bodyPr/>
          <a:lstStyle/>
          <a:p>
            <a:r>
              <a:rPr lang="tr-TR"/>
              <a:t>DR. MUSTAFA KUTANİS SAÜ İNŞ.MÜH. BÖLÜMÜ</a:t>
            </a:r>
          </a:p>
        </p:txBody>
      </p:sp>
      <p:sp>
        <p:nvSpPr>
          <p:cNvPr id="81924" name="4 Slayt Numarası Yer Tutucusu"/>
          <p:cNvSpPr>
            <a:spLocks noGrp="1"/>
          </p:cNvSpPr>
          <p:nvPr>
            <p:ph type="sldNum" sz="quarter" idx="12"/>
          </p:nvPr>
        </p:nvSpPr>
        <p:spPr>
          <a:noFill/>
        </p:spPr>
        <p:txBody>
          <a:bodyPr/>
          <a:lstStyle/>
          <a:p>
            <a:r>
              <a:rPr lang="tr-TR"/>
              <a:t>SLIDE </a:t>
            </a:r>
            <a:fld id="{1093105E-C461-4899-836D-E4E748770B3C}" type="slidenum">
              <a:rPr lang="tr-TR"/>
              <a:pPr/>
              <a:t>43</a:t>
            </a:fld>
            <a:endParaRPr lang="tr-TR"/>
          </a:p>
        </p:txBody>
      </p:sp>
      <p:pic>
        <p:nvPicPr>
          <p:cNvPr id="81925" name="Picture 2"/>
          <p:cNvPicPr>
            <a:picLocks noChangeAspect="1" noChangeArrowheads="1"/>
          </p:cNvPicPr>
          <p:nvPr/>
        </p:nvPicPr>
        <p:blipFill>
          <a:blip r:embed="rId3" cstate="print"/>
          <a:srcRect/>
          <a:stretch>
            <a:fillRect/>
          </a:stretch>
        </p:blipFill>
        <p:spPr bwMode="auto">
          <a:xfrm>
            <a:off x="395288" y="1989138"/>
            <a:ext cx="8424862" cy="3279775"/>
          </a:xfrm>
          <a:prstGeom prst="rect">
            <a:avLst/>
          </a:prstGeom>
          <a:noFill/>
          <a:ln w="9525">
            <a:noFill/>
            <a:miter lim="800000"/>
            <a:headEnd/>
            <a:tailEnd/>
          </a:ln>
        </p:spPr>
      </p:pic>
      <p:sp>
        <p:nvSpPr>
          <p:cNvPr id="81926" name="Rectangle 3"/>
          <p:cNvSpPr>
            <a:spLocks noGrp="1" noChangeArrowheads="1"/>
          </p:cNvSpPr>
          <p:nvPr>
            <p:ph type="title"/>
          </p:nvPr>
        </p:nvSpPr>
        <p:spPr/>
        <p:txBody>
          <a:bodyPr/>
          <a:lstStyle/>
          <a:p>
            <a:pPr eaLnBrk="1" hangingPunct="1"/>
            <a:r>
              <a:rPr lang="tr-TR" smtClean="0"/>
              <a:t>A3 Düzensizliği: Planda Çıkıntılar Bulunması</a:t>
            </a:r>
          </a:p>
        </p:txBody>
      </p:sp>
    </p:spTree>
  </p:cSld>
  <p:clrMapOvr>
    <a:masterClrMapping/>
  </p:clrMapOvr>
  <p:transition>
    <p:sndAc>
      <p:stSnd>
        <p:snd r:embed="rId2" name="camera.wav"/>
      </p:stSnd>
    </p:sndAc>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82947" name="3 Altbilgi Yer Tutucusu"/>
          <p:cNvSpPr>
            <a:spLocks noGrp="1"/>
          </p:cNvSpPr>
          <p:nvPr>
            <p:ph type="ftr" sz="quarter" idx="11"/>
          </p:nvPr>
        </p:nvSpPr>
        <p:spPr>
          <a:noFill/>
        </p:spPr>
        <p:txBody>
          <a:bodyPr/>
          <a:lstStyle/>
          <a:p>
            <a:r>
              <a:rPr lang="tr-TR"/>
              <a:t>DR. MUSTAFA KUTANİS SAÜ İNŞ.MÜH. BÖLÜMÜ</a:t>
            </a:r>
          </a:p>
        </p:txBody>
      </p:sp>
      <p:sp>
        <p:nvSpPr>
          <p:cNvPr id="82948" name="4 Slayt Numarası Yer Tutucusu"/>
          <p:cNvSpPr>
            <a:spLocks noGrp="1"/>
          </p:cNvSpPr>
          <p:nvPr>
            <p:ph type="sldNum" sz="quarter" idx="12"/>
          </p:nvPr>
        </p:nvSpPr>
        <p:spPr>
          <a:noFill/>
        </p:spPr>
        <p:txBody>
          <a:bodyPr/>
          <a:lstStyle/>
          <a:p>
            <a:r>
              <a:rPr lang="tr-TR"/>
              <a:t>SLIDE </a:t>
            </a:r>
            <a:fld id="{AF1AB35C-938D-4005-A398-6EAC05B5F6A6}" type="slidenum">
              <a:rPr lang="tr-TR"/>
              <a:pPr/>
              <a:t>44</a:t>
            </a:fld>
            <a:endParaRPr lang="tr-TR"/>
          </a:p>
        </p:txBody>
      </p:sp>
      <p:sp>
        <p:nvSpPr>
          <p:cNvPr id="837635" name="Rectangle 3"/>
          <p:cNvSpPr>
            <a:spLocks noGrp="1" noChangeArrowheads="1"/>
          </p:cNvSpPr>
          <p:nvPr>
            <p:ph type="title"/>
          </p:nvPr>
        </p:nvSpPr>
        <p:spPr/>
        <p:txBody>
          <a:bodyPr/>
          <a:lstStyle/>
          <a:p>
            <a:pPr eaLnBrk="1" hangingPunct="1">
              <a:defRPr/>
            </a:pPr>
            <a:r>
              <a:rPr lang="tr-TR" sz="2400" smtClean="0">
                <a:solidFill>
                  <a:schemeClr val="tx1"/>
                </a:solidFill>
              </a:rPr>
              <a:t>Yapının Geometrisine Bağlı Olarak Uygun </a:t>
            </a:r>
            <a:r>
              <a:rPr lang="tr-TR" sz="2400" smtClean="0">
                <a:solidFill>
                  <a:srgbClr val="FF3300"/>
                </a:solidFill>
                <a:effectLst>
                  <a:outerShdw blurRad="38100" dist="38100" dir="2700000" algn="tl">
                    <a:srgbClr val="000000"/>
                  </a:outerShdw>
                </a:effectLst>
              </a:rPr>
              <a:t>Deprem Derzleri</a:t>
            </a:r>
            <a:r>
              <a:rPr lang="tr-TR" sz="2400" smtClean="0">
                <a:solidFill>
                  <a:schemeClr val="tx1"/>
                </a:solidFill>
              </a:rPr>
              <a:t> Düzenlenmesi</a:t>
            </a:r>
          </a:p>
        </p:txBody>
      </p:sp>
      <p:grpSp>
        <p:nvGrpSpPr>
          <p:cNvPr id="2" name="Group 4"/>
          <p:cNvGrpSpPr>
            <a:grpSpLocks/>
          </p:cNvGrpSpPr>
          <p:nvPr/>
        </p:nvGrpSpPr>
        <p:grpSpPr bwMode="auto">
          <a:xfrm>
            <a:off x="974725" y="893763"/>
            <a:ext cx="6888163" cy="5448300"/>
            <a:chOff x="614" y="320"/>
            <a:chExt cx="4339" cy="3432"/>
          </a:xfrm>
        </p:grpSpPr>
        <p:sp>
          <p:nvSpPr>
            <p:cNvPr id="82951" name="Line 5"/>
            <p:cNvSpPr>
              <a:spLocks noChangeShapeType="1"/>
            </p:cNvSpPr>
            <p:nvPr/>
          </p:nvSpPr>
          <p:spPr bwMode="auto">
            <a:xfrm flipH="1">
              <a:off x="1543" y="395"/>
              <a:ext cx="360" cy="395"/>
            </a:xfrm>
            <a:prstGeom prst="line">
              <a:avLst/>
            </a:prstGeom>
            <a:noFill/>
            <a:ln w="0">
              <a:solidFill>
                <a:srgbClr val="000000"/>
              </a:solidFill>
              <a:round/>
              <a:headEnd/>
              <a:tailEnd/>
            </a:ln>
          </p:spPr>
          <p:txBody>
            <a:bodyPr/>
            <a:lstStyle/>
            <a:p>
              <a:endParaRPr lang="tr-TR"/>
            </a:p>
          </p:txBody>
        </p:sp>
        <p:sp>
          <p:nvSpPr>
            <p:cNvPr id="82952" name="Line 6"/>
            <p:cNvSpPr>
              <a:spLocks noChangeShapeType="1"/>
            </p:cNvSpPr>
            <p:nvPr/>
          </p:nvSpPr>
          <p:spPr bwMode="auto">
            <a:xfrm>
              <a:off x="1543" y="790"/>
              <a:ext cx="360" cy="396"/>
            </a:xfrm>
            <a:prstGeom prst="line">
              <a:avLst/>
            </a:prstGeom>
            <a:noFill/>
            <a:ln w="0">
              <a:solidFill>
                <a:srgbClr val="000000"/>
              </a:solidFill>
              <a:round/>
              <a:headEnd/>
              <a:tailEnd/>
            </a:ln>
          </p:spPr>
          <p:txBody>
            <a:bodyPr/>
            <a:lstStyle/>
            <a:p>
              <a:endParaRPr lang="tr-TR"/>
            </a:p>
          </p:txBody>
        </p:sp>
        <p:sp>
          <p:nvSpPr>
            <p:cNvPr id="82953" name="Line 7"/>
            <p:cNvSpPr>
              <a:spLocks noChangeShapeType="1"/>
            </p:cNvSpPr>
            <p:nvPr/>
          </p:nvSpPr>
          <p:spPr bwMode="auto">
            <a:xfrm flipV="1">
              <a:off x="1903" y="1070"/>
              <a:ext cx="106" cy="116"/>
            </a:xfrm>
            <a:prstGeom prst="line">
              <a:avLst/>
            </a:prstGeom>
            <a:noFill/>
            <a:ln w="0">
              <a:solidFill>
                <a:srgbClr val="000000"/>
              </a:solidFill>
              <a:round/>
              <a:headEnd/>
              <a:tailEnd/>
            </a:ln>
          </p:spPr>
          <p:txBody>
            <a:bodyPr/>
            <a:lstStyle/>
            <a:p>
              <a:endParaRPr lang="tr-TR"/>
            </a:p>
          </p:txBody>
        </p:sp>
        <p:sp>
          <p:nvSpPr>
            <p:cNvPr id="82954" name="Line 8"/>
            <p:cNvSpPr>
              <a:spLocks noChangeShapeType="1"/>
            </p:cNvSpPr>
            <p:nvPr/>
          </p:nvSpPr>
          <p:spPr bwMode="auto">
            <a:xfrm flipH="1" flipV="1">
              <a:off x="1755" y="790"/>
              <a:ext cx="254" cy="280"/>
            </a:xfrm>
            <a:prstGeom prst="line">
              <a:avLst/>
            </a:prstGeom>
            <a:noFill/>
            <a:ln w="0">
              <a:solidFill>
                <a:srgbClr val="000000"/>
              </a:solidFill>
              <a:round/>
              <a:headEnd/>
              <a:tailEnd/>
            </a:ln>
          </p:spPr>
          <p:txBody>
            <a:bodyPr/>
            <a:lstStyle/>
            <a:p>
              <a:endParaRPr lang="tr-TR"/>
            </a:p>
          </p:txBody>
        </p:sp>
        <p:sp>
          <p:nvSpPr>
            <p:cNvPr id="82955" name="Line 9"/>
            <p:cNvSpPr>
              <a:spLocks noChangeShapeType="1"/>
            </p:cNvSpPr>
            <p:nvPr/>
          </p:nvSpPr>
          <p:spPr bwMode="auto">
            <a:xfrm flipH="1">
              <a:off x="1755" y="512"/>
              <a:ext cx="254" cy="278"/>
            </a:xfrm>
            <a:prstGeom prst="line">
              <a:avLst/>
            </a:prstGeom>
            <a:noFill/>
            <a:ln w="0">
              <a:solidFill>
                <a:srgbClr val="000000"/>
              </a:solidFill>
              <a:round/>
              <a:headEnd/>
              <a:tailEnd/>
            </a:ln>
          </p:spPr>
          <p:txBody>
            <a:bodyPr/>
            <a:lstStyle/>
            <a:p>
              <a:endParaRPr lang="tr-TR"/>
            </a:p>
          </p:txBody>
        </p:sp>
        <p:sp>
          <p:nvSpPr>
            <p:cNvPr id="82956" name="Line 10"/>
            <p:cNvSpPr>
              <a:spLocks noChangeShapeType="1"/>
            </p:cNvSpPr>
            <p:nvPr/>
          </p:nvSpPr>
          <p:spPr bwMode="auto">
            <a:xfrm>
              <a:off x="1903" y="395"/>
              <a:ext cx="106" cy="117"/>
            </a:xfrm>
            <a:prstGeom prst="line">
              <a:avLst/>
            </a:prstGeom>
            <a:noFill/>
            <a:ln w="0">
              <a:solidFill>
                <a:srgbClr val="000000"/>
              </a:solidFill>
              <a:round/>
              <a:headEnd/>
              <a:tailEnd/>
            </a:ln>
          </p:spPr>
          <p:txBody>
            <a:bodyPr/>
            <a:lstStyle/>
            <a:p>
              <a:endParaRPr lang="tr-TR"/>
            </a:p>
          </p:txBody>
        </p:sp>
        <p:sp>
          <p:nvSpPr>
            <p:cNvPr id="82957" name="Line 11"/>
            <p:cNvSpPr>
              <a:spLocks noChangeShapeType="1"/>
            </p:cNvSpPr>
            <p:nvPr/>
          </p:nvSpPr>
          <p:spPr bwMode="auto">
            <a:xfrm>
              <a:off x="1543" y="790"/>
              <a:ext cx="0" cy="165"/>
            </a:xfrm>
            <a:prstGeom prst="line">
              <a:avLst/>
            </a:prstGeom>
            <a:noFill/>
            <a:ln w="0">
              <a:solidFill>
                <a:srgbClr val="000000"/>
              </a:solidFill>
              <a:round/>
              <a:headEnd/>
              <a:tailEnd/>
            </a:ln>
          </p:spPr>
          <p:txBody>
            <a:bodyPr/>
            <a:lstStyle/>
            <a:p>
              <a:endParaRPr lang="tr-TR"/>
            </a:p>
          </p:txBody>
        </p:sp>
        <p:sp>
          <p:nvSpPr>
            <p:cNvPr id="82958" name="Line 12"/>
            <p:cNvSpPr>
              <a:spLocks noChangeShapeType="1"/>
            </p:cNvSpPr>
            <p:nvPr/>
          </p:nvSpPr>
          <p:spPr bwMode="auto">
            <a:xfrm>
              <a:off x="1903" y="1186"/>
              <a:ext cx="0" cy="164"/>
            </a:xfrm>
            <a:prstGeom prst="line">
              <a:avLst/>
            </a:prstGeom>
            <a:noFill/>
            <a:ln w="0">
              <a:solidFill>
                <a:srgbClr val="000000"/>
              </a:solidFill>
              <a:round/>
              <a:headEnd/>
              <a:tailEnd/>
            </a:ln>
          </p:spPr>
          <p:txBody>
            <a:bodyPr/>
            <a:lstStyle/>
            <a:p>
              <a:endParaRPr lang="tr-TR"/>
            </a:p>
          </p:txBody>
        </p:sp>
        <p:sp>
          <p:nvSpPr>
            <p:cNvPr id="82959" name="Line 13"/>
            <p:cNvSpPr>
              <a:spLocks noChangeShapeType="1"/>
            </p:cNvSpPr>
            <p:nvPr/>
          </p:nvSpPr>
          <p:spPr bwMode="auto">
            <a:xfrm>
              <a:off x="2009" y="1070"/>
              <a:ext cx="0" cy="164"/>
            </a:xfrm>
            <a:prstGeom prst="line">
              <a:avLst/>
            </a:prstGeom>
            <a:noFill/>
            <a:ln w="0">
              <a:solidFill>
                <a:srgbClr val="000000"/>
              </a:solidFill>
              <a:round/>
              <a:headEnd/>
              <a:tailEnd/>
            </a:ln>
          </p:spPr>
          <p:txBody>
            <a:bodyPr/>
            <a:lstStyle/>
            <a:p>
              <a:endParaRPr lang="tr-TR"/>
            </a:p>
          </p:txBody>
        </p:sp>
        <p:sp>
          <p:nvSpPr>
            <p:cNvPr id="82960" name="Line 14"/>
            <p:cNvSpPr>
              <a:spLocks noChangeShapeType="1"/>
            </p:cNvSpPr>
            <p:nvPr/>
          </p:nvSpPr>
          <p:spPr bwMode="auto">
            <a:xfrm flipV="1">
              <a:off x="1903" y="1234"/>
              <a:ext cx="106" cy="116"/>
            </a:xfrm>
            <a:prstGeom prst="line">
              <a:avLst/>
            </a:prstGeom>
            <a:noFill/>
            <a:ln w="0">
              <a:solidFill>
                <a:srgbClr val="000000"/>
              </a:solidFill>
              <a:round/>
              <a:headEnd/>
              <a:tailEnd/>
            </a:ln>
          </p:spPr>
          <p:txBody>
            <a:bodyPr/>
            <a:lstStyle/>
            <a:p>
              <a:endParaRPr lang="tr-TR"/>
            </a:p>
          </p:txBody>
        </p:sp>
        <p:sp>
          <p:nvSpPr>
            <p:cNvPr id="82961" name="Line 15"/>
            <p:cNvSpPr>
              <a:spLocks noChangeShapeType="1"/>
            </p:cNvSpPr>
            <p:nvPr/>
          </p:nvSpPr>
          <p:spPr bwMode="auto">
            <a:xfrm>
              <a:off x="1543" y="955"/>
              <a:ext cx="360" cy="395"/>
            </a:xfrm>
            <a:prstGeom prst="line">
              <a:avLst/>
            </a:prstGeom>
            <a:noFill/>
            <a:ln w="0">
              <a:solidFill>
                <a:srgbClr val="000000"/>
              </a:solidFill>
              <a:round/>
              <a:headEnd/>
              <a:tailEnd/>
            </a:ln>
          </p:spPr>
          <p:txBody>
            <a:bodyPr/>
            <a:lstStyle/>
            <a:p>
              <a:endParaRPr lang="tr-TR"/>
            </a:p>
          </p:txBody>
        </p:sp>
        <p:sp>
          <p:nvSpPr>
            <p:cNvPr id="82962" name="Line 16"/>
            <p:cNvSpPr>
              <a:spLocks noChangeShapeType="1"/>
            </p:cNvSpPr>
            <p:nvPr/>
          </p:nvSpPr>
          <p:spPr bwMode="auto">
            <a:xfrm>
              <a:off x="2009" y="512"/>
              <a:ext cx="0" cy="164"/>
            </a:xfrm>
            <a:prstGeom prst="line">
              <a:avLst/>
            </a:prstGeom>
            <a:noFill/>
            <a:ln w="0">
              <a:solidFill>
                <a:srgbClr val="000000"/>
              </a:solidFill>
              <a:round/>
              <a:headEnd/>
              <a:tailEnd/>
            </a:ln>
          </p:spPr>
          <p:txBody>
            <a:bodyPr/>
            <a:lstStyle/>
            <a:p>
              <a:endParaRPr lang="tr-TR"/>
            </a:p>
          </p:txBody>
        </p:sp>
        <p:sp>
          <p:nvSpPr>
            <p:cNvPr id="82963" name="Line 17"/>
            <p:cNvSpPr>
              <a:spLocks noChangeShapeType="1"/>
            </p:cNvSpPr>
            <p:nvPr/>
          </p:nvSpPr>
          <p:spPr bwMode="auto">
            <a:xfrm flipH="1">
              <a:off x="1830" y="676"/>
              <a:ext cx="179" cy="197"/>
            </a:xfrm>
            <a:prstGeom prst="line">
              <a:avLst/>
            </a:prstGeom>
            <a:noFill/>
            <a:ln w="0">
              <a:solidFill>
                <a:srgbClr val="000000"/>
              </a:solidFill>
              <a:round/>
              <a:headEnd/>
              <a:tailEnd/>
            </a:ln>
          </p:spPr>
          <p:txBody>
            <a:bodyPr/>
            <a:lstStyle/>
            <a:p>
              <a:endParaRPr lang="tr-TR"/>
            </a:p>
          </p:txBody>
        </p:sp>
        <p:sp>
          <p:nvSpPr>
            <p:cNvPr id="82964" name="Line 18"/>
            <p:cNvSpPr>
              <a:spLocks noChangeShapeType="1"/>
            </p:cNvSpPr>
            <p:nvPr/>
          </p:nvSpPr>
          <p:spPr bwMode="auto">
            <a:xfrm flipH="1">
              <a:off x="2273" y="336"/>
              <a:ext cx="424" cy="465"/>
            </a:xfrm>
            <a:prstGeom prst="line">
              <a:avLst/>
            </a:prstGeom>
            <a:noFill/>
            <a:ln w="0">
              <a:solidFill>
                <a:srgbClr val="000000"/>
              </a:solidFill>
              <a:round/>
              <a:headEnd/>
              <a:tailEnd/>
            </a:ln>
          </p:spPr>
          <p:txBody>
            <a:bodyPr/>
            <a:lstStyle/>
            <a:p>
              <a:endParaRPr lang="tr-TR"/>
            </a:p>
          </p:txBody>
        </p:sp>
        <p:sp>
          <p:nvSpPr>
            <p:cNvPr id="82965" name="Line 19"/>
            <p:cNvSpPr>
              <a:spLocks noChangeShapeType="1"/>
            </p:cNvSpPr>
            <p:nvPr/>
          </p:nvSpPr>
          <p:spPr bwMode="auto">
            <a:xfrm>
              <a:off x="2485" y="801"/>
              <a:ext cx="106" cy="116"/>
            </a:xfrm>
            <a:prstGeom prst="line">
              <a:avLst/>
            </a:prstGeom>
            <a:noFill/>
            <a:ln w="0">
              <a:solidFill>
                <a:srgbClr val="000000"/>
              </a:solidFill>
              <a:round/>
              <a:headEnd/>
              <a:tailEnd/>
            </a:ln>
          </p:spPr>
          <p:txBody>
            <a:bodyPr/>
            <a:lstStyle/>
            <a:p>
              <a:endParaRPr lang="tr-TR"/>
            </a:p>
          </p:txBody>
        </p:sp>
        <p:sp>
          <p:nvSpPr>
            <p:cNvPr id="82966" name="Line 20"/>
            <p:cNvSpPr>
              <a:spLocks noChangeShapeType="1"/>
            </p:cNvSpPr>
            <p:nvPr/>
          </p:nvSpPr>
          <p:spPr bwMode="auto">
            <a:xfrm flipH="1">
              <a:off x="2485" y="452"/>
              <a:ext cx="318" cy="349"/>
            </a:xfrm>
            <a:prstGeom prst="line">
              <a:avLst/>
            </a:prstGeom>
            <a:noFill/>
            <a:ln w="0">
              <a:solidFill>
                <a:srgbClr val="000000"/>
              </a:solidFill>
              <a:round/>
              <a:headEnd/>
              <a:tailEnd/>
            </a:ln>
          </p:spPr>
          <p:txBody>
            <a:bodyPr/>
            <a:lstStyle/>
            <a:p>
              <a:endParaRPr lang="tr-TR"/>
            </a:p>
          </p:txBody>
        </p:sp>
        <p:sp>
          <p:nvSpPr>
            <p:cNvPr id="82967" name="Line 21"/>
            <p:cNvSpPr>
              <a:spLocks noChangeShapeType="1"/>
            </p:cNvSpPr>
            <p:nvPr/>
          </p:nvSpPr>
          <p:spPr bwMode="auto">
            <a:xfrm flipH="1">
              <a:off x="2591" y="568"/>
              <a:ext cx="318" cy="349"/>
            </a:xfrm>
            <a:prstGeom prst="line">
              <a:avLst/>
            </a:prstGeom>
            <a:noFill/>
            <a:ln w="0">
              <a:solidFill>
                <a:srgbClr val="000000"/>
              </a:solidFill>
              <a:round/>
              <a:headEnd/>
              <a:tailEnd/>
            </a:ln>
          </p:spPr>
          <p:txBody>
            <a:bodyPr/>
            <a:lstStyle/>
            <a:p>
              <a:endParaRPr lang="tr-TR"/>
            </a:p>
          </p:txBody>
        </p:sp>
        <p:sp>
          <p:nvSpPr>
            <p:cNvPr id="82968" name="Line 22"/>
            <p:cNvSpPr>
              <a:spLocks noChangeShapeType="1"/>
            </p:cNvSpPr>
            <p:nvPr/>
          </p:nvSpPr>
          <p:spPr bwMode="auto">
            <a:xfrm flipH="1">
              <a:off x="2591" y="684"/>
              <a:ext cx="424" cy="465"/>
            </a:xfrm>
            <a:prstGeom prst="line">
              <a:avLst/>
            </a:prstGeom>
            <a:noFill/>
            <a:ln w="0">
              <a:solidFill>
                <a:srgbClr val="000000"/>
              </a:solidFill>
              <a:round/>
              <a:headEnd/>
              <a:tailEnd/>
            </a:ln>
          </p:spPr>
          <p:txBody>
            <a:bodyPr/>
            <a:lstStyle/>
            <a:p>
              <a:endParaRPr lang="tr-TR"/>
            </a:p>
          </p:txBody>
        </p:sp>
        <p:sp>
          <p:nvSpPr>
            <p:cNvPr id="82969" name="Line 23"/>
            <p:cNvSpPr>
              <a:spLocks noChangeShapeType="1"/>
            </p:cNvSpPr>
            <p:nvPr/>
          </p:nvSpPr>
          <p:spPr bwMode="auto">
            <a:xfrm>
              <a:off x="2273" y="801"/>
              <a:ext cx="318" cy="348"/>
            </a:xfrm>
            <a:prstGeom prst="line">
              <a:avLst/>
            </a:prstGeom>
            <a:noFill/>
            <a:ln w="0">
              <a:solidFill>
                <a:srgbClr val="000000"/>
              </a:solidFill>
              <a:round/>
              <a:headEnd/>
              <a:tailEnd/>
            </a:ln>
          </p:spPr>
          <p:txBody>
            <a:bodyPr/>
            <a:lstStyle/>
            <a:p>
              <a:endParaRPr lang="tr-TR"/>
            </a:p>
          </p:txBody>
        </p:sp>
        <p:sp>
          <p:nvSpPr>
            <p:cNvPr id="82970" name="Line 24"/>
            <p:cNvSpPr>
              <a:spLocks noChangeShapeType="1"/>
            </p:cNvSpPr>
            <p:nvPr/>
          </p:nvSpPr>
          <p:spPr bwMode="auto">
            <a:xfrm>
              <a:off x="2697" y="336"/>
              <a:ext cx="106" cy="116"/>
            </a:xfrm>
            <a:prstGeom prst="line">
              <a:avLst/>
            </a:prstGeom>
            <a:noFill/>
            <a:ln w="0">
              <a:solidFill>
                <a:srgbClr val="000000"/>
              </a:solidFill>
              <a:round/>
              <a:headEnd/>
              <a:tailEnd/>
            </a:ln>
          </p:spPr>
          <p:txBody>
            <a:bodyPr/>
            <a:lstStyle/>
            <a:p>
              <a:endParaRPr lang="tr-TR"/>
            </a:p>
          </p:txBody>
        </p:sp>
        <p:sp>
          <p:nvSpPr>
            <p:cNvPr id="82971" name="Line 25"/>
            <p:cNvSpPr>
              <a:spLocks noChangeShapeType="1"/>
            </p:cNvSpPr>
            <p:nvPr/>
          </p:nvSpPr>
          <p:spPr bwMode="auto">
            <a:xfrm>
              <a:off x="2909" y="568"/>
              <a:ext cx="106" cy="116"/>
            </a:xfrm>
            <a:prstGeom prst="line">
              <a:avLst/>
            </a:prstGeom>
            <a:noFill/>
            <a:ln w="0">
              <a:solidFill>
                <a:srgbClr val="000000"/>
              </a:solidFill>
              <a:round/>
              <a:headEnd/>
              <a:tailEnd/>
            </a:ln>
          </p:spPr>
          <p:txBody>
            <a:bodyPr/>
            <a:lstStyle/>
            <a:p>
              <a:endParaRPr lang="tr-TR"/>
            </a:p>
          </p:txBody>
        </p:sp>
        <p:sp>
          <p:nvSpPr>
            <p:cNvPr id="82972" name="Line 26"/>
            <p:cNvSpPr>
              <a:spLocks noChangeShapeType="1"/>
            </p:cNvSpPr>
            <p:nvPr/>
          </p:nvSpPr>
          <p:spPr bwMode="auto">
            <a:xfrm>
              <a:off x="2803" y="452"/>
              <a:ext cx="0" cy="165"/>
            </a:xfrm>
            <a:prstGeom prst="line">
              <a:avLst/>
            </a:prstGeom>
            <a:noFill/>
            <a:ln w="0">
              <a:solidFill>
                <a:srgbClr val="000000"/>
              </a:solidFill>
              <a:round/>
              <a:headEnd/>
              <a:tailEnd/>
            </a:ln>
          </p:spPr>
          <p:txBody>
            <a:bodyPr/>
            <a:lstStyle/>
            <a:p>
              <a:endParaRPr lang="tr-TR"/>
            </a:p>
          </p:txBody>
        </p:sp>
        <p:sp>
          <p:nvSpPr>
            <p:cNvPr id="82973" name="Line 27"/>
            <p:cNvSpPr>
              <a:spLocks noChangeShapeType="1"/>
            </p:cNvSpPr>
            <p:nvPr/>
          </p:nvSpPr>
          <p:spPr bwMode="auto">
            <a:xfrm flipH="1">
              <a:off x="2560" y="617"/>
              <a:ext cx="243" cy="266"/>
            </a:xfrm>
            <a:prstGeom prst="line">
              <a:avLst/>
            </a:prstGeom>
            <a:noFill/>
            <a:ln w="0">
              <a:solidFill>
                <a:srgbClr val="000000"/>
              </a:solidFill>
              <a:round/>
              <a:headEnd/>
              <a:tailEnd/>
            </a:ln>
          </p:spPr>
          <p:txBody>
            <a:bodyPr/>
            <a:lstStyle/>
            <a:p>
              <a:endParaRPr lang="tr-TR"/>
            </a:p>
          </p:txBody>
        </p:sp>
        <p:sp>
          <p:nvSpPr>
            <p:cNvPr id="82974" name="Line 28"/>
            <p:cNvSpPr>
              <a:spLocks noChangeShapeType="1"/>
            </p:cNvSpPr>
            <p:nvPr/>
          </p:nvSpPr>
          <p:spPr bwMode="auto">
            <a:xfrm>
              <a:off x="3015" y="684"/>
              <a:ext cx="0" cy="165"/>
            </a:xfrm>
            <a:prstGeom prst="line">
              <a:avLst/>
            </a:prstGeom>
            <a:noFill/>
            <a:ln w="0">
              <a:solidFill>
                <a:srgbClr val="000000"/>
              </a:solidFill>
              <a:round/>
              <a:headEnd/>
              <a:tailEnd/>
            </a:ln>
          </p:spPr>
          <p:txBody>
            <a:bodyPr/>
            <a:lstStyle/>
            <a:p>
              <a:endParaRPr lang="tr-TR"/>
            </a:p>
          </p:txBody>
        </p:sp>
        <p:sp>
          <p:nvSpPr>
            <p:cNvPr id="82975" name="Line 29"/>
            <p:cNvSpPr>
              <a:spLocks noChangeShapeType="1"/>
            </p:cNvSpPr>
            <p:nvPr/>
          </p:nvSpPr>
          <p:spPr bwMode="auto">
            <a:xfrm flipH="1">
              <a:off x="2591" y="849"/>
              <a:ext cx="424" cy="465"/>
            </a:xfrm>
            <a:prstGeom prst="line">
              <a:avLst/>
            </a:prstGeom>
            <a:noFill/>
            <a:ln w="0">
              <a:solidFill>
                <a:srgbClr val="000000"/>
              </a:solidFill>
              <a:round/>
              <a:headEnd/>
              <a:tailEnd/>
            </a:ln>
          </p:spPr>
          <p:txBody>
            <a:bodyPr/>
            <a:lstStyle/>
            <a:p>
              <a:endParaRPr lang="tr-TR"/>
            </a:p>
          </p:txBody>
        </p:sp>
        <p:sp>
          <p:nvSpPr>
            <p:cNvPr id="82976" name="Line 30"/>
            <p:cNvSpPr>
              <a:spLocks noChangeShapeType="1"/>
            </p:cNvSpPr>
            <p:nvPr/>
          </p:nvSpPr>
          <p:spPr bwMode="auto">
            <a:xfrm>
              <a:off x="2591" y="1149"/>
              <a:ext cx="0" cy="165"/>
            </a:xfrm>
            <a:prstGeom prst="line">
              <a:avLst/>
            </a:prstGeom>
            <a:noFill/>
            <a:ln w="0">
              <a:solidFill>
                <a:srgbClr val="000000"/>
              </a:solidFill>
              <a:round/>
              <a:headEnd/>
              <a:tailEnd/>
            </a:ln>
          </p:spPr>
          <p:txBody>
            <a:bodyPr/>
            <a:lstStyle/>
            <a:p>
              <a:endParaRPr lang="tr-TR"/>
            </a:p>
          </p:txBody>
        </p:sp>
        <p:sp>
          <p:nvSpPr>
            <p:cNvPr id="82977" name="Line 31"/>
            <p:cNvSpPr>
              <a:spLocks noChangeShapeType="1"/>
            </p:cNvSpPr>
            <p:nvPr/>
          </p:nvSpPr>
          <p:spPr bwMode="auto">
            <a:xfrm>
              <a:off x="2273" y="801"/>
              <a:ext cx="0" cy="164"/>
            </a:xfrm>
            <a:prstGeom prst="line">
              <a:avLst/>
            </a:prstGeom>
            <a:noFill/>
            <a:ln w="0">
              <a:solidFill>
                <a:srgbClr val="000000"/>
              </a:solidFill>
              <a:round/>
              <a:headEnd/>
              <a:tailEnd/>
            </a:ln>
          </p:spPr>
          <p:txBody>
            <a:bodyPr/>
            <a:lstStyle/>
            <a:p>
              <a:endParaRPr lang="tr-TR"/>
            </a:p>
          </p:txBody>
        </p:sp>
        <p:sp>
          <p:nvSpPr>
            <p:cNvPr id="82978" name="Line 32"/>
            <p:cNvSpPr>
              <a:spLocks noChangeShapeType="1"/>
            </p:cNvSpPr>
            <p:nvPr/>
          </p:nvSpPr>
          <p:spPr bwMode="auto">
            <a:xfrm>
              <a:off x="2273" y="965"/>
              <a:ext cx="318" cy="349"/>
            </a:xfrm>
            <a:prstGeom prst="line">
              <a:avLst/>
            </a:prstGeom>
            <a:noFill/>
            <a:ln w="0">
              <a:solidFill>
                <a:srgbClr val="000000"/>
              </a:solidFill>
              <a:round/>
              <a:headEnd/>
              <a:tailEnd/>
            </a:ln>
          </p:spPr>
          <p:txBody>
            <a:bodyPr/>
            <a:lstStyle/>
            <a:p>
              <a:endParaRPr lang="tr-TR"/>
            </a:p>
          </p:txBody>
        </p:sp>
        <p:sp>
          <p:nvSpPr>
            <p:cNvPr id="82979" name="Line 33"/>
            <p:cNvSpPr>
              <a:spLocks noChangeShapeType="1"/>
            </p:cNvSpPr>
            <p:nvPr/>
          </p:nvSpPr>
          <p:spPr bwMode="auto">
            <a:xfrm>
              <a:off x="961" y="320"/>
              <a:ext cx="408" cy="447"/>
            </a:xfrm>
            <a:prstGeom prst="line">
              <a:avLst/>
            </a:prstGeom>
            <a:noFill/>
            <a:ln w="0">
              <a:solidFill>
                <a:srgbClr val="000000"/>
              </a:solidFill>
              <a:round/>
              <a:headEnd/>
              <a:tailEnd/>
            </a:ln>
          </p:spPr>
          <p:txBody>
            <a:bodyPr/>
            <a:lstStyle/>
            <a:p>
              <a:endParaRPr lang="tr-TR"/>
            </a:p>
          </p:txBody>
        </p:sp>
        <p:sp>
          <p:nvSpPr>
            <p:cNvPr id="82980" name="Line 34"/>
            <p:cNvSpPr>
              <a:spLocks noChangeShapeType="1"/>
            </p:cNvSpPr>
            <p:nvPr/>
          </p:nvSpPr>
          <p:spPr bwMode="auto">
            <a:xfrm flipH="1">
              <a:off x="1263" y="767"/>
              <a:ext cx="106" cy="116"/>
            </a:xfrm>
            <a:prstGeom prst="line">
              <a:avLst/>
            </a:prstGeom>
            <a:noFill/>
            <a:ln w="0">
              <a:solidFill>
                <a:srgbClr val="000000"/>
              </a:solidFill>
              <a:round/>
              <a:headEnd/>
              <a:tailEnd/>
            </a:ln>
          </p:spPr>
          <p:txBody>
            <a:bodyPr/>
            <a:lstStyle/>
            <a:p>
              <a:endParaRPr lang="tr-TR"/>
            </a:p>
          </p:txBody>
        </p:sp>
        <p:sp>
          <p:nvSpPr>
            <p:cNvPr id="82981" name="Line 35"/>
            <p:cNvSpPr>
              <a:spLocks noChangeShapeType="1"/>
            </p:cNvSpPr>
            <p:nvPr/>
          </p:nvSpPr>
          <p:spPr bwMode="auto">
            <a:xfrm flipH="1" flipV="1">
              <a:off x="1122" y="728"/>
              <a:ext cx="141" cy="155"/>
            </a:xfrm>
            <a:prstGeom prst="line">
              <a:avLst/>
            </a:prstGeom>
            <a:noFill/>
            <a:ln w="0">
              <a:solidFill>
                <a:srgbClr val="000000"/>
              </a:solidFill>
              <a:round/>
              <a:headEnd/>
              <a:tailEnd/>
            </a:ln>
          </p:spPr>
          <p:txBody>
            <a:bodyPr/>
            <a:lstStyle/>
            <a:p>
              <a:endParaRPr lang="tr-TR"/>
            </a:p>
          </p:txBody>
        </p:sp>
        <p:sp>
          <p:nvSpPr>
            <p:cNvPr id="82982" name="Line 36"/>
            <p:cNvSpPr>
              <a:spLocks noChangeShapeType="1"/>
            </p:cNvSpPr>
            <p:nvPr/>
          </p:nvSpPr>
          <p:spPr bwMode="auto">
            <a:xfrm flipV="1">
              <a:off x="855" y="320"/>
              <a:ext cx="106" cy="116"/>
            </a:xfrm>
            <a:prstGeom prst="line">
              <a:avLst/>
            </a:prstGeom>
            <a:noFill/>
            <a:ln w="0">
              <a:solidFill>
                <a:srgbClr val="000000"/>
              </a:solidFill>
              <a:round/>
              <a:headEnd/>
              <a:tailEnd/>
            </a:ln>
          </p:spPr>
          <p:txBody>
            <a:bodyPr/>
            <a:lstStyle/>
            <a:p>
              <a:endParaRPr lang="tr-TR"/>
            </a:p>
          </p:txBody>
        </p:sp>
        <p:sp>
          <p:nvSpPr>
            <p:cNvPr id="82983" name="Line 37"/>
            <p:cNvSpPr>
              <a:spLocks noChangeShapeType="1"/>
            </p:cNvSpPr>
            <p:nvPr/>
          </p:nvSpPr>
          <p:spPr bwMode="auto">
            <a:xfrm>
              <a:off x="1369" y="767"/>
              <a:ext cx="0" cy="164"/>
            </a:xfrm>
            <a:prstGeom prst="line">
              <a:avLst/>
            </a:prstGeom>
            <a:noFill/>
            <a:ln w="0">
              <a:solidFill>
                <a:srgbClr val="000000"/>
              </a:solidFill>
              <a:round/>
              <a:headEnd/>
              <a:tailEnd/>
            </a:ln>
          </p:spPr>
          <p:txBody>
            <a:bodyPr/>
            <a:lstStyle/>
            <a:p>
              <a:endParaRPr lang="tr-TR"/>
            </a:p>
          </p:txBody>
        </p:sp>
        <p:sp>
          <p:nvSpPr>
            <p:cNvPr id="82984" name="Line 38"/>
            <p:cNvSpPr>
              <a:spLocks noChangeShapeType="1"/>
            </p:cNvSpPr>
            <p:nvPr/>
          </p:nvSpPr>
          <p:spPr bwMode="auto">
            <a:xfrm>
              <a:off x="1263" y="883"/>
              <a:ext cx="0" cy="164"/>
            </a:xfrm>
            <a:prstGeom prst="line">
              <a:avLst/>
            </a:prstGeom>
            <a:noFill/>
            <a:ln w="0">
              <a:solidFill>
                <a:srgbClr val="000000"/>
              </a:solidFill>
              <a:round/>
              <a:headEnd/>
              <a:tailEnd/>
            </a:ln>
          </p:spPr>
          <p:txBody>
            <a:bodyPr/>
            <a:lstStyle/>
            <a:p>
              <a:endParaRPr lang="tr-TR"/>
            </a:p>
          </p:txBody>
        </p:sp>
        <p:sp>
          <p:nvSpPr>
            <p:cNvPr id="82985" name="Line 39"/>
            <p:cNvSpPr>
              <a:spLocks noChangeShapeType="1"/>
            </p:cNvSpPr>
            <p:nvPr/>
          </p:nvSpPr>
          <p:spPr bwMode="auto">
            <a:xfrm>
              <a:off x="855" y="436"/>
              <a:ext cx="0" cy="164"/>
            </a:xfrm>
            <a:prstGeom prst="line">
              <a:avLst/>
            </a:prstGeom>
            <a:noFill/>
            <a:ln w="0">
              <a:solidFill>
                <a:srgbClr val="000000"/>
              </a:solidFill>
              <a:round/>
              <a:headEnd/>
              <a:tailEnd/>
            </a:ln>
          </p:spPr>
          <p:txBody>
            <a:bodyPr/>
            <a:lstStyle/>
            <a:p>
              <a:endParaRPr lang="tr-TR"/>
            </a:p>
          </p:txBody>
        </p:sp>
        <p:sp>
          <p:nvSpPr>
            <p:cNvPr id="82986" name="Line 40"/>
            <p:cNvSpPr>
              <a:spLocks noChangeShapeType="1"/>
            </p:cNvSpPr>
            <p:nvPr/>
          </p:nvSpPr>
          <p:spPr bwMode="auto">
            <a:xfrm flipH="1" flipV="1">
              <a:off x="1122" y="892"/>
              <a:ext cx="141" cy="155"/>
            </a:xfrm>
            <a:prstGeom prst="line">
              <a:avLst/>
            </a:prstGeom>
            <a:noFill/>
            <a:ln w="0">
              <a:solidFill>
                <a:srgbClr val="000000"/>
              </a:solidFill>
              <a:round/>
              <a:headEnd/>
              <a:tailEnd/>
            </a:ln>
          </p:spPr>
          <p:txBody>
            <a:bodyPr/>
            <a:lstStyle/>
            <a:p>
              <a:endParaRPr lang="tr-TR"/>
            </a:p>
          </p:txBody>
        </p:sp>
        <p:sp>
          <p:nvSpPr>
            <p:cNvPr id="82987" name="Line 41"/>
            <p:cNvSpPr>
              <a:spLocks noChangeShapeType="1"/>
            </p:cNvSpPr>
            <p:nvPr/>
          </p:nvSpPr>
          <p:spPr bwMode="auto">
            <a:xfrm flipH="1">
              <a:off x="1263" y="931"/>
              <a:ext cx="106" cy="116"/>
            </a:xfrm>
            <a:prstGeom prst="line">
              <a:avLst/>
            </a:prstGeom>
            <a:noFill/>
            <a:ln w="0">
              <a:solidFill>
                <a:srgbClr val="000000"/>
              </a:solidFill>
              <a:round/>
              <a:headEnd/>
              <a:tailEnd/>
            </a:ln>
          </p:spPr>
          <p:txBody>
            <a:bodyPr/>
            <a:lstStyle/>
            <a:p>
              <a:endParaRPr lang="tr-TR"/>
            </a:p>
          </p:txBody>
        </p:sp>
        <p:sp>
          <p:nvSpPr>
            <p:cNvPr id="82988" name="Line 42"/>
            <p:cNvSpPr>
              <a:spLocks noChangeShapeType="1"/>
            </p:cNvSpPr>
            <p:nvPr/>
          </p:nvSpPr>
          <p:spPr bwMode="auto">
            <a:xfrm flipH="1">
              <a:off x="717" y="728"/>
              <a:ext cx="405" cy="444"/>
            </a:xfrm>
            <a:prstGeom prst="line">
              <a:avLst/>
            </a:prstGeom>
            <a:noFill/>
            <a:ln w="0">
              <a:solidFill>
                <a:srgbClr val="000000"/>
              </a:solidFill>
              <a:round/>
              <a:headEnd/>
              <a:tailEnd/>
            </a:ln>
          </p:spPr>
          <p:txBody>
            <a:bodyPr/>
            <a:lstStyle/>
            <a:p>
              <a:endParaRPr lang="tr-TR"/>
            </a:p>
          </p:txBody>
        </p:sp>
        <p:sp>
          <p:nvSpPr>
            <p:cNvPr id="82989" name="Line 43"/>
            <p:cNvSpPr>
              <a:spLocks noChangeShapeType="1"/>
            </p:cNvSpPr>
            <p:nvPr/>
          </p:nvSpPr>
          <p:spPr bwMode="auto">
            <a:xfrm flipH="1">
              <a:off x="614" y="616"/>
              <a:ext cx="405" cy="443"/>
            </a:xfrm>
            <a:prstGeom prst="line">
              <a:avLst/>
            </a:prstGeom>
            <a:noFill/>
            <a:ln w="0">
              <a:solidFill>
                <a:srgbClr val="000000"/>
              </a:solidFill>
              <a:round/>
              <a:headEnd/>
              <a:tailEnd/>
            </a:ln>
          </p:spPr>
          <p:txBody>
            <a:bodyPr/>
            <a:lstStyle/>
            <a:p>
              <a:endParaRPr lang="tr-TR"/>
            </a:p>
          </p:txBody>
        </p:sp>
        <p:sp>
          <p:nvSpPr>
            <p:cNvPr id="82990" name="Line 44"/>
            <p:cNvSpPr>
              <a:spLocks noChangeShapeType="1"/>
            </p:cNvSpPr>
            <p:nvPr/>
          </p:nvSpPr>
          <p:spPr bwMode="auto">
            <a:xfrm flipH="1" flipV="1">
              <a:off x="855" y="436"/>
              <a:ext cx="164" cy="180"/>
            </a:xfrm>
            <a:prstGeom prst="line">
              <a:avLst/>
            </a:prstGeom>
            <a:noFill/>
            <a:ln w="0">
              <a:solidFill>
                <a:srgbClr val="000000"/>
              </a:solidFill>
              <a:round/>
              <a:headEnd/>
              <a:tailEnd/>
            </a:ln>
          </p:spPr>
          <p:txBody>
            <a:bodyPr/>
            <a:lstStyle/>
            <a:p>
              <a:endParaRPr lang="tr-TR"/>
            </a:p>
          </p:txBody>
        </p:sp>
        <p:sp>
          <p:nvSpPr>
            <p:cNvPr id="82991" name="Line 45"/>
            <p:cNvSpPr>
              <a:spLocks noChangeShapeType="1"/>
            </p:cNvSpPr>
            <p:nvPr/>
          </p:nvSpPr>
          <p:spPr bwMode="auto">
            <a:xfrm flipH="1" flipV="1">
              <a:off x="855" y="600"/>
              <a:ext cx="89" cy="98"/>
            </a:xfrm>
            <a:prstGeom prst="line">
              <a:avLst/>
            </a:prstGeom>
            <a:noFill/>
            <a:ln w="0">
              <a:solidFill>
                <a:srgbClr val="000000"/>
              </a:solidFill>
              <a:round/>
              <a:headEnd/>
              <a:tailEnd/>
            </a:ln>
          </p:spPr>
          <p:txBody>
            <a:bodyPr/>
            <a:lstStyle/>
            <a:p>
              <a:endParaRPr lang="tr-TR"/>
            </a:p>
          </p:txBody>
        </p:sp>
        <p:sp>
          <p:nvSpPr>
            <p:cNvPr id="82992" name="Line 46"/>
            <p:cNvSpPr>
              <a:spLocks noChangeShapeType="1"/>
            </p:cNvSpPr>
            <p:nvPr/>
          </p:nvSpPr>
          <p:spPr bwMode="auto">
            <a:xfrm>
              <a:off x="717" y="1172"/>
              <a:ext cx="0" cy="164"/>
            </a:xfrm>
            <a:prstGeom prst="line">
              <a:avLst/>
            </a:prstGeom>
            <a:noFill/>
            <a:ln w="0">
              <a:solidFill>
                <a:srgbClr val="000000"/>
              </a:solidFill>
              <a:round/>
              <a:headEnd/>
              <a:tailEnd/>
            </a:ln>
          </p:spPr>
          <p:txBody>
            <a:bodyPr/>
            <a:lstStyle/>
            <a:p>
              <a:endParaRPr lang="tr-TR"/>
            </a:p>
          </p:txBody>
        </p:sp>
        <p:sp>
          <p:nvSpPr>
            <p:cNvPr id="82993" name="Line 47"/>
            <p:cNvSpPr>
              <a:spLocks noChangeShapeType="1"/>
            </p:cNvSpPr>
            <p:nvPr/>
          </p:nvSpPr>
          <p:spPr bwMode="auto">
            <a:xfrm flipH="1">
              <a:off x="717" y="892"/>
              <a:ext cx="405" cy="444"/>
            </a:xfrm>
            <a:prstGeom prst="line">
              <a:avLst/>
            </a:prstGeom>
            <a:noFill/>
            <a:ln w="0">
              <a:solidFill>
                <a:srgbClr val="000000"/>
              </a:solidFill>
              <a:round/>
              <a:headEnd/>
              <a:tailEnd/>
            </a:ln>
          </p:spPr>
          <p:txBody>
            <a:bodyPr/>
            <a:lstStyle/>
            <a:p>
              <a:endParaRPr lang="tr-TR"/>
            </a:p>
          </p:txBody>
        </p:sp>
        <p:sp>
          <p:nvSpPr>
            <p:cNvPr id="82994" name="Line 48"/>
            <p:cNvSpPr>
              <a:spLocks noChangeShapeType="1"/>
            </p:cNvSpPr>
            <p:nvPr/>
          </p:nvSpPr>
          <p:spPr bwMode="auto">
            <a:xfrm>
              <a:off x="1122" y="728"/>
              <a:ext cx="0" cy="164"/>
            </a:xfrm>
            <a:prstGeom prst="line">
              <a:avLst/>
            </a:prstGeom>
            <a:noFill/>
            <a:ln w="0">
              <a:solidFill>
                <a:srgbClr val="000000"/>
              </a:solidFill>
              <a:round/>
              <a:headEnd/>
              <a:tailEnd/>
            </a:ln>
          </p:spPr>
          <p:txBody>
            <a:bodyPr/>
            <a:lstStyle/>
            <a:p>
              <a:endParaRPr lang="tr-TR"/>
            </a:p>
          </p:txBody>
        </p:sp>
        <p:sp>
          <p:nvSpPr>
            <p:cNvPr id="82995" name="Line 49"/>
            <p:cNvSpPr>
              <a:spLocks noChangeShapeType="1"/>
            </p:cNvSpPr>
            <p:nvPr/>
          </p:nvSpPr>
          <p:spPr bwMode="auto">
            <a:xfrm flipH="1">
              <a:off x="1277" y="1845"/>
              <a:ext cx="106" cy="117"/>
            </a:xfrm>
            <a:prstGeom prst="line">
              <a:avLst/>
            </a:prstGeom>
            <a:noFill/>
            <a:ln w="0">
              <a:solidFill>
                <a:srgbClr val="000000"/>
              </a:solidFill>
              <a:round/>
              <a:headEnd/>
              <a:tailEnd/>
            </a:ln>
          </p:spPr>
          <p:txBody>
            <a:bodyPr/>
            <a:lstStyle/>
            <a:p>
              <a:endParaRPr lang="tr-TR"/>
            </a:p>
          </p:txBody>
        </p:sp>
        <p:sp>
          <p:nvSpPr>
            <p:cNvPr id="82996" name="Line 50"/>
            <p:cNvSpPr>
              <a:spLocks noChangeShapeType="1"/>
            </p:cNvSpPr>
            <p:nvPr/>
          </p:nvSpPr>
          <p:spPr bwMode="auto">
            <a:xfrm>
              <a:off x="1277" y="1962"/>
              <a:ext cx="0" cy="164"/>
            </a:xfrm>
            <a:prstGeom prst="line">
              <a:avLst/>
            </a:prstGeom>
            <a:noFill/>
            <a:ln w="0">
              <a:solidFill>
                <a:srgbClr val="000000"/>
              </a:solidFill>
              <a:round/>
              <a:headEnd/>
              <a:tailEnd/>
            </a:ln>
          </p:spPr>
          <p:txBody>
            <a:bodyPr/>
            <a:lstStyle/>
            <a:p>
              <a:endParaRPr lang="tr-TR"/>
            </a:p>
          </p:txBody>
        </p:sp>
        <p:sp>
          <p:nvSpPr>
            <p:cNvPr id="82997" name="Line 51"/>
            <p:cNvSpPr>
              <a:spLocks noChangeShapeType="1"/>
            </p:cNvSpPr>
            <p:nvPr/>
          </p:nvSpPr>
          <p:spPr bwMode="auto">
            <a:xfrm>
              <a:off x="1384" y="1845"/>
              <a:ext cx="0" cy="164"/>
            </a:xfrm>
            <a:prstGeom prst="line">
              <a:avLst/>
            </a:prstGeom>
            <a:noFill/>
            <a:ln w="0">
              <a:solidFill>
                <a:srgbClr val="000000"/>
              </a:solidFill>
              <a:round/>
              <a:headEnd/>
              <a:tailEnd/>
            </a:ln>
          </p:spPr>
          <p:txBody>
            <a:bodyPr/>
            <a:lstStyle/>
            <a:p>
              <a:endParaRPr lang="tr-TR"/>
            </a:p>
          </p:txBody>
        </p:sp>
        <p:sp>
          <p:nvSpPr>
            <p:cNvPr id="82998" name="Line 52"/>
            <p:cNvSpPr>
              <a:spLocks noChangeShapeType="1"/>
            </p:cNvSpPr>
            <p:nvPr/>
          </p:nvSpPr>
          <p:spPr bwMode="auto">
            <a:xfrm flipH="1">
              <a:off x="1277" y="2009"/>
              <a:ext cx="107" cy="117"/>
            </a:xfrm>
            <a:prstGeom prst="line">
              <a:avLst/>
            </a:prstGeom>
            <a:noFill/>
            <a:ln w="0">
              <a:solidFill>
                <a:srgbClr val="000000"/>
              </a:solidFill>
              <a:round/>
              <a:headEnd/>
              <a:tailEnd/>
            </a:ln>
          </p:spPr>
          <p:txBody>
            <a:bodyPr/>
            <a:lstStyle/>
            <a:p>
              <a:endParaRPr lang="tr-TR"/>
            </a:p>
          </p:txBody>
        </p:sp>
        <p:sp>
          <p:nvSpPr>
            <p:cNvPr id="82999" name="Line 53"/>
            <p:cNvSpPr>
              <a:spLocks noChangeShapeType="1"/>
            </p:cNvSpPr>
            <p:nvPr/>
          </p:nvSpPr>
          <p:spPr bwMode="auto">
            <a:xfrm flipH="1">
              <a:off x="1233" y="1845"/>
              <a:ext cx="150" cy="0"/>
            </a:xfrm>
            <a:prstGeom prst="line">
              <a:avLst/>
            </a:prstGeom>
            <a:noFill/>
            <a:ln w="0">
              <a:solidFill>
                <a:srgbClr val="000000"/>
              </a:solidFill>
              <a:round/>
              <a:headEnd/>
              <a:tailEnd/>
            </a:ln>
          </p:spPr>
          <p:txBody>
            <a:bodyPr/>
            <a:lstStyle/>
            <a:p>
              <a:endParaRPr lang="tr-TR"/>
            </a:p>
          </p:txBody>
        </p:sp>
        <p:sp>
          <p:nvSpPr>
            <p:cNvPr id="83000" name="Line 54"/>
            <p:cNvSpPr>
              <a:spLocks noChangeShapeType="1"/>
            </p:cNvSpPr>
            <p:nvPr/>
          </p:nvSpPr>
          <p:spPr bwMode="auto">
            <a:xfrm flipH="1">
              <a:off x="1127" y="1962"/>
              <a:ext cx="150" cy="0"/>
            </a:xfrm>
            <a:prstGeom prst="line">
              <a:avLst/>
            </a:prstGeom>
            <a:noFill/>
            <a:ln w="0">
              <a:solidFill>
                <a:srgbClr val="000000"/>
              </a:solidFill>
              <a:round/>
              <a:headEnd/>
              <a:tailEnd/>
            </a:ln>
          </p:spPr>
          <p:txBody>
            <a:bodyPr/>
            <a:lstStyle/>
            <a:p>
              <a:endParaRPr lang="tr-TR"/>
            </a:p>
          </p:txBody>
        </p:sp>
        <p:sp>
          <p:nvSpPr>
            <p:cNvPr id="83001" name="Line 55"/>
            <p:cNvSpPr>
              <a:spLocks noChangeShapeType="1"/>
            </p:cNvSpPr>
            <p:nvPr/>
          </p:nvSpPr>
          <p:spPr bwMode="auto">
            <a:xfrm flipH="1">
              <a:off x="1129" y="2124"/>
              <a:ext cx="150" cy="0"/>
            </a:xfrm>
            <a:prstGeom prst="line">
              <a:avLst/>
            </a:prstGeom>
            <a:noFill/>
            <a:ln w="0">
              <a:solidFill>
                <a:srgbClr val="000000"/>
              </a:solidFill>
              <a:round/>
              <a:headEnd/>
              <a:tailEnd/>
            </a:ln>
          </p:spPr>
          <p:txBody>
            <a:bodyPr/>
            <a:lstStyle/>
            <a:p>
              <a:endParaRPr lang="tr-TR"/>
            </a:p>
          </p:txBody>
        </p:sp>
        <p:sp>
          <p:nvSpPr>
            <p:cNvPr id="83002" name="Line 56"/>
            <p:cNvSpPr>
              <a:spLocks noChangeShapeType="1"/>
            </p:cNvSpPr>
            <p:nvPr/>
          </p:nvSpPr>
          <p:spPr bwMode="auto">
            <a:xfrm flipH="1">
              <a:off x="1020" y="1962"/>
              <a:ext cx="107" cy="117"/>
            </a:xfrm>
            <a:prstGeom prst="line">
              <a:avLst/>
            </a:prstGeom>
            <a:noFill/>
            <a:ln w="0">
              <a:solidFill>
                <a:srgbClr val="000000"/>
              </a:solidFill>
              <a:round/>
              <a:headEnd/>
              <a:tailEnd/>
            </a:ln>
          </p:spPr>
          <p:txBody>
            <a:bodyPr/>
            <a:lstStyle/>
            <a:p>
              <a:endParaRPr lang="tr-TR"/>
            </a:p>
          </p:txBody>
        </p:sp>
        <p:sp>
          <p:nvSpPr>
            <p:cNvPr id="83003" name="Line 57"/>
            <p:cNvSpPr>
              <a:spLocks noChangeShapeType="1"/>
            </p:cNvSpPr>
            <p:nvPr/>
          </p:nvSpPr>
          <p:spPr bwMode="auto">
            <a:xfrm>
              <a:off x="1127" y="1962"/>
              <a:ext cx="0" cy="165"/>
            </a:xfrm>
            <a:prstGeom prst="line">
              <a:avLst/>
            </a:prstGeom>
            <a:noFill/>
            <a:ln w="0">
              <a:solidFill>
                <a:srgbClr val="000000"/>
              </a:solidFill>
              <a:round/>
              <a:headEnd/>
              <a:tailEnd/>
            </a:ln>
          </p:spPr>
          <p:txBody>
            <a:bodyPr/>
            <a:lstStyle/>
            <a:p>
              <a:endParaRPr lang="tr-TR"/>
            </a:p>
          </p:txBody>
        </p:sp>
        <p:sp>
          <p:nvSpPr>
            <p:cNvPr id="83004" name="Line 58"/>
            <p:cNvSpPr>
              <a:spLocks noChangeShapeType="1"/>
            </p:cNvSpPr>
            <p:nvPr/>
          </p:nvSpPr>
          <p:spPr bwMode="auto">
            <a:xfrm flipH="1">
              <a:off x="1020" y="2125"/>
              <a:ext cx="107" cy="116"/>
            </a:xfrm>
            <a:prstGeom prst="line">
              <a:avLst/>
            </a:prstGeom>
            <a:noFill/>
            <a:ln w="0">
              <a:solidFill>
                <a:srgbClr val="000000"/>
              </a:solidFill>
              <a:round/>
              <a:headEnd/>
              <a:tailEnd/>
            </a:ln>
          </p:spPr>
          <p:txBody>
            <a:bodyPr/>
            <a:lstStyle/>
            <a:p>
              <a:endParaRPr lang="tr-TR"/>
            </a:p>
          </p:txBody>
        </p:sp>
        <p:sp>
          <p:nvSpPr>
            <p:cNvPr id="83005" name="Line 59"/>
            <p:cNvSpPr>
              <a:spLocks noChangeShapeType="1"/>
            </p:cNvSpPr>
            <p:nvPr/>
          </p:nvSpPr>
          <p:spPr bwMode="auto">
            <a:xfrm>
              <a:off x="1020" y="2079"/>
              <a:ext cx="0" cy="164"/>
            </a:xfrm>
            <a:prstGeom prst="line">
              <a:avLst/>
            </a:prstGeom>
            <a:noFill/>
            <a:ln w="0">
              <a:solidFill>
                <a:srgbClr val="000000"/>
              </a:solidFill>
              <a:round/>
              <a:headEnd/>
              <a:tailEnd/>
            </a:ln>
          </p:spPr>
          <p:txBody>
            <a:bodyPr/>
            <a:lstStyle/>
            <a:p>
              <a:endParaRPr lang="tr-TR"/>
            </a:p>
          </p:txBody>
        </p:sp>
        <p:sp>
          <p:nvSpPr>
            <p:cNvPr id="83006" name="Line 60"/>
            <p:cNvSpPr>
              <a:spLocks noChangeShapeType="1"/>
            </p:cNvSpPr>
            <p:nvPr/>
          </p:nvSpPr>
          <p:spPr bwMode="auto">
            <a:xfrm flipH="1">
              <a:off x="871" y="2079"/>
              <a:ext cx="149" cy="0"/>
            </a:xfrm>
            <a:prstGeom prst="line">
              <a:avLst/>
            </a:prstGeom>
            <a:noFill/>
            <a:ln w="0">
              <a:solidFill>
                <a:srgbClr val="000000"/>
              </a:solidFill>
              <a:round/>
              <a:headEnd/>
              <a:tailEnd/>
            </a:ln>
          </p:spPr>
          <p:txBody>
            <a:bodyPr/>
            <a:lstStyle/>
            <a:p>
              <a:endParaRPr lang="tr-TR"/>
            </a:p>
          </p:txBody>
        </p:sp>
        <p:sp>
          <p:nvSpPr>
            <p:cNvPr id="83007" name="Line 61"/>
            <p:cNvSpPr>
              <a:spLocks noChangeShapeType="1"/>
            </p:cNvSpPr>
            <p:nvPr/>
          </p:nvSpPr>
          <p:spPr bwMode="auto">
            <a:xfrm flipH="1">
              <a:off x="873" y="2241"/>
              <a:ext cx="149" cy="0"/>
            </a:xfrm>
            <a:prstGeom prst="line">
              <a:avLst/>
            </a:prstGeom>
            <a:noFill/>
            <a:ln w="0">
              <a:solidFill>
                <a:srgbClr val="000000"/>
              </a:solidFill>
              <a:round/>
              <a:headEnd/>
              <a:tailEnd/>
            </a:ln>
          </p:spPr>
          <p:txBody>
            <a:bodyPr/>
            <a:lstStyle/>
            <a:p>
              <a:endParaRPr lang="tr-TR"/>
            </a:p>
          </p:txBody>
        </p:sp>
        <p:sp>
          <p:nvSpPr>
            <p:cNvPr id="83008" name="Line 62"/>
            <p:cNvSpPr>
              <a:spLocks noChangeShapeType="1"/>
            </p:cNvSpPr>
            <p:nvPr/>
          </p:nvSpPr>
          <p:spPr bwMode="auto">
            <a:xfrm>
              <a:off x="871" y="2079"/>
              <a:ext cx="0" cy="164"/>
            </a:xfrm>
            <a:prstGeom prst="line">
              <a:avLst/>
            </a:prstGeom>
            <a:noFill/>
            <a:ln w="0">
              <a:solidFill>
                <a:srgbClr val="000000"/>
              </a:solidFill>
              <a:round/>
              <a:headEnd/>
              <a:tailEnd/>
            </a:ln>
          </p:spPr>
          <p:txBody>
            <a:bodyPr/>
            <a:lstStyle/>
            <a:p>
              <a:endParaRPr lang="tr-TR"/>
            </a:p>
          </p:txBody>
        </p:sp>
        <p:sp>
          <p:nvSpPr>
            <p:cNvPr id="83009" name="Line 63"/>
            <p:cNvSpPr>
              <a:spLocks noChangeShapeType="1"/>
            </p:cNvSpPr>
            <p:nvPr/>
          </p:nvSpPr>
          <p:spPr bwMode="auto">
            <a:xfrm flipH="1">
              <a:off x="871" y="1962"/>
              <a:ext cx="106" cy="117"/>
            </a:xfrm>
            <a:prstGeom prst="line">
              <a:avLst/>
            </a:prstGeom>
            <a:noFill/>
            <a:ln w="0">
              <a:solidFill>
                <a:srgbClr val="000000"/>
              </a:solidFill>
              <a:round/>
              <a:headEnd/>
              <a:tailEnd/>
            </a:ln>
          </p:spPr>
          <p:txBody>
            <a:bodyPr/>
            <a:lstStyle/>
            <a:p>
              <a:endParaRPr lang="tr-TR"/>
            </a:p>
          </p:txBody>
        </p:sp>
        <p:sp>
          <p:nvSpPr>
            <p:cNvPr id="83010" name="Line 64"/>
            <p:cNvSpPr>
              <a:spLocks noChangeShapeType="1"/>
            </p:cNvSpPr>
            <p:nvPr/>
          </p:nvSpPr>
          <p:spPr bwMode="auto">
            <a:xfrm flipH="1">
              <a:off x="827" y="1962"/>
              <a:ext cx="150" cy="0"/>
            </a:xfrm>
            <a:prstGeom prst="line">
              <a:avLst/>
            </a:prstGeom>
            <a:noFill/>
            <a:ln w="0">
              <a:solidFill>
                <a:srgbClr val="000000"/>
              </a:solidFill>
              <a:round/>
              <a:headEnd/>
              <a:tailEnd/>
            </a:ln>
          </p:spPr>
          <p:txBody>
            <a:bodyPr/>
            <a:lstStyle/>
            <a:p>
              <a:endParaRPr lang="tr-TR"/>
            </a:p>
          </p:txBody>
        </p:sp>
        <p:sp>
          <p:nvSpPr>
            <p:cNvPr id="83011" name="Line 65"/>
            <p:cNvSpPr>
              <a:spLocks noChangeShapeType="1"/>
            </p:cNvSpPr>
            <p:nvPr/>
          </p:nvSpPr>
          <p:spPr bwMode="auto">
            <a:xfrm flipH="1">
              <a:off x="829" y="2125"/>
              <a:ext cx="42" cy="0"/>
            </a:xfrm>
            <a:prstGeom prst="line">
              <a:avLst/>
            </a:prstGeom>
            <a:noFill/>
            <a:ln w="0">
              <a:solidFill>
                <a:srgbClr val="000000"/>
              </a:solidFill>
              <a:round/>
              <a:headEnd/>
              <a:tailEnd/>
            </a:ln>
          </p:spPr>
          <p:txBody>
            <a:bodyPr/>
            <a:lstStyle/>
            <a:p>
              <a:endParaRPr lang="tr-TR"/>
            </a:p>
          </p:txBody>
        </p:sp>
        <p:sp>
          <p:nvSpPr>
            <p:cNvPr id="83012" name="Line 66"/>
            <p:cNvSpPr>
              <a:spLocks noChangeShapeType="1"/>
            </p:cNvSpPr>
            <p:nvPr/>
          </p:nvSpPr>
          <p:spPr bwMode="auto">
            <a:xfrm>
              <a:off x="827" y="1962"/>
              <a:ext cx="0" cy="165"/>
            </a:xfrm>
            <a:prstGeom prst="line">
              <a:avLst/>
            </a:prstGeom>
            <a:noFill/>
            <a:ln w="0">
              <a:solidFill>
                <a:srgbClr val="000000"/>
              </a:solidFill>
              <a:round/>
              <a:headEnd/>
              <a:tailEnd/>
            </a:ln>
          </p:spPr>
          <p:txBody>
            <a:bodyPr/>
            <a:lstStyle/>
            <a:p>
              <a:endParaRPr lang="tr-TR"/>
            </a:p>
          </p:txBody>
        </p:sp>
        <p:sp>
          <p:nvSpPr>
            <p:cNvPr id="83013" name="Line 67"/>
            <p:cNvSpPr>
              <a:spLocks noChangeShapeType="1"/>
            </p:cNvSpPr>
            <p:nvPr/>
          </p:nvSpPr>
          <p:spPr bwMode="auto">
            <a:xfrm flipH="1">
              <a:off x="827" y="1846"/>
              <a:ext cx="106" cy="116"/>
            </a:xfrm>
            <a:prstGeom prst="line">
              <a:avLst/>
            </a:prstGeom>
            <a:noFill/>
            <a:ln w="0">
              <a:solidFill>
                <a:srgbClr val="000000"/>
              </a:solidFill>
              <a:round/>
              <a:headEnd/>
              <a:tailEnd/>
            </a:ln>
          </p:spPr>
          <p:txBody>
            <a:bodyPr/>
            <a:lstStyle/>
            <a:p>
              <a:endParaRPr lang="tr-TR"/>
            </a:p>
          </p:txBody>
        </p:sp>
        <p:sp>
          <p:nvSpPr>
            <p:cNvPr id="83014" name="Line 68"/>
            <p:cNvSpPr>
              <a:spLocks noChangeShapeType="1"/>
            </p:cNvSpPr>
            <p:nvPr/>
          </p:nvSpPr>
          <p:spPr bwMode="auto">
            <a:xfrm flipH="1">
              <a:off x="933" y="1846"/>
              <a:ext cx="150" cy="0"/>
            </a:xfrm>
            <a:prstGeom prst="line">
              <a:avLst/>
            </a:prstGeom>
            <a:noFill/>
            <a:ln w="0">
              <a:solidFill>
                <a:srgbClr val="000000"/>
              </a:solidFill>
              <a:round/>
              <a:headEnd/>
              <a:tailEnd/>
            </a:ln>
          </p:spPr>
          <p:txBody>
            <a:bodyPr/>
            <a:lstStyle/>
            <a:p>
              <a:endParaRPr lang="tr-TR"/>
            </a:p>
          </p:txBody>
        </p:sp>
        <p:sp>
          <p:nvSpPr>
            <p:cNvPr id="83015" name="Line 69"/>
            <p:cNvSpPr>
              <a:spLocks noChangeShapeType="1"/>
            </p:cNvSpPr>
            <p:nvPr/>
          </p:nvSpPr>
          <p:spPr bwMode="auto">
            <a:xfrm flipH="1">
              <a:off x="1232" y="1730"/>
              <a:ext cx="106" cy="116"/>
            </a:xfrm>
            <a:prstGeom prst="line">
              <a:avLst/>
            </a:prstGeom>
            <a:noFill/>
            <a:ln w="0">
              <a:solidFill>
                <a:srgbClr val="000000"/>
              </a:solidFill>
              <a:round/>
              <a:headEnd/>
              <a:tailEnd/>
            </a:ln>
          </p:spPr>
          <p:txBody>
            <a:bodyPr/>
            <a:lstStyle/>
            <a:p>
              <a:endParaRPr lang="tr-TR"/>
            </a:p>
          </p:txBody>
        </p:sp>
        <p:sp>
          <p:nvSpPr>
            <p:cNvPr id="83016" name="Line 70"/>
            <p:cNvSpPr>
              <a:spLocks noChangeShapeType="1"/>
            </p:cNvSpPr>
            <p:nvPr/>
          </p:nvSpPr>
          <p:spPr bwMode="auto">
            <a:xfrm flipH="1">
              <a:off x="1083" y="1730"/>
              <a:ext cx="105" cy="116"/>
            </a:xfrm>
            <a:prstGeom prst="line">
              <a:avLst/>
            </a:prstGeom>
            <a:noFill/>
            <a:ln w="0">
              <a:solidFill>
                <a:srgbClr val="000000"/>
              </a:solidFill>
              <a:round/>
              <a:headEnd/>
              <a:tailEnd/>
            </a:ln>
          </p:spPr>
          <p:txBody>
            <a:bodyPr/>
            <a:lstStyle/>
            <a:p>
              <a:endParaRPr lang="tr-TR"/>
            </a:p>
          </p:txBody>
        </p:sp>
        <p:sp>
          <p:nvSpPr>
            <p:cNvPr id="83017" name="Line 71"/>
            <p:cNvSpPr>
              <a:spLocks noChangeShapeType="1"/>
            </p:cNvSpPr>
            <p:nvPr/>
          </p:nvSpPr>
          <p:spPr bwMode="auto">
            <a:xfrm>
              <a:off x="1338" y="1730"/>
              <a:ext cx="0" cy="115"/>
            </a:xfrm>
            <a:prstGeom prst="line">
              <a:avLst/>
            </a:prstGeom>
            <a:noFill/>
            <a:ln w="0">
              <a:solidFill>
                <a:srgbClr val="000000"/>
              </a:solidFill>
              <a:round/>
              <a:headEnd/>
              <a:tailEnd/>
            </a:ln>
          </p:spPr>
          <p:txBody>
            <a:bodyPr/>
            <a:lstStyle/>
            <a:p>
              <a:endParaRPr lang="tr-TR"/>
            </a:p>
          </p:txBody>
        </p:sp>
        <p:sp>
          <p:nvSpPr>
            <p:cNvPr id="83018" name="Line 72"/>
            <p:cNvSpPr>
              <a:spLocks noChangeShapeType="1"/>
            </p:cNvSpPr>
            <p:nvPr/>
          </p:nvSpPr>
          <p:spPr bwMode="auto">
            <a:xfrm flipH="1">
              <a:off x="1188" y="1730"/>
              <a:ext cx="150" cy="0"/>
            </a:xfrm>
            <a:prstGeom prst="line">
              <a:avLst/>
            </a:prstGeom>
            <a:noFill/>
            <a:ln w="0">
              <a:solidFill>
                <a:srgbClr val="000000"/>
              </a:solidFill>
              <a:round/>
              <a:headEnd/>
              <a:tailEnd/>
            </a:ln>
          </p:spPr>
          <p:txBody>
            <a:bodyPr/>
            <a:lstStyle/>
            <a:p>
              <a:endParaRPr lang="tr-TR"/>
            </a:p>
          </p:txBody>
        </p:sp>
        <p:sp>
          <p:nvSpPr>
            <p:cNvPr id="83019" name="Rectangle 73"/>
            <p:cNvSpPr>
              <a:spLocks noChangeArrowheads="1"/>
            </p:cNvSpPr>
            <p:nvPr/>
          </p:nvSpPr>
          <p:spPr bwMode="auto">
            <a:xfrm>
              <a:off x="3626" y="497"/>
              <a:ext cx="502" cy="231"/>
            </a:xfrm>
            <a:prstGeom prst="rect">
              <a:avLst/>
            </a:prstGeom>
            <a:noFill/>
            <a:ln w="0">
              <a:solidFill>
                <a:srgbClr val="000000"/>
              </a:solidFill>
              <a:miter lim="800000"/>
              <a:headEnd/>
              <a:tailEnd/>
            </a:ln>
          </p:spPr>
          <p:txBody>
            <a:bodyPr/>
            <a:lstStyle/>
            <a:p>
              <a:endParaRPr lang="tr-TR"/>
            </a:p>
          </p:txBody>
        </p:sp>
        <p:sp>
          <p:nvSpPr>
            <p:cNvPr id="83020" name="Rectangle 74"/>
            <p:cNvSpPr>
              <a:spLocks noChangeArrowheads="1"/>
            </p:cNvSpPr>
            <p:nvPr/>
          </p:nvSpPr>
          <p:spPr bwMode="auto">
            <a:xfrm>
              <a:off x="3678" y="1078"/>
              <a:ext cx="51" cy="262"/>
            </a:xfrm>
            <a:prstGeom prst="rect">
              <a:avLst/>
            </a:prstGeom>
            <a:noFill/>
            <a:ln w="0">
              <a:solidFill>
                <a:srgbClr val="000000"/>
              </a:solidFill>
              <a:miter lim="800000"/>
              <a:headEnd/>
              <a:tailEnd/>
            </a:ln>
          </p:spPr>
          <p:txBody>
            <a:bodyPr/>
            <a:lstStyle/>
            <a:p>
              <a:endParaRPr lang="tr-TR"/>
            </a:p>
          </p:txBody>
        </p:sp>
        <p:sp>
          <p:nvSpPr>
            <p:cNvPr id="83021" name="Rectangle 75"/>
            <p:cNvSpPr>
              <a:spLocks noChangeArrowheads="1"/>
            </p:cNvSpPr>
            <p:nvPr/>
          </p:nvSpPr>
          <p:spPr bwMode="auto">
            <a:xfrm>
              <a:off x="3678" y="1024"/>
              <a:ext cx="241" cy="47"/>
            </a:xfrm>
            <a:prstGeom prst="rect">
              <a:avLst/>
            </a:prstGeom>
            <a:noFill/>
            <a:ln w="0">
              <a:solidFill>
                <a:srgbClr val="000000"/>
              </a:solidFill>
              <a:miter lim="800000"/>
              <a:headEnd/>
              <a:tailEnd/>
            </a:ln>
          </p:spPr>
          <p:txBody>
            <a:bodyPr/>
            <a:lstStyle/>
            <a:p>
              <a:endParaRPr lang="tr-TR"/>
            </a:p>
          </p:txBody>
        </p:sp>
        <p:sp>
          <p:nvSpPr>
            <p:cNvPr id="83022" name="Rectangle 76"/>
            <p:cNvSpPr>
              <a:spLocks noChangeArrowheads="1"/>
            </p:cNvSpPr>
            <p:nvPr/>
          </p:nvSpPr>
          <p:spPr bwMode="auto">
            <a:xfrm>
              <a:off x="4113" y="1078"/>
              <a:ext cx="51" cy="314"/>
            </a:xfrm>
            <a:prstGeom prst="rect">
              <a:avLst/>
            </a:prstGeom>
            <a:noFill/>
            <a:ln w="0">
              <a:solidFill>
                <a:srgbClr val="000000"/>
              </a:solidFill>
              <a:miter lim="800000"/>
              <a:headEnd/>
              <a:tailEnd/>
            </a:ln>
          </p:spPr>
          <p:txBody>
            <a:bodyPr/>
            <a:lstStyle/>
            <a:p>
              <a:endParaRPr lang="tr-TR"/>
            </a:p>
          </p:txBody>
        </p:sp>
        <p:sp>
          <p:nvSpPr>
            <p:cNvPr id="83023" name="Rectangle 77"/>
            <p:cNvSpPr>
              <a:spLocks noChangeArrowheads="1"/>
            </p:cNvSpPr>
            <p:nvPr/>
          </p:nvSpPr>
          <p:spPr bwMode="auto">
            <a:xfrm>
              <a:off x="4113" y="1024"/>
              <a:ext cx="241" cy="47"/>
            </a:xfrm>
            <a:prstGeom prst="rect">
              <a:avLst/>
            </a:prstGeom>
            <a:noFill/>
            <a:ln w="0">
              <a:solidFill>
                <a:srgbClr val="000000"/>
              </a:solidFill>
              <a:miter lim="800000"/>
              <a:headEnd/>
              <a:tailEnd/>
            </a:ln>
          </p:spPr>
          <p:txBody>
            <a:bodyPr/>
            <a:lstStyle/>
            <a:p>
              <a:endParaRPr lang="tr-TR"/>
            </a:p>
          </p:txBody>
        </p:sp>
        <p:sp>
          <p:nvSpPr>
            <p:cNvPr id="83024" name="Rectangle 78"/>
            <p:cNvSpPr>
              <a:spLocks noChangeArrowheads="1"/>
            </p:cNvSpPr>
            <p:nvPr/>
          </p:nvSpPr>
          <p:spPr bwMode="auto">
            <a:xfrm>
              <a:off x="4170" y="1346"/>
              <a:ext cx="184" cy="46"/>
            </a:xfrm>
            <a:prstGeom prst="rect">
              <a:avLst/>
            </a:prstGeom>
            <a:noFill/>
            <a:ln w="0">
              <a:solidFill>
                <a:srgbClr val="000000"/>
              </a:solidFill>
              <a:miter lim="800000"/>
              <a:headEnd/>
              <a:tailEnd/>
            </a:ln>
          </p:spPr>
          <p:txBody>
            <a:bodyPr/>
            <a:lstStyle/>
            <a:p>
              <a:endParaRPr lang="tr-TR"/>
            </a:p>
          </p:txBody>
        </p:sp>
        <p:sp>
          <p:nvSpPr>
            <p:cNvPr id="83025" name="Rectangle 79"/>
            <p:cNvSpPr>
              <a:spLocks noChangeArrowheads="1"/>
            </p:cNvSpPr>
            <p:nvPr/>
          </p:nvSpPr>
          <p:spPr bwMode="auto">
            <a:xfrm>
              <a:off x="4583" y="1026"/>
              <a:ext cx="52" cy="367"/>
            </a:xfrm>
            <a:prstGeom prst="rect">
              <a:avLst/>
            </a:prstGeom>
            <a:noFill/>
            <a:ln w="0">
              <a:solidFill>
                <a:srgbClr val="000000"/>
              </a:solidFill>
              <a:miter lim="800000"/>
              <a:headEnd/>
              <a:tailEnd/>
            </a:ln>
          </p:spPr>
          <p:txBody>
            <a:bodyPr/>
            <a:lstStyle/>
            <a:p>
              <a:endParaRPr lang="tr-TR"/>
            </a:p>
          </p:txBody>
        </p:sp>
        <p:sp>
          <p:nvSpPr>
            <p:cNvPr id="83026" name="Rectangle 80"/>
            <p:cNvSpPr>
              <a:spLocks noChangeArrowheads="1"/>
            </p:cNvSpPr>
            <p:nvPr/>
          </p:nvSpPr>
          <p:spPr bwMode="auto">
            <a:xfrm>
              <a:off x="4823" y="1026"/>
              <a:ext cx="53" cy="367"/>
            </a:xfrm>
            <a:prstGeom prst="rect">
              <a:avLst/>
            </a:prstGeom>
            <a:noFill/>
            <a:ln w="0">
              <a:solidFill>
                <a:srgbClr val="000000"/>
              </a:solidFill>
              <a:miter lim="800000"/>
              <a:headEnd/>
              <a:tailEnd/>
            </a:ln>
          </p:spPr>
          <p:txBody>
            <a:bodyPr/>
            <a:lstStyle/>
            <a:p>
              <a:endParaRPr lang="tr-TR"/>
            </a:p>
          </p:txBody>
        </p:sp>
        <p:sp>
          <p:nvSpPr>
            <p:cNvPr id="83027" name="Rectangle 81"/>
            <p:cNvSpPr>
              <a:spLocks noChangeArrowheads="1"/>
            </p:cNvSpPr>
            <p:nvPr/>
          </p:nvSpPr>
          <p:spPr bwMode="auto">
            <a:xfrm>
              <a:off x="4639" y="1180"/>
              <a:ext cx="179" cy="46"/>
            </a:xfrm>
            <a:prstGeom prst="rect">
              <a:avLst/>
            </a:prstGeom>
            <a:noFill/>
            <a:ln w="0">
              <a:solidFill>
                <a:srgbClr val="000000"/>
              </a:solidFill>
              <a:miter lim="800000"/>
              <a:headEnd/>
              <a:tailEnd/>
            </a:ln>
          </p:spPr>
          <p:txBody>
            <a:bodyPr/>
            <a:lstStyle/>
            <a:p>
              <a:endParaRPr lang="tr-TR"/>
            </a:p>
          </p:txBody>
        </p:sp>
        <p:sp>
          <p:nvSpPr>
            <p:cNvPr id="83028" name="Rectangle 82"/>
            <p:cNvSpPr>
              <a:spLocks noChangeArrowheads="1"/>
            </p:cNvSpPr>
            <p:nvPr/>
          </p:nvSpPr>
          <p:spPr bwMode="auto">
            <a:xfrm>
              <a:off x="1939" y="1759"/>
              <a:ext cx="2918" cy="346"/>
            </a:xfrm>
            <a:prstGeom prst="rect">
              <a:avLst/>
            </a:prstGeom>
            <a:solidFill>
              <a:schemeClr val="accent1"/>
            </a:solidFill>
            <a:ln w="9525">
              <a:noFill/>
              <a:miter lim="800000"/>
              <a:headEnd/>
              <a:tailEnd/>
            </a:ln>
          </p:spPr>
          <p:txBody>
            <a:bodyPr wrap="none" lIns="0" tIns="0" rIns="0" bIns="0">
              <a:spAutoFit/>
            </a:bodyPr>
            <a:lstStyle/>
            <a:p>
              <a:pPr algn="ctr"/>
              <a:r>
                <a:rPr lang="tr-TR">
                  <a:solidFill>
                    <a:srgbClr val="000000"/>
                  </a:solidFill>
                  <a:latin typeface="Tahoma" pitchFamily="34" charset="0"/>
                </a:rPr>
                <a:t>Yapının geometrisine bağlı olarak uygun</a:t>
              </a:r>
            </a:p>
            <a:p>
              <a:pPr algn="ctr"/>
              <a:r>
                <a:rPr lang="tr-TR">
                  <a:solidFill>
                    <a:srgbClr val="000000"/>
                  </a:solidFill>
                  <a:latin typeface="Tahoma" pitchFamily="34" charset="0"/>
                </a:rPr>
                <a:t>deprem derzleri  düzenlenmesi</a:t>
              </a:r>
            </a:p>
          </p:txBody>
        </p:sp>
        <p:sp>
          <p:nvSpPr>
            <p:cNvPr id="83029" name="Freeform 83"/>
            <p:cNvSpPr>
              <a:spLocks/>
            </p:cNvSpPr>
            <p:nvPr/>
          </p:nvSpPr>
          <p:spPr bwMode="auto">
            <a:xfrm>
              <a:off x="4428" y="500"/>
              <a:ext cx="54" cy="229"/>
            </a:xfrm>
            <a:custGeom>
              <a:avLst/>
              <a:gdLst>
                <a:gd name="T0" fmla="*/ 216 w 216"/>
                <a:gd name="T1" fmla="*/ 676 h 915"/>
                <a:gd name="T2" fmla="*/ 216 w 216"/>
                <a:gd name="T3" fmla="*/ 915 h 915"/>
                <a:gd name="T4" fmla="*/ 0 w 216"/>
                <a:gd name="T5" fmla="*/ 915 h 915"/>
                <a:gd name="T6" fmla="*/ 0 w 216"/>
                <a:gd name="T7" fmla="*/ 0 h 915"/>
                <a:gd name="T8" fmla="*/ 216 w 216"/>
                <a:gd name="T9" fmla="*/ 0 h 915"/>
                <a:gd name="T10" fmla="*/ 216 w 216"/>
                <a:gd name="T11" fmla="*/ 198 h 915"/>
                <a:gd name="T12" fmla="*/ 0 60000 65536"/>
                <a:gd name="T13" fmla="*/ 0 60000 65536"/>
                <a:gd name="T14" fmla="*/ 0 60000 65536"/>
                <a:gd name="T15" fmla="*/ 0 60000 65536"/>
                <a:gd name="T16" fmla="*/ 0 60000 65536"/>
                <a:gd name="T17" fmla="*/ 0 60000 65536"/>
                <a:gd name="T18" fmla="*/ 0 w 216"/>
                <a:gd name="T19" fmla="*/ 0 h 915"/>
                <a:gd name="T20" fmla="*/ 216 w 216"/>
                <a:gd name="T21" fmla="*/ 915 h 915"/>
              </a:gdLst>
              <a:ahLst/>
              <a:cxnLst>
                <a:cxn ang="T12">
                  <a:pos x="T0" y="T1"/>
                </a:cxn>
                <a:cxn ang="T13">
                  <a:pos x="T2" y="T3"/>
                </a:cxn>
                <a:cxn ang="T14">
                  <a:pos x="T4" y="T5"/>
                </a:cxn>
                <a:cxn ang="T15">
                  <a:pos x="T6" y="T7"/>
                </a:cxn>
                <a:cxn ang="T16">
                  <a:pos x="T8" y="T9"/>
                </a:cxn>
                <a:cxn ang="T17">
                  <a:pos x="T10" y="T11"/>
                </a:cxn>
              </a:cxnLst>
              <a:rect l="T18" t="T19" r="T20" b="T21"/>
              <a:pathLst>
                <a:path w="216" h="915">
                  <a:moveTo>
                    <a:pt x="216" y="676"/>
                  </a:moveTo>
                  <a:lnTo>
                    <a:pt x="216" y="915"/>
                  </a:lnTo>
                  <a:lnTo>
                    <a:pt x="0" y="915"/>
                  </a:lnTo>
                  <a:lnTo>
                    <a:pt x="0" y="0"/>
                  </a:lnTo>
                  <a:lnTo>
                    <a:pt x="216" y="0"/>
                  </a:lnTo>
                  <a:lnTo>
                    <a:pt x="216" y="198"/>
                  </a:lnTo>
                </a:path>
              </a:pathLst>
            </a:custGeom>
            <a:noFill/>
            <a:ln w="0">
              <a:solidFill>
                <a:srgbClr val="000000"/>
              </a:solidFill>
              <a:prstDash val="solid"/>
              <a:round/>
              <a:headEnd/>
              <a:tailEnd/>
            </a:ln>
          </p:spPr>
          <p:txBody>
            <a:bodyPr/>
            <a:lstStyle/>
            <a:p>
              <a:endParaRPr lang="tr-TR"/>
            </a:p>
          </p:txBody>
        </p:sp>
        <p:sp>
          <p:nvSpPr>
            <p:cNvPr id="83030" name="Freeform 84"/>
            <p:cNvSpPr>
              <a:spLocks/>
            </p:cNvSpPr>
            <p:nvPr/>
          </p:nvSpPr>
          <p:spPr bwMode="auto">
            <a:xfrm>
              <a:off x="4899" y="500"/>
              <a:ext cx="54" cy="229"/>
            </a:xfrm>
            <a:custGeom>
              <a:avLst/>
              <a:gdLst>
                <a:gd name="T0" fmla="*/ 0 w 216"/>
                <a:gd name="T1" fmla="*/ 198 h 915"/>
                <a:gd name="T2" fmla="*/ 0 w 216"/>
                <a:gd name="T3" fmla="*/ 0 h 915"/>
                <a:gd name="T4" fmla="*/ 216 w 216"/>
                <a:gd name="T5" fmla="*/ 0 h 915"/>
                <a:gd name="T6" fmla="*/ 216 w 216"/>
                <a:gd name="T7" fmla="*/ 915 h 915"/>
                <a:gd name="T8" fmla="*/ 0 w 216"/>
                <a:gd name="T9" fmla="*/ 915 h 915"/>
                <a:gd name="T10" fmla="*/ 0 w 216"/>
                <a:gd name="T11" fmla="*/ 676 h 915"/>
                <a:gd name="T12" fmla="*/ 0 60000 65536"/>
                <a:gd name="T13" fmla="*/ 0 60000 65536"/>
                <a:gd name="T14" fmla="*/ 0 60000 65536"/>
                <a:gd name="T15" fmla="*/ 0 60000 65536"/>
                <a:gd name="T16" fmla="*/ 0 60000 65536"/>
                <a:gd name="T17" fmla="*/ 0 60000 65536"/>
                <a:gd name="T18" fmla="*/ 0 w 216"/>
                <a:gd name="T19" fmla="*/ 0 h 915"/>
                <a:gd name="T20" fmla="*/ 216 w 216"/>
                <a:gd name="T21" fmla="*/ 915 h 915"/>
              </a:gdLst>
              <a:ahLst/>
              <a:cxnLst>
                <a:cxn ang="T12">
                  <a:pos x="T0" y="T1"/>
                </a:cxn>
                <a:cxn ang="T13">
                  <a:pos x="T2" y="T3"/>
                </a:cxn>
                <a:cxn ang="T14">
                  <a:pos x="T4" y="T5"/>
                </a:cxn>
                <a:cxn ang="T15">
                  <a:pos x="T6" y="T7"/>
                </a:cxn>
                <a:cxn ang="T16">
                  <a:pos x="T8" y="T9"/>
                </a:cxn>
                <a:cxn ang="T17">
                  <a:pos x="T10" y="T11"/>
                </a:cxn>
              </a:cxnLst>
              <a:rect l="T18" t="T19" r="T20" b="T21"/>
              <a:pathLst>
                <a:path w="216" h="915">
                  <a:moveTo>
                    <a:pt x="0" y="198"/>
                  </a:moveTo>
                  <a:lnTo>
                    <a:pt x="0" y="0"/>
                  </a:lnTo>
                  <a:lnTo>
                    <a:pt x="216" y="0"/>
                  </a:lnTo>
                  <a:lnTo>
                    <a:pt x="216" y="915"/>
                  </a:lnTo>
                  <a:lnTo>
                    <a:pt x="0" y="915"/>
                  </a:lnTo>
                  <a:lnTo>
                    <a:pt x="0" y="676"/>
                  </a:lnTo>
                </a:path>
              </a:pathLst>
            </a:custGeom>
            <a:noFill/>
            <a:ln w="0">
              <a:solidFill>
                <a:srgbClr val="000000"/>
              </a:solidFill>
              <a:prstDash val="solid"/>
              <a:round/>
              <a:headEnd/>
              <a:tailEnd/>
            </a:ln>
          </p:spPr>
          <p:txBody>
            <a:bodyPr/>
            <a:lstStyle/>
            <a:p>
              <a:endParaRPr lang="tr-TR"/>
            </a:p>
          </p:txBody>
        </p:sp>
        <p:sp>
          <p:nvSpPr>
            <p:cNvPr id="83031" name="Line 85"/>
            <p:cNvSpPr>
              <a:spLocks noChangeShapeType="1"/>
            </p:cNvSpPr>
            <p:nvPr/>
          </p:nvSpPr>
          <p:spPr bwMode="auto">
            <a:xfrm>
              <a:off x="4482" y="549"/>
              <a:ext cx="417" cy="0"/>
            </a:xfrm>
            <a:prstGeom prst="line">
              <a:avLst/>
            </a:prstGeom>
            <a:noFill/>
            <a:ln w="0">
              <a:solidFill>
                <a:srgbClr val="000000"/>
              </a:solidFill>
              <a:round/>
              <a:headEnd/>
              <a:tailEnd/>
            </a:ln>
          </p:spPr>
          <p:txBody>
            <a:bodyPr/>
            <a:lstStyle/>
            <a:p>
              <a:endParaRPr lang="tr-TR"/>
            </a:p>
          </p:txBody>
        </p:sp>
        <p:sp>
          <p:nvSpPr>
            <p:cNvPr id="83032" name="Line 86"/>
            <p:cNvSpPr>
              <a:spLocks noChangeShapeType="1"/>
            </p:cNvSpPr>
            <p:nvPr/>
          </p:nvSpPr>
          <p:spPr bwMode="auto">
            <a:xfrm>
              <a:off x="4482" y="669"/>
              <a:ext cx="417" cy="0"/>
            </a:xfrm>
            <a:prstGeom prst="line">
              <a:avLst/>
            </a:prstGeom>
            <a:noFill/>
            <a:ln w="0">
              <a:solidFill>
                <a:srgbClr val="000000"/>
              </a:solidFill>
              <a:round/>
              <a:headEnd/>
              <a:tailEnd/>
            </a:ln>
          </p:spPr>
          <p:txBody>
            <a:bodyPr/>
            <a:lstStyle/>
            <a:p>
              <a:endParaRPr lang="tr-TR"/>
            </a:p>
          </p:txBody>
        </p:sp>
        <p:sp>
          <p:nvSpPr>
            <p:cNvPr id="83033" name="Line 87"/>
            <p:cNvSpPr>
              <a:spLocks noChangeShapeType="1"/>
            </p:cNvSpPr>
            <p:nvPr/>
          </p:nvSpPr>
          <p:spPr bwMode="auto">
            <a:xfrm flipH="1">
              <a:off x="1403" y="2354"/>
              <a:ext cx="430" cy="377"/>
            </a:xfrm>
            <a:prstGeom prst="line">
              <a:avLst/>
            </a:prstGeom>
            <a:noFill/>
            <a:ln w="0">
              <a:solidFill>
                <a:srgbClr val="000000"/>
              </a:solidFill>
              <a:round/>
              <a:headEnd/>
              <a:tailEnd/>
            </a:ln>
          </p:spPr>
          <p:txBody>
            <a:bodyPr/>
            <a:lstStyle/>
            <a:p>
              <a:endParaRPr lang="tr-TR"/>
            </a:p>
          </p:txBody>
        </p:sp>
        <p:sp>
          <p:nvSpPr>
            <p:cNvPr id="83034" name="Line 88"/>
            <p:cNvSpPr>
              <a:spLocks noChangeShapeType="1"/>
            </p:cNvSpPr>
            <p:nvPr/>
          </p:nvSpPr>
          <p:spPr bwMode="auto">
            <a:xfrm>
              <a:off x="1833" y="2354"/>
              <a:ext cx="488" cy="281"/>
            </a:xfrm>
            <a:prstGeom prst="line">
              <a:avLst/>
            </a:prstGeom>
            <a:noFill/>
            <a:ln w="0">
              <a:solidFill>
                <a:srgbClr val="000000"/>
              </a:solidFill>
              <a:round/>
              <a:headEnd/>
              <a:tailEnd/>
            </a:ln>
          </p:spPr>
          <p:txBody>
            <a:bodyPr/>
            <a:lstStyle/>
            <a:p>
              <a:endParaRPr lang="tr-TR"/>
            </a:p>
          </p:txBody>
        </p:sp>
        <p:sp>
          <p:nvSpPr>
            <p:cNvPr id="83035" name="Line 89"/>
            <p:cNvSpPr>
              <a:spLocks noChangeShapeType="1"/>
            </p:cNvSpPr>
            <p:nvPr/>
          </p:nvSpPr>
          <p:spPr bwMode="auto">
            <a:xfrm>
              <a:off x="1296" y="2614"/>
              <a:ext cx="107" cy="117"/>
            </a:xfrm>
            <a:prstGeom prst="line">
              <a:avLst/>
            </a:prstGeom>
            <a:noFill/>
            <a:ln w="0">
              <a:solidFill>
                <a:srgbClr val="000000"/>
              </a:solidFill>
              <a:round/>
              <a:headEnd/>
              <a:tailEnd/>
            </a:ln>
          </p:spPr>
          <p:txBody>
            <a:bodyPr/>
            <a:lstStyle/>
            <a:p>
              <a:endParaRPr lang="tr-TR"/>
            </a:p>
          </p:txBody>
        </p:sp>
        <p:sp>
          <p:nvSpPr>
            <p:cNvPr id="83036" name="Line 90"/>
            <p:cNvSpPr>
              <a:spLocks noChangeShapeType="1"/>
            </p:cNvSpPr>
            <p:nvPr/>
          </p:nvSpPr>
          <p:spPr bwMode="auto">
            <a:xfrm flipV="1">
              <a:off x="2321" y="2513"/>
              <a:ext cx="111" cy="122"/>
            </a:xfrm>
            <a:prstGeom prst="line">
              <a:avLst/>
            </a:prstGeom>
            <a:noFill/>
            <a:ln w="0">
              <a:solidFill>
                <a:srgbClr val="000000"/>
              </a:solidFill>
              <a:round/>
              <a:headEnd/>
              <a:tailEnd/>
            </a:ln>
          </p:spPr>
          <p:txBody>
            <a:bodyPr/>
            <a:lstStyle/>
            <a:p>
              <a:endParaRPr lang="tr-TR"/>
            </a:p>
          </p:txBody>
        </p:sp>
        <p:sp>
          <p:nvSpPr>
            <p:cNvPr id="83037" name="Line 91"/>
            <p:cNvSpPr>
              <a:spLocks noChangeShapeType="1"/>
            </p:cNvSpPr>
            <p:nvPr/>
          </p:nvSpPr>
          <p:spPr bwMode="auto">
            <a:xfrm>
              <a:off x="1296" y="2614"/>
              <a:ext cx="0" cy="563"/>
            </a:xfrm>
            <a:prstGeom prst="line">
              <a:avLst/>
            </a:prstGeom>
            <a:noFill/>
            <a:ln w="0">
              <a:solidFill>
                <a:srgbClr val="000000"/>
              </a:solidFill>
              <a:round/>
              <a:headEnd/>
              <a:tailEnd/>
            </a:ln>
          </p:spPr>
          <p:txBody>
            <a:bodyPr/>
            <a:lstStyle/>
            <a:p>
              <a:endParaRPr lang="tr-TR"/>
            </a:p>
          </p:txBody>
        </p:sp>
        <p:sp>
          <p:nvSpPr>
            <p:cNvPr id="83038" name="Line 92"/>
            <p:cNvSpPr>
              <a:spLocks noChangeShapeType="1"/>
            </p:cNvSpPr>
            <p:nvPr/>
          </p:nvSpPr>
          <p:spPr bwMode="auto">
            <a:xfrm>
              <a:off x="1403" y="2731"/>
              <a:ext cx="0" cy="563"/>
            </a:xfrm>
            <a:prstGeom prst="line">
              <a:avLst/>
            </a:prstGeom>
            <a:noFill/>
            <a:ln w="0">
              <a:solidFill>
                <a:srgbClr val="000000"/>
              </a:solidFill>
              <a:round/>
              <a:headEnd/>
              <a:tailEnd/>
            </a:ln>
          </p:spPr>
          <p:txBody>
            <a:bodyPr/>
            <a:lstStyle/>
            <a:p>
              <a:endParaRPr lang="tr-TR"/>
            </a:p>
          </p:txBody>
        </p:sp>
        <p:sp>
          <p:nvSpPr>
            <p:cNvPr id="83039" name="Line 93"/>
            <p:cNvSpPr>
              <a:spLocks noChangeShapeType="1"/>
            </p:cNvSpPr>
            <p:nvPr/>
          </p:nvSpPr>
          <p:spPr bwMode="auto">
            <a:xfrm>
              <a:off x="1833" y="2354"/>
              <a:ext cx="0" cy="562"/>
            </a:xfrm>
            <a:prstGeom prst="line">
              <a:avLst/>
            </a:prstGeom>
            <a:noFill/>
            <a:ln w="0">
              <a:solidFill>
                <a:srgbClr val="000000"/>
              </a:solidFill>
              <a:round/>
              <a:headEnd/>
              <a:tailEnd/>
            </a:ln>
          </p:spPr>
          <p:txBody>
            <a:bodyPr/>
            <a:lstStyle/>
            <a:p>
              <a:endParaRPr lang="tr-TR"/>
            </a:p>
          </p:txBody>
        </p:sp>
        <p:sp>
          <p:nvSpPr>
            <p:cNvPr id="83040" name="Line 94"/>
            <p:cNvSpPr>
              <a:spLocks noChangeShapeType="1"/>
            </p:cNvSpPr>
            <p:nvPr/>
          </p:nvSpPr>
          <p:spPr bwMode="auto">
            <a:xfrm>
              <a:off x="2321" y="2635"/>
              <a:ext cx="0" cy="563"/>
            </a:xfrm>
            <a:prstGeom prst="line">
              <a:avLst/>
            </a:prstGeom>
            <a:noFill/>
            <a:ln w="0">
              <a:solidFill>
                <a:srgbClr val="000000"/>
              </a:solidFill>
              <a:round/>
              <a:headEnd/>
              <a:tailEnd/>
            </a:ln>
          </p:spPr>
          <p:txBody>
            <a:bodyPr/>
            <a:lstStyle/>
            <a:p>
              <a:endParaRPr lang="tr-TR"/>
            </a:p>
          </p:txBody>
        </p:sp>
        <p:sp>
          <p:nvSpPr>
            <p:cNvPr id="83041" name="Line 95"/>
            <p:cNvSpPr>
              <a:spLocks noChangeShapeType="1"/>
            </p:cNvSpPr>
            <p:nvPr/>
          </p:nvSpPr>
          <p:spPr bwMode="auto">
            <a:xfrm>
              <a:off x="2432" y="2513"/>
              <a:ext cx="0" cy="563"/>
            </a:xfrm>
            <a:prstGeom prst="line">
              <a:avLst/>
            </a:prstGeom>
            <a:noFill/>
            <a:ln w="0">
              <a:solidFill>
                <a:srgbClr val="000000"/>
              </a:solidFill>
              <a:round/>
              <a:headEnd/>
              <a:tailEnd/>
            </a:ln>
          </p:spPr>
          <p:txBody>
            <a:bodyPr/>
            <a:lstStyle/>
            <a:p>
              <a:endParaRPr lang="tr-TR"/>
            </a:p>
          </p:txBody>
        </p:sp>
        <p:sp>
          <p:nvSpPr>
            <p:cNvPr id="83042" name="Line 96"/>
            <p:cNvSpPr>
              <a:spLocks noChangeShapeType="1"/>
            </p:cNvSpPr>
            <p:nvPr/>
          </p:nvSpPr>
          <p:spPr bwMode="auto">
            <a:xfrm flipH="1">
              <a:off x="1403" y="2916"/>
              <a:ext cx="430" cy="378"/>
            </a:xfrm>
            <a:prstGeom prst="line">
              <a:avLst/>
            </a:prstGeom>
            <a:noFill/>
            <a:ln w="0">
              <a:solidFill>
                <a:srgbClr val="000000"/>
              </a:solidFill>
              <a:round/>
              <a:headEnd/>
              <a:tailEnd/>
            </a:ln>
          </p:spPr>
          <p:txBody>
            <a:bodyPr/>
            <a:lstStyle/>
            <a:p>
              <a:endParaRPr lang="tr-TR"/>
            </a:p>
          </p:txBody>
        </p:sp>
        <p:sp>
          <p:nvSpPr>
            <p:cNvPr id="83043" name="Line 97"/>
            <p:cNvSpPr>
              <a:spLocks noChangeShapeType="1"/>
            </p:cNvSpPr>
            <p:nvPr/>
          </p:nvSpPr>
          <p:spPr bwMode="auto">
            <a:xfrm>
              <a:off x="1833" y="2916"/>
              <a:ext cx="488" cy="282"/>
            </a:xfrm>
            <a:prstGeom prst="line">
              <a:avLst/>
            </a:prstGeom>
            <a:noFill/>
            <a:ln w="0">
              <a:solidFill>
                <a:srgbClr val="000000"/>
              </a:solidFill>
              <a:round/>
              <a:headEnd/>
              <a:tailEnd/>
            </a:ln>
          </p:spPr>
          <p:txBody>
            <a:bodyPr/>
            <a:lstStyle/>
            <a:p>
              <a:endParaRPr lang="tr-TR"/>
            </a:p>
          </p:txBody>
        </p:sp>
        <p:sp>
          <p:nvSpPr>
            <p:cNvPr id="83044" name="Line 98"/>
            <p:cNvSpPr>
              <a:spLocks noChangeShapeType="1"/>
            </p:cNvSpPr>
            <p:nvPr/>
          </p:nvSpPr>
          <p:spPr bwMode="auto">
            <a:xfrm>
              <a:off x="1296" y="3177"/>
              <a:ext cx="107" cy="117"/>
            </a:xfrm>
            <a:prstGeom prst="line">
              <a:avLst/>
            </a:prstGeom>
            <a:noFill/>
            <a:ln w="0">
              <a:solidFill>
                <a:srgbClr val="000000"/>
              </a:solidFill>
              <a:round/>
              <a:headEnd/>
              <a:tailEnd/>
            </a:ln>
          </p:spPr>
          <p:txBody>
            <a:bodyPr/>
            <a:lstStyle/>
            <a:p>
              <a:endParaRPr lang="tr-TR"/>
            </a:p>
          </p:txBody>
        </p:sp>
        <p:sp>
          <p:nvSpPr>
            <p:cNvPr id="83045" name="Line 99"/>
            <p:cNvSpPr>
              <a:spLocks noChangeShapeType="1"/>
            </p:cNvSpPr>
            <p:nvPr/>
          </p:nvSpPr>
          <p:spPr bwMode="auto">
            <a:xfrm flipV="1">
              <a:off x="2321" y="3076"/>
              <a:ext cx="111" cy="122"/>
            </a:xfrm>
            <a:prstGeom prst="line">
              <a:avLst/>
            </a:prstGeom>
            <a:noFill/>
            <a:ln w="0">
              <a:solidFill>
                <a:srgbClr val="000000"/>
              </a:solidFill>
              <a:round/>
              <a:headEnd/>
              <a:tailEnd/>
            </a:ln>
          </p:spPr>
          <p:txBody>
            <a:bodyPr/>
            <a:lstStyle/>
            <a:p>
              <a:endParaRPr lang="tr-TR"/>
            </a:p>
          </p:txBody>
        </p:sp>
        <p:sp>
          <p:nvSpPr>
            <p:cNvPr id="83046" name="Line 100"/>
            <p:cNvSpPr>
              <a:spLocks noChangeShapeType="1"/>
            </p:cNvSpPr>
            <p:nvPr/>
          </p:nvSpPr>
          <p:spPr bwMode="auto">
            <a:xfrm>
              <a:off x="1815" y="2158"/>
              <a:ext cx="617" cy="355"/>
            </a:xfrm>
            <a:prstGeom prst="line">
              <a:avLst/>
            </a:prstGeom>
            <a:noFill/>
            <a:ln w="0">
              <a:solidFill>
                <a:srgbClr val="000000"/>
              </a:solidFill>
              <a:round/>
              <a:headEnd/>
              <a:tailEnd/>
            </a:ln>
          </p:spPr>
          <p:txBody>
            <a:bodyPr/>
            <a:lstStyle/>
            <a:p>
              <a:endParaRPr lang="tr-TR"/>
            </a:p>
          </p:txBody>
        </p:sp>
        <p:sp>
          <p:nvSpPr>
            <p:cNvPr id="83047" name="Line 101"/>
            <p:cNvSpPr>
              <a:spLocks noChangeShapeType="1"/>
            </p:cNvSpPr>
            <p:nvPr/>
          </p:nvSpPr>
          <p:spPr bwMode="auto">
            <a:xfrm flipH="1">
              <a:off x="1296" y="2158"/>
              <a:ext cx="519" cy="456"/>
            </a:xfrm>
            <a:prstGeom prst="line">
              <a:avLst/>
            </a:prstGeom>
            <a:noFill/>
            <a:ln w="0">
              <a:solidFill>
                <a:srgbClr val="000000"/>
              </a:solidFill>
              <a:round/>
              <a:headEnd/>
              <a:tailEnd/>
            </a:ln>
          </p:spPr>
          <p:txBody>
            <a:bodyPr/>
            <a:lstStyle/>
            <a:p>
              <a:endParaRPr lang="tr-TR"/>
            </a:p>
          </p:txBody>
        </p:sp>
        <p:sp>
          <p:nvSpPr>
            <p:cNvPr id="83048" name="Line 102"/>
            <p:cNvSpPr>
              <a:spLocks noChangeShapeType="1"/>
            </p:cNvSpPr>
            <p:nvPr/>
          </p:nvSpPr>
          <p:spPr bwMode="auto">
            <a:xfrm>
              <a:off x="2432" y="2982"/>
              <a:ext cx="119" cy="68"/>
            </a:xfrm>
            <a:prstGeom prst="line">
              <a:avLst/>
            </a:prstGeom>
            <a:noFill/>
            <a:ln w="0">
              <a:solidFill>
                <a:srgbClr val="000000"/>
              </a:solidFill>
              <a:round/>
              <a:headEnd/>
              <a:tailEnd/>
            </a:ln>
          </p:spPr>
          <p:txBody>
            <a:bodyPr/>
            <a:lstStyle/>
            <a:p>
              <a:endParaRPr lang="tr-TR"/>
            </a:p>
          </p:txBody>
        </p:sp>
        <p:sp>
          <p:nvSpPr>
            <p:cNvPr id="83049" name="Line 103"/>
            <p:cNvSpPr>
              <a:spLocks noChangeShapeType="1"/>
            </p:cNvSpPr>
            <p:nvPr/>
          </p:nvSpPr>
          <p:spPr bwMode="auto">
            <a:xfrm flipH="1">
              <a:off x="1187" y="3040"/>
              <a:ext cx="109" cy="95"/>
            </a:xfrm>
            <a:prstGeom prst="line">
              <a:avLst/>
            </a:prstGeom>
            <a:noFill/>
            <a:ln w="0">
              <a:solidFill>
                <a:srgbClr val="000000"/>
              </a:solidFill>
              <a:round/>
              <a:headEnd/>
              <a:tailEnd/>
            </a:ln>
          </p:spPr>
          <p:txBody>
            <a:bodyPr/>
            <a:lstStyle/>
            <a:p>
              <a:endParaRPr lang="tr-TR"/>
            </a:p>
          </p:txBody>
        </p:sp>
        <p:sp>
          <p:nvSpPr>
            <p:cNvPr id="83050" name="Line 104"/>
            <p:cNvSpPr>
              <a:spLocks noChangeShapeType="1"/>
            </p:cNvSpPr>
            <p:nvPr/>
          </p:nvSpPr>
          <p:spPr bwMode="auto">
            <a:xfrm flipH="1">
              <a:off x="2273" y="3380"/>
              <a:ext cx="156" cy="199"/>
            </a:xfrm>
            <a:prstGeom prst="line">
              <a:avLst/>
            </a:prstGeom>
            <a:noFill/>
            <a:ln w="0">
              <a:solidFill>
                <a:srgbClr val="000000"/>
              </a:solidFill>
              <a:round/>
              <a:headEnd/>
              <a:tailEnd/>
            </a:ln>
          </p:spPr>
          <p:txBody>
            <a:bodyPr/>
            <a:lstStyle/>
            <a:p>
              <a:endParaRPr lang="tr-TR"/>
            </a:p>
          </p:txBody>
        </p:sp>
        <p:sp>
          <p:nvSpPr>
            <p:cNvPr id="83051" name="Line 105"/>
            <p:cNvSpPr>
              <a:spLocks noChangeShapeType="1"/>
            </p:cNvSpPr>
            <p:nvPr/>
          </p:nvSpPr>
          <p:spPr bwMode="auto">
            <a:xfrm flipH="1">
              <a:off x="2295" y="3401"/>
              <a:ext cx="156" cy="199"/>
            </a:xfrm>
            <a:prstGeom prst="line">
              <a:avLst/>
            </a:prstGeom>
            <a:noFill/>
            <a:ln w="0">
              <a:solidFill>
                <a:srgbClr val="000000"/>
              </a:solidFill>
              <a:round/>
              <a:headEnd/>
              <a:tailEnd/>
            </a:ln>
          </p:spPr>
          <p:txBody>
            <a:bodyPr/>
            <a:lstStyle/>
            <a:p>
              <a:endParaRPr lang="tr-TR"/>
            </a:p>
          </p:txBody>
        </p:sp>
        <p:sp>
          <p:nvSpPr>
            <p:cNvPr id="83052" name="Line 106"/>
            <p:cNvSpPr>
              <a:spLocks noChangeShapeType="1"/>
            </p:cNvSpPr>
            <p:nvPr/>
          </p:nvSpPr>
          <p:spPr bwMode="auto">
            <a:xfrm>
              <a:off x="2295" y="3600"/>
              <a:ext cx="23" cy="22"/>
            </a:xfrm>
            <a:prstGeom prst="line">
              <a:avLst/>
            </a:prstGeom>
            <a:noFill/>
            <a:ln w="0">
              <a:solidFill>
                <a:srgbClr val="000000"/>
              </a:solidFill>
              <a:round/>
              <a:headEnd/>
              <a:tailEnd/>
            </a:ln>
          </p:spPr>
          <p:txBody>
            <a:bodyPr/>
            <a:lstStyle/>
            <a:p>
              <a:endParaRPr lang="tr-TR"/>
            </a:p>
          </p:txBody>
        </p:sp>
        <p:sp>
          <p:nvSpPr>
            <p:cNvPr id="83053" name="Line 107"/>
            <p:cNvSpPr>
              <a:spLocks noChangeShapeType="1"/>
            </p:cNvSpPr>
            <p:nvPr/>
          </p:nvSpPr>
          <p:spPr bwMode="auto">
            <a:xfrm flipH="1" flipV="1">
              <a:off x="2250" y="3558"/>
              <a:ext cx="23" cy="21"/>
            </a:xfrm>
            <a:prstGeom prst="line">
              <a:avLst/>
            </a:prstGeom>
            <a:noFill/>
            <a:ln w="0">
              <a:solidFill>
                <a:srgbClr val="000000"/>
              </a:solidFill>
              <a:round/>
              <a:headEnd/>
              <a:tailEnd/>
            </a:ln>
          </p:spPr>
          <p:txBody>
            <a:bodyPr/>
            <a:lstStyle/>
            <a:p>
              <a:endParaRPr lang="tr-TR"/>
            </a:p>
          </p:txBody>
        </p:sp>
        <p:sp>
          <p:nvSpPr>
            <p:cNvPr id="83054" name="Line 108"/>
            <p:cNvSpPr>
              <a:spLocks noChangeShapeType="1"/>
            </p:cNvSpPr>
            <p:nvPr/>
          </p:nvSpPr>
          <p:spPr bwMode="auto">
            <a:xfrm>
              <a:off x="2250" y="3558"/>
              <a:ext cx="5" cy="69"/>
            </a:xfrm>
            <a:prstGeom prst="line">
              <a:avLst/>
            </a:prstGeom>
            <a:noFill/>
            <a:ln w="0">
              <a:solidFill>
                <a:srgbClr val="000000"/>
              </a:solidFill>
              <a:round/>
              <a:headEnd/>
              <a:tailEnd/>
            </a:ln>
          </p:spPr>
          <p:txBody>
            <a:bodyPr/>
            <a:lstStyle/>
            <a:p>
              <a:endParaRPr lang="tr-TR"/>
            </a:p>
          </p:txBody>
        </p:sp>
        <p:sp>
          <p:nvSpPr>
            <p:cNvPr id="83055" name="Line 109"/>
            <p:cNvSpPr>
              <a:spLocks noChangeShapeType="1"/>
            </p:cNvSpPr>
            <p:nvPr/>
          </p:nvSpPr>
          <p:spPr bwMode="auto">
            <a:xfrm flipH="1">
              <a:off x="2255" y="3622"/>
              <a:ext cx="63" cy="5"/>
            </a:xfrm>
            <a:prstGeom prst="line">
              <a:avLst/>
            </a:prstGeom>
            <a:noFill/>
            <a:ln w="0">
              <a:solidFill>
                <a:srgbClr val="000000"/>
              </a:solidFill>
              <a:round/>
              <a:headEnd/>
              <a:tailEnd/>
            </a:ln>
          </p:spPr>
          <p:txBody>
            <a:bodyPr/>
            <a:lstStyle/>
            <a:p>
              <a:endParaRPr lang="tr-TR"/>
            </a:p>
          </p:txBody>
        </p:sp>
        <p:sp>
          <p:nvSpPr>
            <p:cNvPr id="83056" name="Line 110"/>
            <p:cNvSpPr>
              <a:spLocks noChangeShapeType="1"/>
            </p:cNvSpPr>
            <p:nvPr/>
          </p:nvSpPr>
          <p:spPr bwMode="auto">
            <a:xfrm>
              <a:off x="2429" y="3380"/>
              <a:ext cx="22" cy="21"/>
            </a:xfrm>
            <a:prstGeom prst="line">
              <a:avLst/>
            </a:prstGeom>
            <a:noFill/>
            <a:ln w="0">
              <a:solidFill>
                <a:srgbClr val="000000"/>
              </a:solidFill>
              <a:round/>
              <a:headEnd/>
              <a:tailEnd/>
            </a:ln>
          </p:spPr>
          <p:txBody>
            <a:bodyPr/>
            <a:lstStyle/>
            <a:p>
              <a:endParaRPr lang="tr-TR"/>
            </a:p>
          </p:txBody>
        </p:sp>
        <p:sp>
          <p:nvSpPr>
            <p:cNvPr id="83057" name="Line 111"/>
            <p:cNvSpPr>
              <a:spLocks noChangeShapeType="1"/>
            </p:cNvSpPr>
            <p:nvPr/>
          </p:nvSpPr>
          <p:spPr bwMode="auto">
            <a:xfrm>
              <a:off x="2435" y="3372"/>
              <a:ext cx="23" cy="22"/>
            </a:xfrm>
            <a:prstGeom prst="line">
              <a:avLst/>
            </a:prstGeom>
            <a:noFill/>
            <a:ln w="0">
              <a:solidFill>
                <a:srgbClr val="000000"/>
              </a:solidFill>
              <a:round/>
              <a:headEnd/>
              <a:tailEnd/>
            </a:ln>
          </p:spPr>
          <p:txBody>
            <a:bodyPr/>
            <a:lstStyle/>
            <a:p>
              <a:endParaRPr lang="tr-TR"/>
            </a:p>
          </p:txBody>
        </p:sp>
        <p:sp>
          <p:nvSpPr>
            <p:cNvPr id="83058" name="Line 112"/>
            <p:cNvSpPr>
              <a:spLocks noChangeShapeType="1"/>
            </p:cNvSpPr>
            <p:nvPr/>
          </p:nvSpPr>
          <p:spPr bwMode="auto">
            <a:xfrm>
              <a:off x="2444" y="3363"/>
              <a:ext cx="23" cy="21"/>
            </a:xfrm>
            <a:prstGeom prst="line">
              <a:avLst/>
            </a:prstGeom>
            <a:noFill/>
            <a:ln w="0">
              <a:solidFill>
                <a:srgbClr val="000000"/>
              </a:solidFill>
              <a:round/>
              <a:headEnd/>
              <a:tailEnd/>
            </a:ln>
          </p:spPr>
          <p:txBody>
            <a:bodyPr/>
            <a:lstStyle/>
            <a:p>
              <a:endParaRPr lang="tr-TR"/>
            </a:p>
          </p:txBody>
        </p:sp>
        <p:sp>
          <p:nvSpPr>
            <p:cNvPr id="83059" name="Line 113"/>
            <p:cNvSpPr>
              <a:spLocks noChangeShapeType="1"/>
            </p:cNvSpPr>
            <p:nvPr/>
          </p:nvSpPr>
          <p:spPr bwMode="auto">
            <a:xfrm flipV="1">
              <a:off x="2435" y="3363"/>
              <a:ext cx="9" cy="9"/>
            </a:xfrm>
            <a:prstGeom prst="line">
              <a:avLst/>
            </a:prstGeom>
            <a:noFill/>
            <a:ln w="0">
              <a:solidFill>
                <a:srgbClr val="000000"/>
              </a:solidFill>
              <a:round/>
              <a:headEnd/>
              <a:tailEnd/>
            </a:ln>
          </p:spPr>
          <p:txBody>
            <a:bodyPr/>
            <a:lstStyle/>
            <a:p>
              <a:endParaRPr lang="tr-TR"/>
            </a:p>
          </p:txBody>
        </p:sp>
        <p:sp>
          <p:nvSpPr>
            <p:cNvPr id="83060" name="Line 114"/>
            <p:cNvSpPr>
              <a:spLocks noChangeShapeType="1"/>
            </p:cNvSpPr>
            <p:nvPr/>
          </p:nvSpPr>
          <p:spPr bwMode="auto">
            <a:xfrm flipV="1">
              <a:off x="2458" y="3384"/>
              <a:ext cx="9" cy="10"/>
            </a:xfrm>
            <a:prstGeom prst="line">
              <a:avLst/>
            </a:prstGeom>
            <a:noFill/>
            <a:ln w="0">
              <a:solidFill>
                <a:srgbClr val="000000"/>
              </a:solidFill>
              <a:round/>
              <a:headEnd/>
              <a:tailEnd/>
            </a:ln>
          </p:spPr>
          <p:txBody>
            <a:bodyPr/>
            <a:lstStyle/>
            <a:p>
              <a:endParaRPr lang="tr-TR"/>
            </a:p>
          </p:txBody>
        </p:sp>
        <p:sp>
          <p:nvSpPr>
            <p:cNvPr id="83061" name="Line 115"/>
            <p:cNvSpPr>
              <a:spLocks noChangeShapeType="1"/>
            </p:cNvSpPr>
            <p:nvPr/>
          </p:nvSpPr>
          <p:spPr bwMode="auto">
            <a:xfrm>
              <a:off x="2450" y="3354"/>
              <a:ext cx="23" cy="21"/>
            </a:xfrm>
            <a:prstGeom prst="line">
              <a:avLst/>
            </a:prstGeom>
            <a:noFill/>
            <a:ln w="0">
              <a:solidFill>
                <a:srgbClr val="000000"/>
              </a:solidFill>
              <a:round/>
              <a:headEnd/>
              <a:tailEnd/>
            </a:ln>
          </p:spPr>
          <p:txBody>
            <a:bodyPr/>
            <a:lstStyle/>
            <a:p>
              <a:endParaRPr lang="tr-TR"/>
            </a:p>
          </p:txBody>
        </p:sp>
        <p:sp>
          <p:nvSpPr>
            <p:cNvPr id="83062" name="Line 116"/>
            <p:cNvSpPr>
              <a:spLocks noChangeShapeType="1"/>
            </p:cNvSpPr>
            <p:nvPr/>
          </p:nvSpPr>
          <p:spPr bwMode="auto">
            <a:xfrm>
              <a:off x="2459" y="3344"/>
              <a:ext cx="23" cy="21"/>
            </a:xfrm>
            <a:prstGeom prst="line">
              <a:avLst/>
            </a:prstGeom>
            <a:noFill/>
            <a:ln w="0">
              <a:solidFill>
                <a:srgbClr val="000000"/>
              </a:solidFill>
              <a:round/>
              <a:headEnd/>
              <a:tailEnd/>
            </a:ln>
          </p:spPr>
          <p:txBody>
            <a:bodyPr/>
            <a:lstStyle/>
            <a:p>
              <a:endParaRPr lang="tr-TR"/>
            </a:p>
          </p:txBody>
        </p:sp>
        <p:sp>
          <p:nvSpPr>
            <p:cNvPr id="83063" name="Line 117"/>
            <p:cNvSpPr>
              <a:spLocks noChangeShapeType="1"/>
            </p:cNvSpPr>
            <p:nvPr/>
          </p:nvSpPr>
          <p:spPr bwMode="auto">
            <a:xfrm flipV="1">
              <a:off x="2450" y="3344"/>
              <a:ext cx="9" cy="10"/>
            </a:xfrm>
            <a:prstGeom prst="line">
              <a:avLst/>
            </a:prstGeom>
            <a:noFill/>
            <a:ln w="0">
              <a:solidFill>
                <a:srgbClr val="000000"/>
              </a:solidFill>
              <a:round/>
              <a:headEnd/>
              <a:tailEnd/>
            </a:ln>
          </p:spPr>
          <p:txBody>
            <a:bodyPr/>
            <a:lstStyle/>
            <a:p>
              <a:endParaRPr lang="tr-TR"/>
            </a:p>
          </p:txBody>
        </p:sp>
        <p:sp>
          <p:nvSpPr>
            <p:cNvPr id="83064" name="Line 118"/>
            <p:cNvSpPr>
              <a:spLocks noChangeShapeType="1"/>
            </p:cNvSpPr>
            <p:nvPr/>
          </p:nvSpPr>
          <p:spPr bwMode="auto">
            <a:xfrm flipV="1">
              <a:off x="2473" y="3365"/>
              <a:ext cx="9" cy="10"/>
            </a:xfrm>
            <a:prstGeom prst="line">
              <a:avLst/>
            </a:prstGeom>
            <a:noFill/>
            <a:ln w="0">
              <a:solidFill>
                <a:srgbClr val="000000"/>
              </a:solidFill>
              <a:round/>
              <a:headEnd/>
              <a:tailEnd/>
            </a:ln>
          </p:spPr>
          <p:txBody>
            <a:bodyPr/>
            <a:lstStyle/>
            <a:p>
              <a:endParaRPr lang="tr-TR"/>
            </a:p>
          </p:txBody>
        </p:sp>
        <p:sp>
          <p:nvSpPr>
            <p:cNvPr id="83065" name="Line 119"/>
            <p:cNvSpPr>
              <a:spLocks noChangeShapeType="1"/>
            </p:cNvSpPr>
            <p:nvPr/>
          </p:nvSpPr>
          <p:spPr bwMode="auto">
            <a:xfrm flipV="1">
              <a:off x="2480" y="2879"/>
              <a:ext cx="78" cy="85"/>
            </a:xfrm>
            <a:prstGeom prst="line">
              <a:avLst/>
            </a:prstGeom>
            <a:noFill/>
            <a:ln w="0">
              <a:solidFill>
                <a:srgbClr val="000000"/>
              </a:solidFill>
              <a:round/>
              <a:headEnd/>
              <a:tailEnd/>
            </a:ln>
          </p:spPr>
          <p:txBody>
            <a:bodyPr/>
            <a:lstStyle/>
            <a:p>
              <a:endParaRPr lang="tr-TR"/>
            </a:p>
          </p:txBody>
        </p:sp>
        <p:sp>
          <p:nvSpPr>
            <p:cNvPr id="83066" name="Line 120"/>
            <p:cNvSpPr>
              <a:spLocks noChangeShapeType="1"/>
            </p:cNvSpPr>
            <p:nvPr/>
          </p:nvSpPr>
          <p:spPr bwMode="auto">
            <a:xfrm flipH="1">
              <a:off x="2532" y="2879"/>
              <a:ext cx="26" cy="0"/>
            </a:xfrm>
            <a:prstGeom prst="line">
              <a:avLst/>
            </a:prstGeom>
            <a:noFill/>
            <a:ln w="0">
              <a:solidFill>
                <a:srgbClr val="000000"/>
              </a:solidFill>
              <a:round/>
              <a:headEnd/>
              <a:tailEnd/>
            </a:ln>
          </p:spPr>
          <p:txBody>
            <a:bodyPr/>
            <a:lstStyle/>
            <a:p>
              <a:endParaRPr lang="tr-TR"/>
            </a:p>
          </p:txBody>
        </p:sp>
        <p:sp>
          <p:nvSpPr>
            <p:cNvPr id="83067" name="Line 121"/>
            <p:cNvSpPr>
              <a:spLocks noChangeShapeType="1"/>
            </p:cNvSpPr>
            <p:nvPr/>
          </p:nvSpPr>
          <p:spPr bwMode="auto">
            <a:xfrm>
              <a:off x="2532" y="2879"/>
              <a:ext cx="25" cy="28"/>
            </a:xfrm>
            <a:prstGeom prst="line">
              <a:avLst/>
            </a:prstGeom>
            <a:noFill/>
            <a:ln w="0">
              <a:solidFill>
                <a:srgbClr val="000000"/>
              </a:solidFill>
              <a:round/>
              <a:headEnd/>
              <a:tailEnd/>
            </a:ln>
          </p:spPr>
          <p:txBody>
            <a:bodyPr/>
            <a:lstStyle/>
            <a:p>
              <a:endParaRPr lang="tr-TR"/>
            </a:p>
          </p:txBody>
        </p:sp>
        <p:sp>
          <p:nvSpPr>
            <p:cNvPr id="83068" name="Line 122"/>
            <p:cNvSpPr>
              <a:spLocks noChangeShapeType="1"/>
            </p:cNvSpPr>
            <p:nvPr/>
          </p:nvSpPr>
          <p:spPr bwMode="auto">
            <a:xfrm flipV="1">
              <a:off x="2557" y="2879"/>
              <a:ext cx="1" cy="28"/>
            </a:xfrm>
            <a:prstGeom prst="line">
              <a:avLst/>
            </a:prstGeom>
            <a:noFill/>
            <a:ln w="0">
              <a:solidFill>
                <a:srgbClr val="000000"/>
              </a:solidFill>
              <a:round/>
              <a:headEnd/>
              <a:tailEnd/>
            </a:ln>
          </p:spPr>
          <p:txBody>
            <a:bodyPr/>
            <a:lstStyle/>
            <a:p>
              <a:endParaRPr lang="tr-TR"/>
            </a:p>
          </p:txBody>
        </p:sp>
        <p:sp>
          <p:nvSpPr>
            <p:cNvPr id="83069" name="Line 123"/>
            <p:cNvSpPr>
              <a:spLocks noChangeShapeType="1"/>
            </p:cNvSpPr>
            <p:nvPr/>
          </p:nvSpPr>
          <p:spPr bwMode="auto">
            <a:xfrm flipV="1">
              <a:off x="2321" y="3107"/>
              <a:ext cx="3" cy="22"/>
            </a:xfrm>
            <a:prstGeom prst="line">
              <a:avLst/>
            </a:prstGeom>
            <a:noFill/>
            <a:ln w="0">
              <a:solidFill>
                <a:srgbClr val="000000"/>
              </a:solidFill>
              <a:round/>
              <a:headEnd/>
              <a:tailEnd/>
            </a:ln>
          </p:spPr>
          <p:txBody>
            <a:bodyPr/>
            <a:lstStyle/>
            <a:p>
              <a:endParaRPr lang="tr-TR"/>
            </a:p>
          </p:txBody>
        </p:sp>
        <p:sp>
          <p:nvSpPr>
            <p:cNvPr id="83070" name="Freeform 124"/>
            <p:cNvSpPr>
              <a:spLocks/>
            </p:cNvSpPr>
            <p:nvPr/>
          </p:nvSpPr>
          <p:spPr bwMode="auto">
            <a:xfrm>
              <a:off x="2326" y="3046"/>
              <a:ext cx="5" cy="41"/>
            </a:xfrm>
            <a:custGeom>
              <a:avLst/>
              <a:gdLst>
                <a:gd name="T0" fmla="*/ 0 w 21"/>
                <a:gd name="T1" fmla="*/ 162 h 162"/>
                <a:gd name="T2" fmla="*/ 2 w 21"/>
                <a:gd name="T3" fmla="*/ 141 h 162"/>
                <a:gd name="T4" fmla="*/ 10 w 21"/>
                <a:gd name="T5" fmla="*/ 77 h 162"/>
                <a:gd name="T6" fmla="*/ 19 w 21"/>
                <a:gd name="T7" fmla="*/ 14 h 162"/>
                <a:gd name="T8" fmla="*/ 21 w 21"/>
                <a:gd name="T9" fmla="*/ 0 h 162"/>
                <a:gd name="T10" fmla="*/ 0 60000 65536"/>
                <a:gd name="T11" fmla="*/ 0 60000 65536"/>
                <a:gd name="T12" fmla="*/ 0 60000 65536"/>
                <a:gd name="T13" fmla="*/ 0 60000 65536"/>
                <a:gd name="T14" fmla="*/ 0 60000 65536"/>
                <a:gd name="T15" fmla="*/ 0 w 21"/>
                <a:gd name="T16" fmla="*/ 0 h 162"/>
                <a:gd name="T17" fmla="*/ 21 w 21"/>
                <a:gd name="T18" fmla="*/ 162 h 162"/>
              </a:gdLst>
              <a:ahLst/>
              <a:cxnLst>
                <a:cxn ang="T10">
                  <a:pos x="T0" y="T1"/>
                </a:cxn>
                <a:cxn ang="T11">
                  <a:pos x="T2" y="T3"/>
                </a:cxn>
                <a:cxn ang="T12">
                  <a:pos x="T4" y="T5"/>
                </a:cxn>
                <a:cxn ang="T13">
                  <a:pos x="T6" y="T7"/>
                </a:cxn>
                <a:cxn ang="T14">
                  <a:pos x="T8" y="T9"/>
                </a:cxn>
              </a:cxnLst>
              <a:rect l="T15" t="T16" r="T17" b="T18"/>
              <a:pathLst>
                <a:path w="21" h="162">
                  <a:moveTo>
                    <a:pt x="0" y="162"/>
                  </a:moveTo>
                  <a:lnTo>
                    <a:pt x="2" y="141"/>
                  </a:lnTo>
                  <a:lnTo>
                    <a:pt x="10" y="77"/>
                  </a:lnTo>
                  <a:lnTo>
                    <a:pt x="19" y="14"/>
                  </a:lnTo>
                  <a:lnTo>
                    <a:pt x="21" y="0"/>
                  </a:lnTo>
                </a:path>
              </a:pathLst>
            </a:custGeom>
            <a:noFill/>
            <a:ln w="0">
              <a:solidFill>
                <a:srgbClr val="000000"/>
              </a:solidFill>
              <a:prstDash val="solid"/>
              <a:round/>
              <a:headEnd/>
              <a:tailEnd/>
            </a:ln>
          </p:spPr>
          <p:txBody>
            <a:bodyPr/>
            <a:lstStyle/>
            <a:p>
              <a:endParaRPr lang="tr-TR"/>
            </a:p>
          </p:txBody>
        </p:sp>
        <p:sp>
          <p:nvSpPr>
            <p:cNvPr id="83071" name="Freeform 125"/>
            <p:cNvSpPr>
              <a:spLocks/>
            </p:cNvSpPr>
            <p:nvPr/>
          </p:nvSpPr>
          <p:spPr bwMode="auto">
            <a:xfrm>
              <a:off x="2334" y="2985"/>
              <a:ext cx="5" cy="41"/>
            </a:xfrm>
            <a:custGeom>
              <a:avLst/>
              <a:gdLst>
                <a:gd name="T0" fmla="*/ 0 w 22"/>
                <a:gd name="T1" fmla="*/ 162 h 162"/>
                <a:gd name="T2" fmla="*/ 4 w 22"/>
                <a:gd name="T3" fmla="*/ 131 h 162"/>
                <a:gd name="T4" fmla="*/ 8 w 22"/>
                <a:gd name="T5" fmla="*/ 100 h 162"/>
                <a:gd name="T6" fmla="*/ 13 w 22"/>
                <a:gd name="T7" fmla="*/ 69 h 162"/>
                <a:gd name="T8" fmla="*/ 17 w 22"/>
                <a:gd name="T9" fmla="*/ 38 h 162"/>
                <a:gd name="T10" fmla="*/ 21 w 22"/>
                <a:gd name="T11" fmla="*/ 6 h 162"/>
                <a:gd name="T12" fmla="*/ 22 w 22"/>
                <a:gd name="T13" fmla="*/ 0 h 162"/>
                <a:gd name="T14" fmla="*/ 0 60000 65536"/>
                <a:gd name="T15" fmla="*/ 0 60000 65536"/>
                <a:gd name="T16" fmla="*/ 0 60000 65536"/>
                <a:gd name="T17" fmla="*/ 0 60000 65536"/>
                <a:gd name="T18" fmla="*/ 0 60000 65536"/>
                <a:gd name="T19" fmla="*/ 0 60000 65536"/>
                <a:gd name="T20" fmla="*/ 0 60000 65536"/>
                <a:gd name="T21" fmla="*/ 0 w 22"/>
                <a:gd name="T22" fmla="*/ 0 h 162"/>
                <a:gd name="T23" fmla="*/ 22 w 22"/>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2">
                  <a:moveTo>
                    <a:pt x="0" y="162"/>
                  </a:moveTo>
                  <a:lnTo>
                    <a:pt x="4" y="131"/>
                  </a:lnTo>
                  <a:lnTo>
                    <a:pt x="8" y="100"/>
                  </a:lnTo>
                  <a:lnTo>
                    <a:pt x="13" y="69"/>
                  </a:lnTo>
                  <a:lnTo>
                    <a:pt x="17" y="38"/>
                  </a:lnTo>
                  <a:lnTo>
                    <a:pt x="21" y="6"/>
                  </a:lnTo>
                  <a:lnTo>
                    <a:pt x="22" y="0"/>
                  </a:lnTo>
                </a:path>
              </a:pathLst>
            </a:custGeom>
            <a:noFill/>
            <a:ln w="0">
              <a:solidFill>
                <a:srgbClr val="000000"/>
              </a:solidFill>
              <a:prstDash val="solid"/>
              <a:round/>
              <a:headEnd/>
              <a:tailEnd/>
            </a:ln>
          </p:spPr>
          <p:txBody>
            <a:bodyPr/>
            <a:lstStyle/>
            <a:p>
              <a:endParaRPr lang="tr-TR"/>
            </a:p>
          </p:txBody>
        </p:sp>
        <p:sp>
          <p:nvSpPr>
            <p:cNvPr id="83072" name="Freeform 126"/>
            <p:cNvSpPr>
              <a:spLocks/>
            </p:cNvSpPr>
            <p:nvPr/>
          </p:nvSpPr>
          <p:spPr bwMode="auto">
            <a:xfrm>
              <a:off x="2343" y="2925"/>
              <a:ext cx="6" cy="40"/>
            </a:xfrm>
            <a:custGeom>
              <a:avLst/>
              <a:gdLst>
                <a:gd name="T0" fmla="*/ 0 w 27"/>
                <a:gd name="T1" fmla="*/ 161 h 161"/>
                <a:gd name="T2" fmla="*/ 1 w 27"/>
                <a:gd name="T3" fmla="*/ 155 h 161"/>
                <a:gd name="T4" fmla="*/ 5 w 27"/>
                <a:gd name="T5" fmla="*/ 124 h 161"/>
                <a:gd name="T6" fmla="*/ 10 w 27"/>
                <a:gd name="T7" fmla="*/ 93 h 161"/>
                <a:gd name="T8" fmla="*/ 16 w 27"/>
                <a:gd name="T9" fmla="*/ 63 h 161"/>
                <a:gd name="T10" fmla="*/ 21 w 27"/>
                <a:gd name="T11" fmla="*/ 32 h 161"/>
                <a:gd name="T12" fmla="*/ 27 w 27"/>
                <a:gd name="T13" fmla="*/ 1 h 161"/>
                <a:gd name="T14" fmla="*/ 27 w 27"/>
                <a:gd name="T15" fmla="*/ 0 h 16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61"/>
                <a:gd name="T26" fmla="*/ 27 w 27"/>
                <a:gd name="T27" fmla="*/ 161 h 1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61">
                  <a:moveTo>
                    <a:pt x="0" y="161"/>
                  </a:moveTo>
                  <a:lnTo>
                    <a:pt x="1" y="155"/>
                  </a:lnTo>
                  <a:lnTo>
                    <a:pt x="5" y="124"/>
                  </a:lnTo>
                  <a:lnTo>
                    <a:pt x="10" y="93"/>
                  </a:lnTo>
                  <a:lnTo>
                    <a:pt x="16" y="63"/>
                  </a:lnTo>
                  <a:lnTo>
                    <a:pt x="21" y="32"/>
                  </a:lnTo>
                  <a:lnTo>
                    <a:pt x="27" y="1"/>
                  </a:lnTo>
                  <a:lnTo>
                    <a:pt x="27" y="0"/>
                  </a:lnTo>
                </a:path>
              </a:pathLst>
            </a:custGeom>
            <a:noFill/>
            <a:ln w="0">
              <a:solidFill>
                <a:srgbClr val="000000"/>
              </a:solidFill>
              <a:prstDash val="solid"/>
              <a:round/>
              <a:headEnd/>
              <a:tailEnd/>
            </a:ln>
          </p:spPr>
          <p:txBody>
            <a:bodyPr/>
            <a:lstStyle/>
            <a:p>
              <a:endParaRPr lang="tr-TR"/>
            </a:p>
          </p:txBody>
        </p:sp>
        <p:sp>
          <p:nvSpPr>
            <p:cNvPr id="83073" name="Freeform 127"/>
            <p:cNvSpPr>
              <a:spLocks/>
            </p:cNvSpPr>
            <p:nvPr/>
          </p:nvSpPr>
          <p:spPr bwMode="auto">
            <a:xfrm>
              <a:off x="2353" y="2865"/>
              <a:ext cx="9" cy="40"/>
            </a:xfrm>
            <a:custGeom>
              <a:avLst/>
              <a:gdLst>
                <a:gd name="T0" fmla="*/ 0 w 35"/>
                <a:gd name="T1" fmla="*/ 160 h 160"/>
                <a:gd name="T2" fmla="*/ 2 w 35"/>
                <a:gd name="T3" fmla="*/ 149 h 160"/>
                <a:gd name="T4" fmla="*/ 9 w 35"/>
                <a:gd name="T5" fmla="*/ 119 h 160"/>
                <a:gd name="T6" fmla="*/ 15 w 35"/>
                <a:gd name="T7" fmla="*/ 89 h 160"/>
                <a:gd name="T8" fmla="*/ 22 w 35"/>
                <a:gd name="T9" fmla="*/ 58 h 160"/>
                <a:gd name="T10" fmla="*/ 28 w 35"/>
                <a:gd name="T11" fmla="*/ 28 h 160"/>
                <a:gd name="T12" fmla="*/ 35 w 35"/>
                <a:gd name="T13" fmla="*/ 0 h 160"/>
                <a:gd name="T14" fmla="*/ 0 60000 65536"/>
                <a:gd name="T15" fmla="*/ 0 60000 65536"/>
                <a:gd name="T16" fmla="*/ 0 60000 65536"/>
                <a:gd name="T17" fmla="*/ 0 60000 65536"/>
                <a:gd name="T18" fmla="*/ 0 60000 65536"/>
                <a:gd name="T19" fmla="*/ 0 60000 65536"/>
                <a:gd name="T20" fmla="*/ 0 60000 65536"/>
                <a:gd name="T21" fmla="*/ 0 w 35"/>
                <a:gd name="T22" fmla="*/ 0 h 160"/>
                <a:gd name="T23" fmla="*/ 35 w 35"/>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160">
                  <a:moveTo>
                    <a:pt x="0" y="160"/>
                  </a:moveTo>
                  <a:lnTo>
                    <a:pt x="2" y="149"/>
                  </a:lnTo>
                  <a:lnTo>
                    <a:pt x="9" y="119"/>
                  </a:lnTo>
                  <a:lnTo>
                    <a:pt x="15" y="89"/>
                  </a:lnTo>
                  <a:lnTo>
                    <a:pt x="22" y="58"/>
                  </a:lnTo>
                  <a:lnTo>
                    <a:pt x="28" y="28"/>
                  </a:lnTo>
                  <a:lnTo>
                    <a:pt x="35" y="0"/>
                  </a:lnTo>
                </a:path>
              </a:pathLst>
            </a:custGeom>
            <a:noFill/>
            <a:ln w="0">
              <a:solidFill>
                <a:srgbClr val="000000"/>
              </a:solidFill>
              <a:prstDash val="solid"/>
              <a:round/>
              <a:headEnd/>
              <a:tailEnd/>
            </a:ln>
          </p:spPr>
          <p:txBody>
            <a:bodyPr/>
            <a:lstStyle/>
            <a:p>
              <a:endParaRPr lang="tr-TR"/>
            </a:p>
          </p:txBody>
        </p:sp>
        <p:sp>
          <p:nvSpPr>
            <p:cNvPr id="83074" name="Freeform 128"/>
            <p:cNvSpPr>
              <a:spLocks/>
            </p:cNvSpPr>
            <p:nvPr/>
          </p:nvSpPr>
          <p:spPr bwMode="auto">
            <a:xfrm>
              <a:off x="2367" y="2805"/>
              <a:ext cx="11" cy="40"/>
            </a:xfrm>
            <a:custGeom>
              <a:avLst/>
              <a:gdLst>
                <a:gd name="T0" fmla="*/ 0 w 43"/>
                <a:gd name="T1" fmla="*/ 157 h 157"/>
                <a:gd name="T2" fmla="*/ 2 w 43"/>
                <a:gd name="T3" fmla="*/ 146 h 157"/>
                <a:gd name="T4" fmla="*/ 11 w 43"/>
                <a:gd name="T5" fmla="*/ 117 h 157"/>
                <a:gd name="T6" fmla="*/ 18 w 43"/>
                <a:gd name="T7" fmla="*/ 87 h 157"/>
                <a:gd name="T8" fmla="*/ 26 w 43"/>
                <a:gd name="T9" fmla="*/ 59 h 157"/>
                <a:gd name="T10" fmla="*/ 35 w 43"/>
                <a:gd name="T11" fmla="*/ 29 h 157"/>
                <a:gd name="T12" fmla="*/ 43 w 43"/>
                <a:gd name="T13" fmla="*/ 0 h 157"/>
                <a:gd name="T14" fmla="*/ 0 60000 65536"/>
                <a:gd name="T15" fmla="*/ 0 60000 65536"/>
                <a:gd name="T16" fmla="*/ 0 60000 65536"/>
                <a:gd name="T17" fmla="*/ 0 60000 65536"/>
                <a:gd name="T18" fmla="*/ 0 60000 65536"/>
                <a:gd name="T19" fmla="*/ 0 60000 65536"/>
                <a:gd name="T20" fmla="*/ 0 60000 65536"/>
                <a:gd name="T21" fmla="*/ 0 w 43"/>
                <a:gd name="T22" fmla="*/ 0 h 157"/>
                <a:gd name="T23" fmla="*/ 43 w 43"/>
                <a:gd name="T24" fmla="*/ 157 h 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157">
                  <a:moveTo>
                    <a:pt x="0" y="157"/>
                  </a:moveTo>
                  <a:lnTo>
                    <a:pt x="2" y="146"/>
                  </a:lnTo>
                  <a:lnTo>
                    <a:pt x="11" y="117"/>
                  </a:lnTo>
                  <a:lnTo>
                    <a:pt x="18" y="87"/>
                  </a:lnTo>
                  <a:lnTo>
                    <a:pt x="26" y="59"/>
                  </a:lnTo>
                  <a:lnTo>
                    <a:pt x="35" y="29"/>
                  </a:lnTo>
                  <a:lnTo>
                    <a:pt x="43" y="0"/>
                  </a:lnTo>
                </a:path>
              </a:pathLst>
            </a:custGeom>
            <a:noFill/>
            <a:ln w="0">
              <a:solidFill>
                <a:srgbClr val="000000"/>
              </a:solidFill>
              <a:prstDash val="solid"/>
              <a:round/>
              <a:headEnd/>
              <a:tailEnd/>
            </a:ln>
          </p:spPr>
          <p:txBody>
            <a:bodyPr/>
            <a:lstStyle/>
            <a:p>
              <a:endParaRPr lang="tr-TR"/>
            </a:p>
          </p:txBody>
        </p:sp>
        <p:sp>
          <p:nvSpPr>
            <p:cNvPr id="83075" name="Freeform 129"/>
            <p:cNvSpPr>
              <a:spLocks/>
            </p:cNvSpPr>
            <p:nvPr/>
          </p:nvSpPr>
          <p:spPr bwMode="auto">
            <a:xfrm>
              <a:off x="2384" y="2748"/>
              <a:ext cx="14" cy="38"/>
            </a:xfrm>
            <a:custGeom>
              <a:avLst/>
              <a:gdLst>
                <a:gd name="T0" fmla="*/ 0 w 56"/>
                <a:gd name="T1" fmla="*/ 153 h 153"/>
                <a:gd name="T2" fmla="*/ 4 w 56"/>
                <a:gd name="T3" fmla="*/ 145 h 153"/>
                <a:gd name="T4" fmla="*/ 13 w 56"/>
                <a:gd name="T5" fmla="*/ 116 h 153"/>
                <a:gd name="T6" fmla="*/ 23 w 56"/>
                <a:gd name="T7" fmla="*/ 89 h 153"/>
                <a:gd name="T8" fmla="*/ 33 w 56"/>
                <a:gd name="T9" fmla="*/ 60 h 153"/>
                <a:gd name="T10" fmla="*/ 44 w 56"/>
                <a:gd name="T11" fmla="*/ 32 h 153"/>
                <a:gd name="T12" fmla="*/ 54 w 56"/>
                <a:gd name="T13" fmla="*/ 4 h 153"/>
                <a:gd name="T14" fmla="*/ 56 w 56"/>
                <a:gd name="T15" fmla="*/ 0 h 153"/>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153"/>
                <a:gd name="T26" fmla="*/ 56 w 56"/>
                <a:gd name="T27" fmla="*/ 153 h 1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153">
                  <a:moveTo>
                    <a:pt x="0" y="153"/>
                  </a:moveTo>
                  <a:lnTo>
                    <a:pt x="4" y="145"/>
                  </a:lnTo>
                  <a:lnTo>
                    <a:pt x="13" y="116"/>
                  </a:lnTo>
                  <a:lnTo>
                    <a:pt x="23" y="89"/>
                  </a:lnTo>
                  <a:lnTo>
                    <a:pt x="33" y="60"/>
                  </a:lnTo>
                  <a:lnTo>
                    <a:pt x="44" y="32"/>
                  </a:lnTo>
                  <a:lnTo>
                    <a:pt x="54" y="4"/>
                  </a:lnTo>
                  <a:lnTo>
                    <a:pt x="56" y="0"/>
                  </a:lnTo>
                </a:path>
              </a:pathLst>
            </a:custGeom>
            <a:noFill/>
            <a:ln w="0">
              <a:solidFill>
                <a:srgbClr val="000000"/>
              </a:solidFill>
              <a:prstDash val="solid"/>
              <a:round/>
              <a:headEnd/>
              <a:tailEnd/>
            </a:ln>
          </p:spPr>
          <p:txBody>
            <a:bodyPr/>
            <a:lstStyle/>
            <a:p>
              <a:endParaRPr lang="tr-TR"/>
            </a:p>
          </p:txBody>
        </p:sp>
        <p:sp>
          <p:nvSpPr>
            <p:cNvPr id="83076" name="Freeform 130"/>
            <p:cNvSpPr>
              <a:spLocks/>
            </p:cNvSpPr>
            <p:nvPr/>
          </p:nvSpPr>
          <p:spPr bwMode="auto">
            <a:xfrm>
              <a:off x="2405" y="2693"/>
              <a:ext cx="18" cy="36"/>
            </a:xfrm>
            <a:custGeom>
              <a:avLst/>
              <a:gdLst>
                <a:gd name="T0" fmla="*/ 0 w 68"/>
                <a:gd name="T1" fmla="*/ 146 h 146"/>
                <a:gd name="T2" fmla="*/ 1 w 68"/>
                <a:gd name="T3" fmla="*/ 142 h 146"/>
                <a:gd name="T4" fmla="*/ 13 w 68"/>
                <a:gd name="T5" fmla="*/ 116 h 146"/>
                <a:gd name="T6" fmla="*/ 25 w 68"/>
                <a:gd name="T7" fmla="*/ 88 h 146"/>
                <a:gd name="T8" fmla="*/ 38 w 68"/>
                <a:gd name="T9" fmla="*/ 62 h 146"/>
                <a:gd name="T10" fmla="*/ 51 w 68"/>
                <a:gd name="T11" fmla="*/ 36 h 146"/>
                <a:gd name="T12" fmla="*/ 64 w 68"/>
                <a:gd name="T13" fmla="*/ 8 h 146"/>
                <a:gd name="T14" fmla="*/ 68 w 68"/>
                <a:gd name="T15" fmla="*/ 0 h 146"/>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146"/>
                <a:gd name="T26" fmla="*/ 68 w 68"/>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146">
                  <a:moveTo>
                    <a:pt x="0" y="146"/>
                  </a:moveTo>
                  <a:lnTo>
                    <a:pt x="1" y="142"/>
                  </a:lnTo>
                  <a:lnTo>
                    <a:pt x="13" y="116"/>
                  </a:lnTo>
                  <a:lnTo>
                    <a:pt x="25" y="88"/>
                  </a:lnTo>
                  <a:lnTo>
                    <a:pt x="38" y="62"/>
                  </a:lnTo>
                  <a:lnTo>
                    <a:pt x="51" y="36"/>
                  </a:lnTo>
                  <a:lnTo>
                    <a:pt x="64" y="8"/>
                  </a:lnTo>
                  <a:lnTo>
                    <a:pt x="68" y="0"/>
                  </a:lnTo>
                </a:path>
              </a:pathLst>
            </a:custGeom>
            <a:noFill/>
            <a:ln w="0">
              <a:solidFill>
                <a:srgbClr val="000000"/>
              </a:solidFill>
              <a:prstDash val="solid"/>
              <a:round/>
              <a:headEnd/>
              <a:tailEnd/>
            </a:ln>
          </p:spPr>
          <p:txBody>
            <a:bodyPr/>
            <a:lstStyle/>
            <a:p>
              <a:endParaRPr lang="tr-TR"/>
            </a:p>
          </p:txBody>
        </p:sp>
        <p:sp>
          <p:nvSpPr>
            <p:cNvPr id="83077" name="Freeform 131"/>
            <p:cNvSpPr>
              <a:spLocks/>
            </p:cNvSpPr>
            <p:nvPr/>
          </p:nvSpPr>
          <p:spPr bwMode="auto">
            <a:xfrm>
              <a:off x="2432" y="2656"/>
              <a:ext cx="11" cy="19"/>
            </a:xfrm>
            <a:custGeom>
              <a:avLst/>
              <a:gdLst>
                <a:gd name="T0" fmla="*/ 0 w 44"/>
                <a:gd name="T1" fmla="*/ 75 h 75"/>
                <a:gd name="T2" fmla="*/ 7 w 44"/>
                <a:gd name="T3" fmla="*/ 64 h 75"/>
                <a:gd name="T4" fmla="*/ 15 w 44"/>
                <a:gd name="T5" fmla="*/ 52 h 75"/>
                <a:gd name="T6" fmla="*/ 21 w 44"/>
                <a:gd name="T7" fmla="*/ 38 h 75"/>
                <a:gd name="T8" fmla="*/ 29 w 44"/>
                <a:gd name="T9" fmla="*/ 25 h 75"/>
                <a:gd name="T10" fmla="*/ 36 w 44"/>
                <a:gd name="T11" fmla="*/ 13 h 75"/>
                <a:gd name="T12" fmla="*/ 44 w 44"/>
                <a:gd name="T13" fmla="*/ 0 h 75"/>
                <a:gd name="T14" fmla="*/ 0 60000 65536"/>
                <a:gd name="T15" fmla="*/ 0 60000 65536"/>
                <a:gd name="T16" fmla="*/ 0 60000 65536"/>
                <a:gd name="T17" fmla="*/ 0 60000 65536"/>
                <a:gd name="T18" fmla="*/ 0 60000 65536"/>
                <a:gd name="T19" fmla="*/ 0 60000 65536"/>
                <a:gd name="T20" fmla="*/ 0 60000 65536"/>
                <a:gd name="T21" fmla="*/ 0 w 44"/>
                <a:gd name="T22" fmla="*/ 0 h 75"/>
                <a:gd name="T23" fmla="*/ 44 w 44"/>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75">
                  <a:moveTo>
                    <a:pt x="0" y="75"/>
                  </a:moveTo>
                  <a:lnTo>
                    <a:pt x="7" y="64"/>
                  </a:lnTo>
                  <a:lnTo>
                    <a:pt x="15" y="52"/>
                  </a:lnTo>
                  <a:lnTo>
                    <a:pt x="21" y="38"/>
                  </a:lnTo>
                  <a:lnTo>
                    <a:pt x="29" y="25"/>
                  </a:lnTo>
                  <a:lnTo>
                    <a:pt x="36" y="13"/>
                  </a:lnTo>
                  <a:lnTo>
                    <a:pt x="44" y="0"/>
                  </a:lnTo>
                </a:path>
              </a:pathLst>
            </a:custGeom>
            <a:noFill/>
            <a:ln w="0">
              <a:solidFill>
                <a:srgbClr val="000000"/>
              </a:solidFill>
              <a:prstDash val="solid"/>
              <a:round/>
              <a:headEnd/>
              <a:tailEnd/>
            </a:ln>
          </p:spPr>
          <p:txBody>
            <a:bodyPr/>
            <a:lstStyle/>
            <a:p>
              <a:endParaRPr lang="tr-TR"/>
            </a:p>
          </p:txBody>
        </p:sp>
        <p:sp>
          <p:nvSpPr>
            <p:cNvPr id="83078" name="Line 132"/>
            <p:cNvSpPr>
              <a:spLocks noChangeShapeType="1"/>
            </p:cNvSpPr>
            <p:nvPr/>
          </p:nvSpPr>
          <p:spPr bwMode="auto">
            <a:xfrm>
              <a:off x="2166" y="2546"/>
              <a:ext cx="24" cy="9"/>
            </a:xfrm>
            <a:prstGeom prst="line">
              <a:avLst/>
            </a:prstGeom>
            <a:noFill/>
            <a:ln w="0">
              <a:solidFill>
                <a:srgbClr val="000000"/>
              </a:solidFill>
              <a:round/>
              <a:headEnd/>
              <a:tailEnd/>
            </a:ln>
          </p:spPr>
          <p:txBody>
            <a:bodyPr/>
            <a:lstStyle/>
            <a:p>
              <a:endParaRPr lang="tr-TR"/>
            </a:p>
          </p:txBody>
        </p:sp>
        <p:sp>
          <p:nvSpPr>
            <p:cNvPr id="83079" name="Line 133"/>
            <p:cNvSpPr>
              <a:spLocks noChangeShapeType="1"/>
            </p:cNvSpPr>
            <p:nvPr/>
          </p:nvSpPr>
          <p:spPr bwMode="auto">
            <a:xfrm>
              <a:off x="2207" y="2562"/>
              <a:ext cx="36" cy="14"/>
            </a:xfrm>
            <a:prstGeom prst="line">
              <a:avLst/>
            </a:prstGeom>
            <a:noFill/>
            <a:ln w="0">
              <a:solidFill>
                <a:srgbClr val="000000"/>
              </a:solidFill>
              <a:round/>
              <a:headEnd/>
              <a:tailEnd/>
            </a:ln>
          </p:spPr>
          <p:txBody>
            <a:bodyPr/>
            <a:lstStyle/>
            <a:p>
              <a:endParaRPr lang="tr-TR"/>
            </a:p>
          </p:txBody>
        </p:sp>
        <p:sp>
          <p:nvSpPr>
            <p:cNvPr id="83080" name="Line 134"/>
            <p:cNvSpPr>
              <a:spLocks noChangeShapeType="1"/>
            </p:cNvSpPr>
            <p:nvPr/>
          </p:nvSpPr>
          <p:spPr bwMode="auto">
            <a:xfrm>
              <a:off x="2260" y="2583"/>
              <a:ext cx="35" cy="14"/>
            </a:xfrm>
            <a:prstGeom prst="line">
              <a:avLst/>
            </a:prstGeom>
            <a:noFill/>
            <a:ln w="0">
              <a:solidFill>
                <a:srgbClr val="000000"/>
              </a:solidFill>
              <a:round/>
              <a:headEnd/>
              <a:tailEnd/>
            </a:ln>
          </p:spPr>
          <p:txBody>
            <a:bodyPr/>
            <a:lstStyle/>
            <a:p>
              <a:endParaRPr lang="tr-TR"/>
            </a:p>
          </p:txBody>
        </p:sp>
        <p:sp>
          <p:nvSpPr>
            <p:cNvPr id="83081" name="Line 135"/>
            <p:cNvSpPr>
              <a:spLocks noChangeShapeType="1"/>
            </p:cNvSpPr>
            <p:nvPr/>
          </p:nvSpPr>
          <p:spPr bwMode="auto">
            <a:xfrm>
              <a:off x="2313" y="2604"/>
              <a:ext cx="35" cy="14"/>
            </a:xfrm>
            <a:prstGeom prst="line">
              <a:avLst/>
            </a:prstGeom>
            <a:noFill/>
            <a:ln w="0">
              <a:solidFill>
                <a:srgbClr val="000000"/>
              </a:solidFill>
              <a:round/>
              <a:headEnd/>
              <a:tailEnd/>
            </a:ln>
          </p:spPr>
          <p:txBody>
            <a:bodyPr/>
            <a:lstStyle/>
            <a:p>
              <a:endParaRPr lang="tr-TR"/>
            </a:p>
          </p:txBody>
        </p:sp>
        <p:sp>
          <p:nvSpPr>
            <p:cNvPr id="83082" name="Line 136"/>
            <p:cNvSpPr>
              <a:spLocks noChangeShapeType="1"/>
            </p:cNvSpPr>
            <p:nvPr/>
          </p:nvSpPr>
          <p:spPr bwMode="auto">
            <a:xfrm>
              <a:off x="2366" y="2626"/>
              <a:ext cx="35" cy="14"/>
            </a:xfrm>
            <a:prstGeom prst="line">
              <a:avLst/>
            </a:prstGeom>
            <a:noFill/>
            <a:ln w="0">
              <a:solidFill>
                <a:srgbClr val="000000"/>
              </a:solidFill>
              <a:round/>
              <a:headEnd/>
              <a:tailEnd/>
            </a:ln>
          </p:spPr>
          <p:txBody>
            <a:bodyPr/>
            <a:lstStyle/>
            <a:p>
              <a:endParaRPr lang="tr-TR"/>
            </a:p>
          </p:txBody>
        </p:sp>
        <p:sp>
          <p:nvSpPr>
            <p:cNvPr id="83083" name="Line 137"/>
            <p:cNvSpPr>
              <a:spLocks noChangeShapeType="1"/>
            </p:cNvSpPr>
            <p:nvPr/>
          </p:nvSpPr>
          <p:spPr bwMode="auto">
            <a:xfrm>
              <a:off x="2419" y="2646"/>
              <a:ext cx="24" cy="10"/>
            </a:xfrm>
            <a:prstGeom prst="line">
              <a:avLst/>
            </a:prstGeom>
            <a:noFill/>
            <a:ln w="0">
              <a:solidFill>
                <a:srgbClr val="000000"/>
              </a:solidFill>
              <a:round/>
              <a:headEnd/>
              <a:tailEnd/>
            </a:ln>
          </p:spPr>
          <p:txBody>
            <a:bodyPr/>
            <a:lstStyle/>
            <a:p>
              <a:endParaRPr lang="tr-TR"/>
            </a:p>
          </p:txBody>
        </p:sp>
        <p:sp>
          <p:nvSpPr>
            <p:cNvPr id="83084" name="Line 138"/>
            <p:cNvSpPr>
              <a:spLocks noChangeShapeType="1"/>
            </p:cNvSpPr>
            <p:nvPr/>
          </p:nvSpPr>
          <p:spPr bwMode="auto">
            <a:xfrm>
              <a:off x="2274" y="2425"/>
              <a:ext cx="25" cy="10"/>
            </a:xfrm>
            <a:prstGeom prst="line">
              <a:avLst/>
            </a:prstGeom>
            <a:noFill/>
            <a:ln w="0">
              <a:solidFill>
                <a:srgbClr val="000000"/>
              </a:solidFill>
              <a:round/>
              <a:headEnd/>
              <a:tailEnd/>
            </a:ln>
          </p:spPr>
          <p:txBody>
            <a:bodyPr/>
            <a:lstStyle/>
            <a:p>
              <a:endParaRPr lang="tr-TR"/>
            </a:p>
          </p:txBody>
        </p:sp>
        <p:sp>
          <p:nvSpPr>
            <p:cNvPr id="83085" name="Line 139"/>
            <p:cNvSpPr>
              <a:spLocks noChangeShapeType="1"/>
            </p:cNvSpPr>
            <p:nvPr/>
          </p:nvSpPr>
          <p:spPr bwMode="auto">
            <a:xfrm>
              <a:off x="2317" y="2442"/>
              <a:ext cx="35" cy="14"/>
            </a:xfrm>
            <a:prstGeom prst="line">
              <a:avLst/>
            </a:prstGeom>
            <a:noFill/>
            <a:ln w="0">
              <a:solidFill>
                <a:srgbClr val="000000"/>
              </a:solidFill>
              <a:round/>
              <a:headEnd/>
              <a:tailEnd/>
            </a:ln>
          </p:spPr>
          <p:txBody>
            <a:bodyPr/>
            <a:lstStyle/>
            <a:p>
              <a:endParaRPr lang="tr-TR"/>
            </a:p>
          </p:txBody>
        </p:sp>
        <p:sp>
          <p:nvSpPr>
            <p:cNvPr id="83086" name="Line 140"/>
            <p:cNvSpPr>
              <a:spLocks noChangeShapeType="1"/>
            </p:cNvSpPr>
            <p:nvPr/>
          </p:nvSpPr>
          <p:spPr bwMode="auto">
            <a:xfrm>
              <a:off x="2369" y="2463"/>
              <a:ext cx="36" cy="14"/>
            </a:xfrm>
            <a:prstGeom prst="line">
              <a:avLst/>
            </a:prstGeom>
            <a:noFill/>
            <a:ln w="0">
              <a:solidFill>
                <a:srgbClr val="000000"/>
              </a:solidFill>
              <a:round/>
              <a:headEnd/>
              <a:tailEnd/>
            </a:ln>
          </p:spPr>
          <p:txBody>
            <a:bodyPr/>
            <a:lstStyle/>
            <a:p>
              <a:endParaRPr lang="tr-TR"/>
            </a:p>
          </p:txBody>
        </p:sp>
        <p:sp>
          <p:nvSpPr>
            <p:cNvPr id="83087" name="Line 141"/>
            <p:cNvSpPr>
              <a:spLocks noChangeShapeType="1"/>
            </p:cNvSpPr>
            <p:nvPr/>
          </p:nvSpPr>
          <p:spPr bwMode="auto">
            <a:xfrm>
              <a:off x="2422" y="2484"/>
              <a:ext cx="35" cy="14"/>
            </a:xfrm>
            <a:prstGeom prst="line">
              <a:avLst/>
            </a:prstGeom>
            <a:noFill/>
            <a:ln w="0">
              <a:solidFill>
                <a:srgbClr val="000000"/>
              </a:solidFill>
              <a:round/>
              <a:headEnd/>
              <a:tailEnd/>
            </a:ln>
          </p:spPr>
          <p:txBody>
            <a:bodyPr/>
            <a:lstStyle/>
            <a:p>
              <a:endParaRPr lang="tr-TR"/>
            </a:p>
          </p:txBody>
        </p:sp>
        <p:sp>
          <p:nvSpPr>
            <p:cNvPr id="83088" name="Line 142"/>
            <p:cNvSpPr>
              <a:spLocks noChangeShapeType="1"/>
            </p:cNvSpPr>
            <p:nvPr/>
          </p:nvSpPr>
          <p:spPr bwMode="auto">
            <a:xfrm>
              <a:off x="2475" y="2505"/>
              <a:ext cx="35" cy="14"/>
            </a:xfrm>
            <a:prstGeom prst="line">
              <a:avLst/>
            </a:prstGeom>
            <a:noFill/>
            <a:ln w="0">
              <a:solidFill>
                <a:srgbClr val="000000"/>
              </a:solidFill>
              <a:round/>
              <a:headEnd/>
              <a:tailEnd/>
            </a:ln>
          </p:spPr>
          <p:txBody>
            <a:bodyPr/>
            <a:lstStyle/>
            <a:p>
              <a:endParaRPr lang="tr-TR"/>
            </a:p>
          </p:txBody>
        </p:sp>
        <p:sp>
          <p:nvSpPr>
            <p:cNvPr id="83089" name="Line 143"/>
            <p:cNvSpPr>
              <a:spLocks noChangeShapeType="1"/>
            </p:cNvSpPr>
            <p:nvPr/>
          </p:nvSpPr>
          <p:spPr bwMode="auto">
            <a:xfrm>
              <a:off x="2528" y="2526"/>
              <a:ext cx="25" cy="10"/>
            </a:xfrm>
            <a:prstGeom prst="line">
              <a:avLst/>
            </a:prstGeom>
            <a:noFill/>
            <a:ln w="0">
              <a:solidFill>
                <a:srgbClr val="000000"/>
              </a:solidFill>
              <a:round/>
              <a:headEnd/>
              <a:tailEnd/>
            </a:ln>
          </p:spPr>
          <p:txBody>
            <a:bodyPr/>
            <a:lstStyle/>
            <a:p>
              <a:endParaRPr lang="tr-TR"/>
            </a:p>
          </p:txBody>
        </p:sp>
        <p:sp>
          <p:nvSpPr>
            <p:cNvPr id="83090" name="Line 144"/>
            <p:cNvSpPr>
              <a:spLocks noChangeShapeType="1"/>
            </p:cNvSpPr>
            <p:nvPr/>
          </p:nvSpPr>
          <p:spPr bwMode="auto">
            <a:xfrm flipV="1">
              <a:off x="2432" y="2987"/>
              <a:ext cx="3" cy="21"/>
            </a:xfrm>
            <a:prstGeom prst="line">
              <a:avLst/>
            </a:prstGeom>
            <a:noFill/>
            <a:ln w="0">
              <a:solidFill>
                <a:srgbClr val="000000"/>
              </a:solidFill>
              <a:round/>
              <a:headEnd/>
              <a:tailEnd/>
            </a:ln>
          </p:spPr>
          <p:txBody>
            <a:bodyPr/>
            <a:lstStyle/>
            <a:p>
              <a:endParaRPr lang="tr-TR"/>
            </a:p>
          </p:txBody>
        </p:sp>
        <p:sp>
          <p:nvSpPr>
            <p:cNvPr id="83091" name="Freeform 145"/>
            <p:cNvSpPr>
              <a:spLocks/>
            </p:cNvSpPr>
            <p:nvPr/>
          </p:nvSpPr>
          <p:spPr bwMode="auto">
            <a:xfrm>
              <a:off x="2437" y="2925"/>
              <a:ext cx="5" cy="41"/>
            </a:xfrm>
            <a:custGeom>
              <a:avLst/>
              <a:gdLst>
                <a:gd name="T0" fmla="*/ 0 w 20"/>
                <a:gd name="T1" fmla="*/ 164 h 164"/>
                <a:gd name="T2" fmla="*/ 2 w 20"/>
                <a:gd name="T3" fmla="*/ 139 h 164"/>
                <a:gd name="T4" fmla="*/ 10 w 20"/>
                <a:gd name="T5" fmla="*/ 77 h 164"/>
                <a:gd name="T6" fmla="*/ 19 w 20"/>
                <a:gd name="T7" fmla="*/ 13 h 164"/>
                <a:gd name="T8" fmla="*/ 20 w 20"/>
                <a:gd name="T9" fmla="*/ 0 h 164"/>
                <a:gd name="T10" fmla="*/ 0 60000 65536"/>
                <a:gd name="T11" fmla="*/ 0 60000 65536"/>
                <a:gd name="T12" fmla="*/ 0 60000 65536"/>
                <a:gd name="T13" fmla="*/ 0 60000 65536"/>
                <a:gd name="T14" fmla="*/ 0 60000 65536"/>
                <a:gd name="T15" fmla="*/ 0 w 20"/>
                <a:gd name="T16" fmla="*/ 0 h 164"/>
                <a:gd name="T17" fmla="*/ 20 w 20"/>
                <a:gd name="T18" fmla="*/ 164 h 164"/>
              </a:gdLst>
              <a:ahLst/>
              <a:cxnLst>
                <a:cxn ang="T10">
                  <a:pos x="T0" y="T1"/>
                </a:cxn>
                <a:cxn ang="T11">
                  <a:pos x="T2" y="T3"/>
                </a:cxn>
                <a:cxn ang="T12">
                  <a:pos x="T4" y="T5"/>
                </a:cxn>
                <a:cxn ang="T13">
                  <a:pos x="T6" y="T7"/>
                </a:cxn>
                <a:cxn ang="T14">
                  <a:pos x="T8" y="T9"/>
                </a:cxn>
              </a:cxnLst>
              <a:rect l="T15" t="T16" r="T17" b="T18"/>
              <a:pathLst>
                <a:path w="20" h="164">
                  <a:moveTo>
                    <a:pt x="0" y="164"/>
                  </a:moveTo>
                  <a:lnTo>
                    <a:pt x="2" y="139"/>
                  </a:lnTo>
                  <a:lnTo>
                    <a:pt x="10" y="77"/>
                  </a:lnTo>
                  <a:lnTo>
                    <a:pt x="19" y="13"/>
                  </a:lnTo>
                  <a:lnTo>
                    <a:pt x="20" y="0"/>
                  </a:lnTo>
                </a:path>
              </a:pathLst>
            </a:custGeom>
            <a:noFill/>
            <a:ln w="0">
              <a:solidFill>
                <a:srgbClr val="000000"/>
              </a:solidFill>
              <a:prstDash val="solid"/>
              <a:round/>
              <a:headEnd/>
              <a:tailEnd/>
            </a:ln>
          </p:spPr>
          <p:txBody>
            <a:bodyPr/>
            <a:lstStyle/>
            <a:p>
              <a:endParaRPr lang="tr-TR"/>
            </a:p>
          </p:txBody>
        </p:sp>
        <p:sp>
          <p:nvSpPr>
            <p:cNvPr id="83092" name="Freeform 146"/>
            <p:cNvSpPr>
              <a:spLocks/>
            </p:cNvSpPr>
            <p:nvPr/>
          </p:nvSpPr>
          <p:spPr bwMode="auto">
            <a:xfrm>
              <a:off x="2445" y="2864"/>
              <a:ext cx="5" cy="41"/>
            </a:xfrm>
            <a:custGeom>
              <a:avLst/>
              <a:gdLst>
                <a:gd name="T0" fmla="*/ 0 w 23"/>
                <a:gd name="T1" fmla="*/ 163 h 163"/>
                <a:gd name="T2" fmla="*/ 4 w 23"/>
                <a:gd name="T3" fmla="*/ 132 h 163"/>
                <a:gd name="T4" fmla="*/ 8 w 23"/>
                <a:gd name="T5" fmla="*/ 100 h 163"/>
                <a:gd name="T6" fmla="*/ 13 w 23"/>
                <a:gd name="T7" fmla="*/ 69 h 163"/>
                <a:gd name="T8" fmla="*/ 17 w 23"/>
                <a:gd name="T9" fmla="*/ 38 h 163"/>
                <a:gd name="T10" fmla="*/ 21 w 23"/>
                <a:gd name="T11" fmla="*/ 6 h 163"/>
                <a:gd name="T12" fmla="*/ 23 w 23"/>
                <a:gd name="T13" fmla="*/ 0 h 163"/>
                <a:gd name="T14" fmla="*/ 0 60000 65536"/>
                <a:gd name="T15" fmla="*/ 0 60000 65536"/>
                <a:gd name="T16" fmla="*/ 0 60000 65536"/>
                <a:gd name="T17" fmla="*/ 0 60000 65536"/>
                <a:gd name="T18" fmla="*/ 0 60000 65536"/>
                <a:gd name="T19" fmla="*/ 0 60000 65536"/>
                <a:gd name="T20" fmla="*/ 0 60000 65536"/>
                <a:gd name="T21" fmla="*/ 0 w 23"/>
                <a:gd name="T22" fmla="*/ 0 h 163"/>
                <a:gd name="T23" fmla="*/ 23 w 23"/>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3">
                  <a:moveTo>
                    <a:pt x="0" y="163"/>
                  </a:moveTo>
                  <a:lnTo>
                    <a:pt x="4" y="132"/>
                  </a:lnTo>
                  <a:lnTo>
                    <a:pt x="8" y="100"/>
                  </a:lnTo>
                  <a:lnTo>
                    <a:pt x="13" y="69"/>
                  </a:lnTo>
                  <a:lnTo>
                    <a:pt x="17" y="38"/>
                  </a:lnTo>
                  <a:lnTo>
                    <a:pt x="21" y="6"/>
                  </a:lnTo>
                  <a:lnTo>
                    <a:pt x="23" y="0"/>
                  </a:lnTo>
                </a:path>
              </a:pathLst>
            </a:custGeom>
            <a:noFill/>
            <a:ln w="0">
              <a:solidFill>
                <a:srgbClr val="000000"/>
              </a:solidFill>
              <a:prstDash val="solid"/>
              <a:round/>
              <a:headEnd/>
              <a:tailEnd/>
            </a:ln>
          </p:spPr>
          <p:txBody>
            <a:bodyPr/>
            <a:lstStyle/>
            <a:p>
              <a:endParaRPr lang="tr-TR"/>
            </a:p>
          </p:txBody>
        </p:sp>
        <p:sp>
          <p:nvSpPr>
            <p:cNvPr id="83093" name="Freeform 147"/>
            <p:cNvSpPr>
              <a:spLocks/>
            </p:cNvSpPr>
            <p:nvPr/>
          </p:nvSpPr>
          <p:spPr bwMode="auto">
            <a:xfrm>
              <a:off x="2453" y="2804"/>
              <a:ext cx="7" cy="40"/>
            </a:xfrm>
            <a:custGeom>
              <a:avLst/>
              <a:gdLst>
                <a:gd name="T0" fmla="*/ 0 w 28"/>
                <a:gd name="T1" fmla="*/ 162 h 162"/>
                <a:gd name="T2" fmla="*/ 1 w 28"/>
                <a:gd name="T3" fmla="*/ 155 h 162"/>
                <a:gd name="T4" fmla="*/ 6 w 28"/>
                <a:gd name="T5" fmla="*/ 124 h 162"/>
                <a:gd name="T6" fmla="*/ 12 w 28"/>
                <a:gd name="T7" fmla="*/ 93 h 162"/>
                <a:gd name="T8" fmla="*/ 16 w 28"/>
                <a:gd name="T9" fmla="*/ 62 h 162"/>
                <a:gd name="T10" fmla="*/ 21 w 28"/>
                <a:gd name="T11" fmla="*/ 32 h 162"/>
                <a:gd name="T12" fmla="*/ 28 w 28"/>
                <a:gd name="T13" fmla="*/ 1 h 162"/>
                <a:gd name="T14" fmla="*/ 28 w 28"/>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62"/>
                <a:gd name="T26" fmla="*/ 28 w 28"/>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62">
                  <a:moveTo>
                    <a:pt x="0" y="162"/>
                  </a:moveTo>
                  <a:lnTo>
                    <a:pt x="1" y="155"/>
                  </a:lnTo>
                  <a:lnTo>
                    <a:pt x="6" y="124"/>
                  </a:lnTo>
                  <a:lnTo>
                    <a:pt x="12" y="93"/>
                  </a:lnTo>
                  <a:lnTo>
                    <a:pt x="16" y="62"/>
                  </a:lnTo>
                  <a:lnTo>
                    <a:pt x="21" y="32"/>
                  </a:lnTo>
                  <a:lnTo>
                    <a:pt x="28" y="1"/>
                  </a:lnTo>
                  <a:lnTo>
                    <a:pt x="28" y="0"/>
                  </a:lnTo>
                </a:path>
              </a:pathLst>
            </a:custGeom>
            <a:noFill/>
            <a:ln w="0">
              <a:solidFill>
                <a:srgbClr val="000000"/>
              </a:solidFill>
              <a:prstDash val="solid"/>
              <a:round/>
              <a:headEnd/>
              <a:tailEnd/>
            </a:ln>
          </p:spPr>
          <p:txBody>
            <a:bodyPr/>
            <a:lstStyle/>
            <a:p>
              <a:endParaRPr lang="tr-TR"/>
            </a:p>
          </p:txBody>
        </p:sp>
        <p:sp>
          <p:nvSpPr>
            <p:cNvPr id="83094" name="Freeform 148"/>
            <p:cNvSpPr>
              <a:spLocks/>
            </p:cNvSpPr>
            <p:nvPr/>
          </p:nvSpPr>
          <p:spPr bwMode="auto">
            <a:xfrm>
              <a:off x="2464" y="2744"/>
              <a:ext cx="9" cy="40"/>
            </a:xfrm>
            <a:custGeom>
              <a:avLst/>
              <a:gdLst>
                <a:gd name="T0" fmla="*/ 0 w 34"/>
                <a:gd name="T1" fmla="*/ 161 h 161"/>
                <a:gd name="T2" fmla="*/ 2 w 34"/>
                <a:gd name="T3" fmla="*/ 151 h 161"/>
                <a:gd name="T4" fmla="*/ 8 w 34"/>
                <a:gd name="T5" fmla="*/ 120 h 161"/>
                <a:gd name="T6" fmla="*/ 14 w 34"/>
                <a:gd name="T7" fmla="*/ 90 h 161"/>
                <a:gd name="T8" fmla="*/ 21 w 34"/>
                <a:gd name="T9" fmla="*/ 60 h 161"/>
                <a:gd name="T10" fmla="*/ 28 w 34"/>
                <a:gd name="T11" fmla="*/ 30 h 161"/>
                <a:gd name="T12" fmla="*/ 34 w 34"/>
                <a:gd name="T13" fmla="*/ 0 h 161"/>
                <a:gd name="T14" fmla="*/ 0 60000 65536"/>
                <a:gd name="T15" fmla="*/ 0 60000 65536"/>
                <a:gd name="T16" fmla="*/ 0 60000 65536"/>
                <a:gd name="T17" fmla="*/ 0 60000 65536"/>
                <a:gd name="T18" fmla="*/ 0 60000 65536"/>
                <a:gd name="T19" fmla="*/ 0 60000 65536"/>
                <a:gd name="T20" fmla="*/ 0 60000 65536"/>
                <a:gd name="T21" fmla="*/ 0 w 34"/>
                <a:gd name="T22" fmla="*/ 0 h 161"/>
                <a:gd name="T23" fmla="*/ 34 w 34"/>
                <a:gd name="T24" fmla="*/ 161 h 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61">
                  <a:moveTo>
                    <a:pt x="0" y="161"/>
                  </a:moveTo>
                  <a:lnTo>
                    <a:pt x="2" y="151"/>
                  </a:lnTo>
                  <a:lnTo>
                    <a:pt x="8" y="120"/>
                  </a:lnTo>
                  <a:lnTo>
                    <a:pt x="14" y="90"/>
                  </a:lnTo>
                  <a:lnTo>
                    <a:pt x="21" y="60"/>
                  </a:lnTo>
                  <a:lnTo>
                    <a:pt x="28" y="30"/>
                  </a:lnTo>
                  <a:lnTo>
                    <a:pt x="34" y="0"/>
                  </a:lnTo>
                </a:path>
              </a:pathLst>
            </a:custGeom>
            <a:noFill/>
            <a:ln w="0">
              <a:solidFill>
                <a:srgbClr val="000000"/>
              </a:solidFill>
              <a:prstDash val="solid"/>
              <a:round/>
              <a:headEnd/>
              <a:tailEnd/>
            </a:ln>
          </p:spPr>
          <p:txBody>
            <a:bodyPr/>
            <a:lstStyle/>
            <a:p>
              <a:endParaRPr lang="tr-TR"/>
            </a:p>
          </p:txBody>
        </p:sp>
        <p:sp>
          <p:nvSpPr>
            <p:cNvPr id="83095" name="Freeform 149"/>
            <p:cNvSpPr>
              <a:spLocks/>
            </p:cNvSpPr>
            <p:nvPr/>
          </p:nvSpPr>
          <p:spPr bwMode="auto">
            <a:xfrm>
              <a:off x="2478" y="2684"/>
              <a:ext cx="11" cy="40"/>
            </a:xfrm>
            <a:custGeom>
              <a:avLst/>
              <a:gdLst>
                <a:gd name="T0" fmla="*/ 0 w 43"/>
                <a:gd name="T1" fmla="*/ 158 h 158"/>
                <a:gd name="T2" fmla="*/ 2 w 43"/>
                <a:gd name="T3" fmla="*/ 147 h 158"/>
                <a:gd name="T4" fmla="*/ 11 w 43"/>
                <a:gd name="T5" fmla="*/ 118 h 158"/>
                <a:gd name="T6" fmla="*/ 18 w 43"/>
                <a:gd name="T7" fmla="*/ 88 h 158"/>
                <a:gd name="T8" fmla="*/ 26 w 43"/>
                <a:gd name="T9" fmla="*/ 60 h 158"/>
                <a:gd name="T10" fmla="*/ 35 w 43"/>
                <a:gd name="T11" fmla="*/ 31 h 158"/>
                <a:gd name="T12" fmla="*/ 43 w 43"/>
                <a:gd name="T13" fmla="*/ 1 h 158"/>
                <a:gd name="T14" fmla="*/ 43 w 43"/>
                <a:gd name="T15" fmla="*/ 0 h 158"/>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158"/>
                <a:gd name="T26" fmla="*/ 43 w 43"/>
                <a:gd name="T27" fmla="*/ 158 h 1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158">
                  <a:moveTo>
                    <a:pt x="0" y="158"/>
                  </a:moveTo>
                  <a:lnTo>
                    <a:pt x="2" y="147"/>
                  </a:lnTo>
                  <a:lnTo>
                    <a:pt x="11" y="118"/>
                  </a:lnTo>
                  <a:lnTo>
                    <a:pt x="18" y="88"/>
                  </a:lnTo>
                  <a:lnTo>
                    <a:pt x="26" y="60"/>
                  </a:lnTo>
                  <a:lnTo>
                    <a:pt x="35" y="31"/>
                  </a:lnTo>
                  <a:lnTo>
                    <a:pt x="43" y="1"/>
                  </a:lnTo>
                  <a:lnTo>
                    <a:pt x="43" y="0"/>
                  </a:lnTo>
                </a:path>
              </a:pathLst>
            </a:custGeom>
            <a:noFill/>
            <a:ln w="0">
              <a:solidFill>
                <a:srgbClr val="000000"/>
              </a:solidFill>
              <a:prstDash val="solid"/>
              <a:round/>
              <a:headEnd/>
              <a:tailEnd/>
            </a:ln>
          </p:spPr>
          <p:txBody>
            <a:bodyPr/>
            <a:lstStyle/>
            <a:p>
              <a:endParaRPr lang="tr-TR"/>
            </a:p>
          </p:txBody>
        </p:sp>
        <p:sp>
          <p:nvSpPr>
            <p:cNvPr id="83096" name="Freeform 150"/>
            <p:cNvSpPr>
              <a:spLocks/>
            </p:cNvSpPr>
            <p:nvPr/>
          </p:nvSpPr>
          <p:spPr bwMode="auto">
            <a:xfrm>
              <a:off x="2495" y="2627"/>
              <a:ext cx="13" cy="38"/>
            </a:xfrm>
            <a:custGeom>
              <a:avLst/>
              <a:gdLst>
                <a:gd name="T0" fmla="*/ 0 w 56"/>
                <a:gd name="T1" fmla="*/ 153 h 153"/>
                <a:gd name="T2" fmla="*/ 3 w 56"/>
                <a:gd name="T3" fmla="*/ 147 h 153"/>
                <a:gd name="T4" fmla="*/ 12 w 56"/>
                <a:gd name="T5" fmla="*/ 118 h 153"/>
                <a:gd name="T6" fmla="*/ 22 w 56"/>
                <a:gd name="T7" fmla="*/ 90 h 153"/>
                <a:gd name="T8" fmla="*/ 32 w 56"/>
                <a:gd name="T9" fmla="*/ 62 h 153"/>
                <a:gd name="T10" fmla="*/ 43 w 56"/>
                <a:gd name="T11" fmla="*/ 33 h 153"/>
                <a:gd name="T12" fmla="*/ 54 w 56"/>
                <a:gd name="T13" fmla="*/ 6 h 153"/>
                <a:gd name="T14" fmla="*/ 56 w 56"/>
                <a:gd name="T15" fmla="*/ 0 h 153"/>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153"/>
                <a:gd name="T26" fmla="*/ 56 w 56"/>
                <a:gd name="T27" fmla="*/ 153 h 1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153">
                  <a:moveTo>
                    <a:pt x="0" y="153"/>
                  </a:moveTo>
                  <a:lnTo>
                    <a:pt x="3" y="147"/>
                  </a:lnTo>
                  <a:lnTo>
                    <a:pt x="12" y="118"/>
                  </a:lnTo>
                  <a:lnTo>
                    <a:pt x="22" y="90"/>
                  </a:lnTo>
                  <a:lnTo>
                    <a:pt x="32" y="62"/>
                  </a:lnTo>
                  <a:lnTo>
                    <a:pt x="43" y="33"/>
                  </a:lnTo>
                  <a:lnTo>
                    <a:pt x="54" y="6"/>
                  </a:lnTo>
                  <a:lnTo>
                    <a:pt x="56" y="0"/>
                  </a:lnTo>
                </a:path>
              </a:pathLst>
            </a:custGeom>
            <a:noFill/>
            <a:ln w="0">
              <a:solidFill>
                <a:srgbClr val="000000"/>
              </a:solidFill>
              <a:prstDash val="solid"/>
              <a:round/>
              <a:headEnd/>
              <a:tailEnd/>
            </a:ln>
          </p:spPr>
          <p:txBody>
            <a:bodyPr/>
            <a:lstStyle/>
            <a:p>
              <a:endParaRPr lang="tr-TR"/>
            </a:p>
          </p:txBody>
        </p:sp>
        <p:sp>
          <p:nvSpPr>
            <p:cNvPr id="83097" name="Freeform 151"/>
            <p:cNvSpPr>
              <a:spLocks/>
            </p:cNvSpPr>
            <p:nvPr/>
          </p:nvSpPr>
          <p:spPr bwMode="auto">
            <a:xfrm>
              <a:off x="2516" y="2571"/>
              <a:ext cx="17" cy="37"/>
            </a:xfrm>
            <a:custGeom>
              <a:avLst/>
              <a:gdLst>
                <a:gd name="T0" fmla="*/ 0 w 67"/>
                <a:gd name="T1" fmla="*/ 147 h 147"/>
                <a:gd name="T2" fmla="*/ 0 w 67"/>
                <a:gd name="T3" fmla="*/ 145 h 147"/>
                <a:gd name="T4" fmla="*/ 12 w 67"/>
                <a:gd name="T5" fmla="*/ 118 h 147"/>
                <a:gd name="T6" fmla="*/ 24 w 67"/>
                <a:gd name="T7" fmla="*/ 91 h 147"/>
                <a:gd name="T8" fmla="*/ 36 w 67"/>
                <a:gd name="T9" fmla="*/ 64 h 147"/>
                <a:gd name="T10" fmla="*/ 49 w 67"/>
                <a:gd name="T11" fmla="*/ 38 h 147"/>
                <a:gd name="T12" fmla="*/ 62 w 67"/>
                <a:gd name="T13" fmla="*/ 12 h 147"/>
                <a:gd name="T14" fmla="*/ 67 w 67"/>
                <a:gd name="T15" fmla="*/ 0 h 147"/>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147"/>
                <a:gd name="T26" fmla="*/ 67 w 67"/>
                <a:gd name="T27" fmla="*/ 147 h 1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147">
                  <a:moveTo>
                    <a:pt x="0" y="147"/>
                  </a:moveTo>
                  <a:lnTo>
                    <a:pt x="0" y="145"/>
                  </a:lnTo>
                  <a:lnTo>
                    <a:pt x="12" y="118"/>
                  </a:lnTo>
                  <a:lnTo>
                    <a:pt x="24" y="91"/>
                  </a:lnTo>
                  <a:lnTo>
                    <a:pt x="36" y="64"/>
                  </a:lnTo>
                  <a:lnTo>
                    <a:pt x="49" y="38"/>
                  </a:lnTo>
                  <a:lnTo>
                    <a:pt x="62" y="12"/>
                  </a:lnTo>
                  <a:lnTo>
                    <a:pt x="67" y="0"/>
                  </a:lnTo>
                </a:path>
              </a:pathLst>
            </a:custGeom>
            <a:noFill/>
            <a:ln w="0">
              <a:solidFill>
                <a:srgbClr val="000000"/>
              </a:solidFill>
              <a:prstDash val="solid"/>
              <a:round/>
              <a:headEnd/>
              <a:tailEnd/>
            </a:ln>
          </p:spPr>
          <p:txBody>
            <a:bodyPr/>
            <a:lstStyle/>
            <a:p>
              <a:endParaRPr lang="tr-TR"/>
            </a:p>
          </p:txBody>
        </p:sp>
        <p:sp>
          <p:nvSpPr>
            <p:cNvPr id="83098" name="Freeform 152"/>
            <p:cNvSpPr>
              <a:spLocks/>
            </p:cNvSpPr>
            <p:nvPr/>
          </p:nvSpPr>
          <p:spPr bwMode="auto">
            <a:xfrm>
              <a:off x="2543" y="2536"/>
              <a:ext cx="10" cy="18"/>
            </a:xfrm>
            <a:custGeom>
              <a:avLst/>
              <a:gdLst>
                <a:gd name="T0" fmla="*/ 0 w 42"/>
                <a:gd name="T1" fmla="*/ 71 h 71"/>
                <a:gd name="T2" fmla="*/ 5 w 42"/>
                <a:gd name="T3" fmla="*/ 63 h 71"/>
                <a:gd name="T4" fmla="*/ 12 w 42"/>
                <a:gd name="T5" fmla="*/ 50 h 71"/>
                <a:gd name="T6" fmla="*/ 19 w 42"/>
                <a:gd name="T7" fmla="*/ 37 h 71"/>
                <a:gd name="T8" fmla="*/ 27 w 42"/>
                <a:gd name="T9" fmla="*/ 25 h 71"/>
                <a:gd name="T10" fmla="*/ 34 w 42"/>
                <a:gd name="T11" fmla="*/ 12 h 71"/>
                <a:gd name="T12" fmla="*/ 42 w 42"/>
                <a:gd name="T13" fmla="*/ 0 h 71"/>
                <a:gd name="T14" fmla="*/ 0 60000 65536"/>
                <a:gd name="T15" fmla="*/ 0 60000 65536"/>
                <a:gd name="T16" fmla="*/ 0 60000 65536"/>
                <a:gd name="T17" fmla="*/ 0 60000 65536"/>
                <a:gd name="T18" fmla="*/ 0 60000 65536"/>
                <a:gd name="T19" fmla="*/ 0 60000 65536"/>
                <a:gd name="T20" fmla="*/ 0 60000 65536"/>
                <a:gd name="T21" fmla="*/ 0 w 42"/>
                <a:gd name="T22" fmla="*/ 0 h 71"/>
                <a:gd name="T23" fmla="*/ 42 w 42"/>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71">
                  <a:moveTo>
                    <a:pt x="0" y="71"/>
                  </a:moveTo>
                  <a:lnTo>
                    <a:pt x="5" y="63"/>
                  </a:lnTo>
                  <a:lnTo>
                    <a:pt x="12" y="50"/>
                  </a:lnTo>
                  <a:lnTo>
                    <a:pt x="19" y="37"/>
                  </a:lnTo>
                  <a:lnTo>
                    <a:pt x="27" y="25"/>
                  </a:lnTo>
                  <a:lnTo>
                    <a:pt x="34" y="12"/>
                  </a:lnTo>
                  <a:lnTo>
                    <a:pt x="42" y="0"/>
                  </a:lnTo>
                </a:path>
              </a:pathLst>
            </a:custGeom>
            <a:noFill/>
            <a:ln w="0">
              <a:solidFill>
                <a:srgbClr val="000000"/>
              </a:solidFill>
              <a:prstDash val="solid"/>
              <a:round/>
              <a:headEnd/>
              <a:tailEnd/>
            </a:ln>
          </p:spPr>
          <p:txBody>
            <a:bodyPr/>
            <a:lstStyle/>
            <a:p>
              <a:endParaRPr lang="tr-TR"/>
            </a:p>
          </p:txBody>
        </p:sp>
        <p:sp>
          <p:nvSpPr>
            <p:cNvPr id="83099" name="Line 153"/>
            <p:cNvSpPr>
              <a:spLocks noChangeShapeType="1"/>
            </p:cNvSpPr>
            <p:nvPr/>
          </p:nvSpPr>
          <p:spPr bwMode="auto">
            <a:xfrm flipV="1">
              <a:off x="2443" y="2624"/>
              <a:ext cx="29" cy="32"/>
            </a:xfrm>
            <a:prstGeom prst="line">
              <a:avLst/>
            </a:prstGeom>
            <a:noFill/>
            <a:ln w="0">
              <a:solidFill>
                <a:srgbClr val="000000"/>
              </a:solidFill>
              <a:round/>
              <a:headEnd/>
              <a:tailEnd/>
            </a:ln>
          </p:spPr>
          <p:txBody>
            <a:bodyPr/>
            <a:lstStyle/>
            <a:p>
              <a:endParaRPr lang="tr-TR"/>
            </a:p>
          </p:txBody>
        </p:sp>
        <p:sp>
          <p:nvSpPr>
            <p:cNvPr id="83100" name="Line 154"/>
            <p:cNvSpPr>
              <a:spLocks noChangeShapeType="1"/>
            </p:cNvSpPr>
            <p:nvPr/>
          </p:nvSpPr>
          <p:spPr bwMode="auto">
            <a:xfrm flipV="1">
              <a:off x="2485" y="2581"/>
              <a:ext cx="26" cy="29"/>
            </a:xfrm>
            <a:prstGeom prst="line">
              <a:avLst/>
            </a:prstGeom>
            <a:noFill/>
            <a:ln w="0">
              <a:solidFill>
                <a:srgbClr val="000000"/>
              </a:solidFill>
              <a:round/>
              <a:headEnd/>
              <a:tailEnd/>
            </a:ln>
          </p:spPr>
          <p:txBody>
            <a:bodyPr/>
            <a:lstStyle/>
            <a:p>
              <a:endParaRPr lang="tr-TR"/>
            </a:p>
          </p:txBody>
        </p:sp>
        <p:sp>
          <p:nvSpPr>
            <p:cNvPr id="83101" name="Line 155"/>
            <p:cNvSpPr>
              <a:spLocks noChangeShapeType="1"/>
            </p:cNvSpPr>
            <p:nvPr/>
          </p:nvSpPr>
          <p:spPr bwMode="auto">
            <a:xfrm flipV="1">
              <a:off x="2525" y="2534"/>
              <a:ext cx="29" cy="32"/>
            </a:xfrm>
            <a:prstGeom prst="line">
              <a:avLst/>
            </a:prstGeom>
            <a:noFill/>
            <a:ln w="0">
              <a:solidFill>
                <a:srgbClr val="000000"/>
              </a:solidFill>
              <a:round/>
              <a:headEnd/>
              <a:tailEnd/>
            </a:ln>
          </p:spPr>
          <p:txBody>
            <a:bodyPr/>
            <a:lstStyle/>
            <a:p>
              <a:endParaRPr lang="tr-TR"/>
            </a:p>
          </p:txBody>
        </p:sp>
        <p:sp>
          <p:nvSpPr>
            <p:cNvPr id="83102" name="Line 156"/>
            <p:cNvSpPr>
              <a:spLocks noChangeShapeType="1"/>
            </p:cNvSpPr>
            <p:nvPr/>
          </p:nvSpPr>
          <p:spPr bwMode="auto">
            <a:xfrm flipV="1">
              <a:off x="1403" y="3203"/>
              <a:ext cx="2" cy="22"/>
            </a:xfrm>
            <a:prstGeom prst="line">
              <a:avLst/>
            </a:prstGeom>
            <a:noFill/>
            <a:ln w="0">
              <a:solidFill>
                <a:srgbClr val="000000"/>
              </a:solidFill>
              <a:round/>
              <a:headEnd/>
              <a:tailEnd/>
            </a:ln>
          </p:spPr>
          <p:txBody>
            <a:bodyPr/>
            <a:lstStyle/>
            <a:p>
              <a:endParaRPr lang="tr-TR"/>
            </a:p>
          </p:txBody>
        </p:sp>
        <p:sp>
          <p:nvSpPr>
            <p:cNvPr id="83103" name="Freeform 157"/>
            <p:cNvSpPr>
              <a:spLocks/>
            </p:cNvSpPr>
            <p:nvPr/>
          </p:nvSpPr>
          <p:spPr bwMode="auto">
            <a:xfrm>
              <a:off x="1408" y="3142"/>
              <a:ext cx="5" cy="41"/>
            </a:xfrm>
            <a:custGeom>
              <a:avLst/>
              <a:gdLst>
                <a:gd name="T0" fmla="*/ 0 w 20"/>
                <a:gd name="T1" fmla="*/ 163 h 163"/>
                <a:gd name="T2" fmla="*/ 2 w 20"/>
                <a:gd name="T3" fmla="*/ 141 h 163"/>
                <a:gd name="T4" fmla="*/ 10 w 20"/>
                <a:gd name="T5" fmla="*/ 78 h 163"/>
                <a:gd name="T6" fmla="*/ 18 w 20"/>
                <a:gd name="T7" fmla="*/ 15 h 163"/>
                <a:gd name="T8" fmla="*/ 20 w 20"/>
                <a:gd name="T9" fmla="*/ 0 h 163"/>
                <a:gd name="T10" fmla="*/ 0 60000 65536"/>
                <a:gd name="T11" fmla="*/ 0 60000 65536"/>
                <a:gd name="T12" fmla="*/ 0 60000 65536"/>
                <a:gd name="T13" fmla="*/ 0 60000 65536"/>
                <a:gd name="T14" fmla="*/ 0 60000 65536"/>
                <a:gd name="T15" fmla="*/ 0 w 20"/>
                <a:gd name="T16" fmla="*/ 0 h 163"/>
                <a:gd name="T17" fmla="*/ 20 w 20"/>
                <a:gd name="T18" fmla="*/ 163 h 163"/>
              </a:gdLst>
              <a:ahLst/>
              <a:cxnLst>
                <a:cxn ang="T10">
                  <a:pos x="T0" y="T1"/>
                </a:cxn>
                <a:cxn ang="T11">
                  <a:pos x="T2" y="T3"/>
                </a:cxn>
                <a:cxn ang="T12">
                  <a:pos x="T4" y="T5"/>
                </a:cxn>
                <a:cxn ang="T13">
                  <a:pos x="T6" y="T7"/>
                </a:cxn>
                <a:cxn ang="T14">
                  <a:pos x="T8" y="T9"/>
                </a:cxn>
              </a:cxnLst>
              <a:rect l="T15" t="T16" r="T17" b="T18"/>
              <a:pathLst>
                <a:path w="20" h="163">
                  <a:moveTo>
                    <a:pt x="0" y="163"/>
                  </a:moveTo>
                  <a:lnTo>
                    <a:pt x="2" y="141"/>
                  </a:lnTo>
                  <a:lnTo>
                    <a:pt x="10" y="78"/>
                  </a:lnTo>
                  <a:lnTo>
                    <a:pt x="18" y="15"/>
                  </a:lnTo>
                  <a:lnTo>
                    <a:pt x="20" y="0"/>
                  </a:lnTo>
                </a:path>
              </a:pathLst>
            </a:custGeom>
            <a:noFill/>
            <a:ln w="0">
              <a:solidFill>
                <a:srgbClr val="000000"/>
              </a:solidFill>
              <a:prstDash val="solid"/>
              <a:round/>
              <a:headEnd/>
              <a:tailEnd/>
            </a:ln>
          </p:spPr>
          <p:txBody>
            <a:bodyPr/>
            <a:lstStyle/>
            <a:p>
              <a:endParaRPr lang="tr-TR"/>
            </a:p>
          </p:txBody>
        </p:sp>
        <p:sp>
          <p:nvSpPr>
            <p:cNvPr id="83104" name="Freeform 158"/>
            <p:cNvSpPr>
              <a:spLocks/>
            </p:cNvSpPr>
            <p:nvPr/>
          </p:nvSpPr>
          <p:spPr bwMode="auto">
            <a:xfrm>
              <a:off x="1415" y="3081"/>
              <a:ext cx="6" cy="41"/>
            </a:xfrm>
            <a:custGeom>
              <a:avLst/>
              <a:gdLst>
                <a:gd name="T0" fmla="*/ 0 w 23"/>
                <a:gd name="T1" fmla="*/ 163 h 163"/>
                <a:gd name="T2" fmla="*/ 4 w 23"/>
                <a:gd name="T3" fmla="*/ 133 h 163"/>
                <a:gd name="T4" fmla="*/ 8 w 23"/>
                <a:gd name="T5" fmla="*/ 101 h 163"/>
                <a:gd name="T6" fmla="*/ 13 w 23"/>
                <a:gd name="T7" fmla="*/ 70 h 163"/>
                <a:gd name="T8" fmla="*/ 17 w 23"/>
                <a:gd name="T9" fmla="*/ 39 h 163"/>
                <a:gd name="T10" fmla="*/ 22 w 23"/>
                <a:gd name="T11" fmla="*/ 8 h 163"/>
                <a:gd name="T12" fmla="*/ 23 w 23"/>
                <a:gd name="T13" fmla="*/ 0 h 163"/>
                <a:gd name="T14" fmla="*/ 0 60000 65536"/>
                <a:gd name="T15" fmla="*/ 0 60000 65536"/>
                <a:gd name="T16" fmla="*/ 0 60000 65536"/>
                <a:gd name="T17" fmla="*/ 0 60000 65536"/>
                <a:gd name="T18" fmla="*/ 0 60000 65536"/>
                <a:gd name="T19" fmla="*/ 0 60000 65536"/>
                <a:gd name="T20" fmla="*/ 0 60000 65536"/>
                <a:gd name="T21" fmla="*/ 0 w 23"/>
                <a:gd name="T22" fmla="*/ 0 h 163"/>
                <a:gd name="T23" fmla="*/ 23 w 23"/>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3">
                  <a:moveTo>
                    <a:pt x="0" y="163"/>
                  </a:moveTo>
                  <a:lnTo>
                    <a:pt x="4" y="133"/>
                  </a:lnTo>
                  <a:lnTo>
                    <a:pt x="8" y="101"/>
                  </a:lnTo>
                  <a:lnTo>
                    <a:pt x="13" y="70"/>
                  </a:lnTo>
                  <a:lnTo>
                    <a:pt x="17" y="39"/>
                  </a:lnTo>
                  <a:lnTo>
                    <a:pt x="22" y="8"/>
                  </a:lnTo>
                  <a:lnTo>
                    <a:pt x="23" y="0"/>
                  </a:lnTo>
                </a:path>
              </a:pathLst>
            </a:custGeom>
            <a:noFill/>
            <a:ln w="0">
              <a:solidFill>
                <a:srgbClr val="000000"/>
              </a:solidFill>
              <a:prstDash val="solid"/>
              <a:round/>
              <a:headEnd/>
              <a:tailEnd/>
            </a:ln>
          </p:spPr>
          <p:txBody>
            <a:bodyPr/>
            <a:lstStyle/>
            <a:p>
              <a:endParaRPr lang="tr-TR"/>
            </a:p>
          </p:txBody>
        </p:sp>
        <p:sp>
          <p:nvSpPr>
            <p:cNvPr id="83105" name="Freeform 159"/>
            <p:cNvSpPr>
              <a:spLocks/>
            </p:cNvSpPr>
            <p:nvPr/>
          </p:nvSpPr>
          <p:spPr bwMode="auto">
            <a:xfrm>
              <a:off x="1424" y="3021"/>
              <a:ext cx="7" cy="40"/>
            </a:xfrm>
            <a:custGeom>
              <a:avLst/>
              <a:gdLst>
                <a:gd name="T0" fmla="*/ 0 w 27"/>
                <a:gd name="T1" fmla="*/ 161 h 161"/>
                <a:gd name="T2" fmla="*/ 0 w 27"/>
                <a:gd name="T3" fmla="*/ 156 h 161"/>
                <a:gd name="T4" fmla="*/ 5 w 27"/>
                <a:gd name="T5" fmla="*/ 125 h 161"/>
                <a:gd name="T6" fmla="*/ 11 w 27"/>
                <a:gd name="T7" fmla="*/ 94 h 161"/>
                <a:gd name="T8" fmla="*/ 16 w 27"/>
                <a:gd name="T9" fmla="*/ 63 h 161"/>
                <a:gd name="T10" fmla="*/ 22 w 27"/>
                <a:gd name="T11" fmla="*/ 32 h 161"/>
                <a:gd name="T12" fmla="*/ 27 w 27"/>
                <a:gd name="T13" fmla="*/ 1 h 161"/>
                <a:gd name="T14" fmla="*/ 27 w 27"/>
                <a:gd name="T15" fmla="*/ 0 h 16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61"/>
                <a:gd name="T26" fmla="*/ 27 w 27"/>
                <a:gd name="T27" fmla="*/ 161 h 1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61">
                  <a:moveTo>
                    <a:pt x="0" y="161"/>
                  </a:moveTo>
                  <a:lnTo>
                    <a:pt x="0" y="156"/>
                  </a:lnTo>
                  <a:lnTo>
                    <a:pt x="5" y="125"/>
                  </a:lnTo>
                  <a:lnTo>
                    <a:pt x="11" y="94"/>
                  </a:lnTo>
                  <a:lnTo>
                    <a:pt x="16" y="63"/>
                  </a:lnTo>
                  <a:lnTo>
                    <a:pt x="22" y="32"/>
                  </a:lnTo>
                  <a:lnTo>
                    <a:pt x="27" y="1"/>
                  </a:lnTo>
                  <a:lnTo>
                    <a:pt x="27" y="0"/>
                  </a:lnTo>
                </a:path>
              </a:pathLst>
            </a:custGeom>
            <a:noFill/>
            <a:ln w="0">
              <a:solidFill>
                <a:srgbClr val="000000"/>
              </a:solidFill>
              <a:prstDash val="solid"/>
              <a:round/>
              <a:headEnd/>
              <a:tailEnd/>
            </a:ln>
          </p:spPr>
          <p:txBody>
            <a:bodyPr/>
            <a:lstStyle/>
            <a:p>
              <a:endParaRPr lang="tr-TR"/>
            </a:p>
          </p:txBody>
        </p:sp>
        <p:sp>
          <p:nvSpPr>
            <p:cNvPr id="83106" name="Freeform 160"/>
            <p:cNvSpPr>
              <a:spLocks/>
            </p:cNvSpPr>
            <p:nvPr/>
          </p:nvSpPr>
          <p:spPr bwMode="auto">
            <a:xfrm>
              <a:off x="1435" y="2961"/>
              <a:ext cx="9" cy="40"/>
            </a:xfrm>
            <a:custGeom>
              <a:avLst/>
              <a:gdLst>
                <a:gd name="T0" fmla="*/ 0 w 35"/>
                <a:gd name="T1" fmla="*/ 161 h 161"/>
                <a:gd name="T2" fmla="*/ 2 w 35"/>
                <a:gd name="T3" fmla="*/ 151 h 161"/>
                <a:gd name="T4" fmla="*/ 9 w 35"/>
                <a:gd name="T5" fmla="*/ 120 h 161"/>
                <a:gd name="T6" fmla="*/ 14 w 35"/>
                <a:gd name="T7" fmla="*/ 90 h 161"/>
                <a:gd name="T8" fmla="*/ 21 w 35"/>
                <a:gd name="T9" fmla="*/ 60 h 161"/>
                <a:gd name="T10" fmla="*/ 29 w 35"/>
                <a:gd name="T11" fmla="*/ 29 h 161"/>
                <a:gd name="T12" fmla="*/ 35 w 35"/>
                <a:gd name="T13" fmla="*/ 0 h 161"/>
                <a:gd name="T14" fmla="*/ 0 60000 65536"/>
                <a:gd name="T15" fmla="*/ 0 60000 65536"/>
                <a:gd name="T16" fmla="*/ 0 60000 65536"/>
                <a:gd name="T17" fmla="*/ 0 60000 65536"/>
                <a:gd name="T18" fmla="*/ 0 60000 65536"/>
                <a:gd name="T19" fmla="*/ 0 60000 65536"/>
                <a:gd name="T20" fmla="*/ 0 60000 65536"/>
                <a:gd name="T21" fmla="*/ 0 w 35"/>
                <a:gd name="T22" fmla="*/ 0 h 161"/>
                <a:gd name="T23" fmla="*/ 35 w 35"/>
                <a:gd name="T24" fmla="*/ 161 h 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161">
                  <a:moveTo>
                    <a:pt x="0" y="161"/>
                  </a:moveTo>
                  <a:lnTo>
                    <a:pt x="2" y="151"/>
                  </a:lnTo>
                  <a:lnTo>
                    <a:pt x="9" y="120"/>
                  </a:lnTo>
                  <a:lnTo>
                    <a:pt x="14" y="90"/>
                  </a:lnTo>
                  <a:lnTo>
                    <a:pt x="21" y="60"/>
                  </a:lnTo>
                  <a:lnTo>
                    <a:pt x="29" y="29"/>
                  </a:lnTo>
                  <a:lnTo>
                    <a:pt x="35" y="0"/>
                  </a:lnTo>
                </a:path>
              </a:pathLst>
            </a:custGeom>
            <a:noFill/>
            <a:ln w="0">
              <a:solidFill>
                <a:srgbClr val="000000"/>
              </a:solidFill>
              <a:prstDash val="solid"/>
              <a:round/>
              <a:headEnd/>
              <a:tailEnd/>
            </a:ln>
          </p:spPr>
          <p:txBody>
            <a:bodyPr/>
            <a:lstStyle/>
            <a:p>
              <a:endParaRPr lang="tr-TR"/>
            </a:p>
          </p:txBody>
        </p:sp>
        <p:sp>
          <p:nvSpPr>
            <p:cNvPr id="83107" name="Freeform 161"/>
            <p:cNvSpPr>
              <a:spLocks/>
            </p:cNvSpPr>
            <p:nvPr/>
          </p:nvSpPr>
          <p:spPr bwMode="auto">
            <a:xfrm>
              <a:off x="1449" y="2901"/>
              <a:ext cx="11" cy="40"/>
            </a:xfrm>
            <a:custGeom>
              <a:avLst/>
              <a:gdLst>
                <a:gd name="T0" fmla="*/ 0 w 43"/>
                <a:gd name="T1" fmla="*/ 157 h 157"/>
                <a:gd name="T2" fmla="*/ 2 w 43"/>
                <a:gd name="T3" fmla="*/ 147 h 157"/>
                <a:gd name="T4" fmla="*/ 10 w 43"/>
                <a:gd name="T5" fmla="*/ 117 h 157"/>
                <a:gd name="T6" fmla="*/ 17 w 43"/>
                <a:gd name="T7" fmla="*/ 88 h 157"/>
                <a:gd name="T8" fmla="*/ 26 w 43"/>
                <a:gd name="T9" fmla="*/ 58 h 157"/>
                <a:gd name="T10" fmla="*/ 35 w 43"/>
                <a:gd name="T11" fmla="*/ 30 h 157"/>
                <a:gd name="T12" fmla="*/ 43 w 43"/>
                <a:gd name="T13" fmla="*/ 0 h 157"/>
                <a:gd name="T14" fmla="*/ 0 60000 65536"/>
                <a:gd name="T15" fmla="*/ 0 60000 65536"/>
                <a:gd name="T16" fmla="*/ 0 60000 65536"/>
                <a:gd name="T17" fmla="*/ 0 60000 65536"/>
                <a:gd name="T18" fmla="*/ 0 60000 65536"/>
                <a:gd name="T19" fmla="*/ 0 60000 65536"/>
                <a:gd name="T20" fmla="*/ 0 60000 65536"/>
                <a:gd name="T21" fmla="*/ 0 w 43"/>
                <a:gd name="T22" fmla="*/ 0 h 157"/>
                <a:gd name="T23" fmla="*/ 43 w 43"/>
                <a:gd name="T24" fmla="*/ 157 h 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157">
                  <a:moveTo>
                    <a:pt x="0" y="157"/>
                  </a:moveTo>
                  <a:lnTo>
                    <a:pt x="2" y="147"/>
                  </a:lnTo>
                  <a:lnTo>
                    <a:pt x="10" y="117"/>
                  </a:lnTo>
                  <a:lnTo>
                    <a:pt x="17" y="88"/>
                  </a:lnTo>
                  <a:lnTo>
                    <a:pt x="26" y="58"/>
                  </a:lnTo>
                  <a:lnTo>
                    <a:pt x="35" y="30"/>
                  </a:lnTo>
                  <a:lnTo>
                    <a:pt x="43" y="0"/>
                  </a:lnTo>
                </a:path>
              </a:pathLst>
            </a:custGeom>
            <a:noFill/>
            <a:ln w="0">
              <a:solidFill>
                <a:srgbClr val="000000"/>
              </a:solidFill>
              <a:prstDash val="solid"/>
              <a:round/>
              <a:headEnd/>
              <a:tailEnd/>
            </a:ln>
          </p:spPr>
          <p:txBody>
            <a:bodyPr/>
            <a:lstStyle/>
            <a:p>
              <a:endParaRPr lang="tr-TR"/>
            </a:p>
          </p:txBody>
        </p:sp>
        <p:sp>
          <p:nvSpPr>
            <p:cNvPr id="83108" name="Freeform 162"/>
            <p:cNvSpPr>
              <a:spLocks/>
            </p:cNvSpPr>
            <p:nvPr/>
          </p:nvSpPr>
          <p:spPr bwMode="auto">
            <a:xfrm>
              <a:off x="1466" y="2844"/>
              <a:ext cx="13" cy="38"/>
            </a:xfrm>
            <a:custGeom>
              <a:avLst/>
              <a:gdLst>
                <a:gd name="T0" fmla="*/ 0 w 55"/>
                <a:gd name="T1" fmla="*/ 153 h 153"/>
                <a:gd name="T2" fmla="*/ 4 w 55"/>
                <a:gd name="T3" fmla="*/ 145 h 153"/>
                <a:gd name="T4" fmla="*/ 12 w 55"/>
                <a:gd name="T5" fmla="*/ 117 h 153"/>
                <a:gd name="T6" fmla="*/ 22 w 55"/>
                <a:gd name="T7" fmla="*/ 88 h 153"/>
                <a:gd name="T8" fmla="*/ 33 w 55"/>
                <a:gd name="T9" fmla="*/ 60 h 153"/>
                <a:gd name="T10" fmla="*/ 43 w 55"/>
                <a:gd name="T11" fmla="*/ 32 h 153"/>
                <a:gd name="T12" fmla="*/ 54 w 55"/>
                <a:gd name="T13" fmla="*/ 5 h 153"/>
                <a:gd name="T14" fmla="*/ 55 w 55"/>
                <a:gd name="T15" fmla="*/ 0 h 153"/>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53"/>
                <a:gd name="T26" fmla="*/ 55 w 55"/>
                <a:gd name="T27" fmla="*/ 153 h 1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53">
                  <a:moveTo>
                    <a:pt x="0" y="153"/>
                  </a:moveTo>
                  <a:lnTo>
                    <a:pt x="4" y="145"/>
                  </a:lnTo>
                  <a:lnTo>
                    <a:pt x="12" y="117"/>
                  </a:lnTo>
                  <a:lnTo>
                    <a:pt x="22" y="88"/>
                  </a:lnTo>
                  <a:lnTo>
                    <a:pt x="33" y="60"/>
                  </a:lnTo>
                  <a:lnTo>
                    <a:pt x="43" y="32"/>
                  </a:lnTo>
                  <a:lnTo>
                    <a:pt x="54" y="5"/>
                  </a:lnTo>
                  <a:lnTo>
                    <a:pt x="55" y="0"/>
                  </a:lnTo>
                </a:path>
              </a:pathLst>
            </a:custGeom>
            <a:noFill/>
            <a:ln w="0">
              <a:solidFill>
                <a:srgbClr val="000000"/>
              </a:solidFill>
              <a:prstDash val="solid"/>
              <a:round/>
              <a:headEnd/>
              <a:tailEnd/>
            </a:ln>
          </p:spPr>
          <p:txBody>
            <a:bodyPr/>
            <a:lstStyle/>
            <a:p>
              <a:endParaRPr lang="tr-TR"/>
            </a:p>
          </p:txBody>
        </p:sp>
        <p:sp>
          <p:nvSpPr>
            <p:cNvPr id="83109" name="Freeform 163"/>
            <p:cNvSpPr>
              <a:spLocks/>
            </p:cNvSpPr>
            <p:nvPr/>
          </p:nvSpPr>
          <p:spPr bwMode="auto">
            <a:xfrm>
              <a:off x="1487" y="2788"/>
              <a:ext cx="17" cy="37"/>
            </a:xfrm>
            <a:custGeom>
              <a:avLst/>
              <a:gdLst>
                <a:gd name="T0" fmla="*/ 0 w 67"/>
                <a:gd name="T1" fmla="*/ 147 h 147"/>
                <a:gd name="T2" fmla="*/ 1 w 67"/>
                <a:gd name="T3" fmla="*/ 143 h 147"/>
                <a:gd name="T4" fmla="*/ 13 w 67"/>
                <a:gd name="T5" fmla="*/ 116 h 147"/>
                <a:gd name="T6" fmla="*/ 25 w 67"/>
                <a:gd name="T7" fmla="*/ 88 h 147"/>
                <a:gd name="T8" fmla="*/ 37 w 67"/>
                <a:gd name="T9" fmla="*/ 62 h 147"/>
                <a:gd name="T10" fmla="*/ 50 w 67"/>
                <a:gd name="T11" fmla="*/ 36 h 147"/>
                <a:gd name="T12" fmla="*/ 63 w 67"/>
                <a:gd name="T13" fmla="*/ 9 h 147"/>
                <a:gd name="T14" fmla="*/ 67 w 67"/>
                <a:gd name="T15" fmla="*/ 0 h 147"/>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147"/>
                <a:gd name="T26" fmla="*/ 67 w 67"/>
                <a:gd name="T27" fmla="*/ 147 h 1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147">
                  <a:moveTo>
                    <a:pt x="0" y="147"/>
                  </a:moveTo>
                  <a:lnTo>
                    <a:pt x="1" y="143"/>
                  </a:lnTo>
                  <a:lnTo>
                    <a:pt x="13" y="116"/>
                  </a:lnTo>
                  <a:lnTo>
                    <a:pt x="25" y="88"/>
                  </a:lnTo>
                  <a:lnTo>
                    <a:pt x="37" y="62"/>
                  </a:lnTo>
                  <a:lnTo>
                    <a:pt x="50" y="36"/>
                  </a:lnTo>
                  <a:lnTo>
                    <a:pt x="63" y="9"/>
                  </a:lnTo>
                  <a:lnTo>
                    <a:pt x="67" y="0"/>
                  </a:lnTo>
                </a:path>
              </a:pathLst>
            </a:custGeom>
            <a:noFill/>
            <a:ln w="0">
              <a:solidFill>
                <a:srgbClr val="000000"/>
              </a:solidFill>
              <a:prstDash val="solid"/>
              <a:round/>
              <a:headEnd/>
              <a:tailEnd/>
            </a:ln>
          </p:spPr>
          <p:txBody>
            <a:bodyPr/>
            <a:lstStyle/>
            <a:p>
              <a:endParaRPr lang="tr-TR"/>
            </a:p>
          </p:txBody>
        </p:sp>
        <p:sp>
          <p:nvSpPr>
            <p:cNvPr id="83110" name="Freeform 164"/>
            <p:cNvSpPr>
              <a:spLocks/>
            </p:cNvSpPr>
            <p:nvPr/>
          </p:nvSpPr>
          <p:spPr bwMode="auto">
            <a:xfrm>
              <a:off x="1514" y="2752"/>
              <a:ext cx="11" cy="19"/>
            </a:xfrm>
            <a:custGeom>
              <a:avLst/>
              <a:gdLst>
                <a:gd name="T0" fmla="*/ 0 w 43"/>
                <a:gd name="T1" fmla="*/ 74 h 74"/>
                <a:gd name="T2" fmla="*/ 6 w 43"/>
                <a:gd name="T3" fmla="*/ 63 h 74"/>
                <a:gd name="T4" fmla="*/ 13 w 43"/>
                <a:gd name="T5" fmla="*/ 50 h 74"/>
                <a:gd name="T6" fmla="*/ 20 w 43"/>
                <a:gd name="T7" fmla="*/ 37 h 74"/>
                <a:gd name="T8" fmla="*/ 28 w 43"/>
                <a:gd name="T9" fmla="*/ 25 h 74"/>
                <a:gd name="T10" fmla="*/ 36 w 43"/>
                <a:gd name="T11" fmla="*/ 12 h 74"/>
                <a:gd name="T12" fmla="*/ 43 w 43"/>
                <a:gd name="T13" fmla="*/ 0 h 74"/>
                <a:gd name="T14" fmla="*/ 0 60000 65536"/>
                <a:gd name="T15" fmla="*/ 0 60000 65536"/>
                <a:gd name="T16" fmla="*/ 0 60000 65536"/>
                <a:gd name="T17" fmla="*/ 0 60000 65536"/>
                <a:gd name="T18" fmla="*/ 0 60000 65536"/>
                <a:gd name="T19" fmla="*/ 0 60000 65536"/>
                <a:gd name="T20" fmla="*/ 0 60000 65536"/>
                <a:gd name="T21" fmla="*/ 0 w 43"/>
                <a:gd name="T22" fmla="*/ 0 h 74"/>
                <a:gd name="T23" fmla="*/ 43 w 43"/>
                <a:gd name="T24" fmla="*/ 74 h 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74">
                  <a:moveTo>
                    <a:pt x="0" y="74"/>
                  </a:moveTo>
                  <a:lnTo>
                    <a:pt x="6" y="63"/>
                  </a:lnTo>
                  <a:lnTo>
                    <a:pt x="13" y="50"/>
                  </a:lnTo>
                  <a:lnTo>
                    <a:pt x="20" y="37"/>
                  </a:lnTo>
                  <a:lnTo>
                    <a:pt x="28" y="25"/>
                  </a:lnTo>
                  <a:lnTo>
                    <a:pt x="36" y="12"/>
                  </a:lnTo>
                  <a:lnTo>
                    <a:pt x="43" y="0"/>
                  </a:lnTo>
                </a:path>
              </a:pathLst>
            </a:custGeom>
            <a:noFill/>
            <a:ln w="0">
              <a:solidFill>
                <a:srgbClr val="000000"/>
              </a:solidFill>
              <a:prstDash val="solid"/>
              <a:round/>
              <a:headEnd/>
              <a:tailEnd/>
            </a:ln>
          </p:spPr>
          <p:txBody>
            <a:bodyPr/>
            <a:lstStyle/>
            <a:p>
              <a:endParaRPr lang="tr-TR"/>
            </a:p>
          </p:txBody>
        </p:sp>
        <p:sp>
          <p:nvSpPr>
            <p:cNvPr id="83111" name="Line 165"/>
            <p:cNvSpPr>
              <a:spLocks noChangeShapeType="1"/>
            </p:cNvSpPr>
            <p:nvPr/>
          </p:nvSpPr>
          <p:spPr bwMode="auto">
            <a:xfrm flipV="1">
              <a:off x="1296" y="3086"/>
              <a:ext cx="3" cy="23"/>
            </a:xfrm>
            <a:prstGeom prst="line">
              <a:avLst/>
            </a:prstGeom>
            <a:noFill/>
            <a:ln w="0">
              <a:solidFill>
                <a:srgbClr val="000000"/>
              </a:solidFill>
              <a:round/>
              <a:headEnd/>
              <a:tailEnd/>
            </a:ln>
          </p:spPr>
          <p:txBody>
            <a:bodyPr/>
            <a:lstStyle/>
            <a:p>
              <a:endParaRPr lang="tr-TR"/>
            </a:p>
          </p:txBody>
        </p:sp>
        <p:sp>
          <p:nvSpPr>
            <p:cNvPr id="83112" name="Freeform 166"/>
            <p:cNvSpPr>
              <a:spLocks/>
            </p:cNvSpPr>
            <p:nvPr/>
          </p:nvSpPr>
          <p:spPr bwMode="auto">
            <a:xfrm>
              <a:off x="1301" y="3025"/>
              <a:ext cx="5" cy="41"/>
            </a:xfrm>
            <a:custGeom>
              <a:avLst/>
              <a:gdLst>
                <a:gd name="T0" fmla="*/ 0 w 20"/>
                <a:gd name="T1" fmla="*/ 162 h 162"/>
                <a:gd name="T2" fmla="*/ 3 w 20"/>
                <a:gd name="T3" fmla="*/ 141 h 162"/>
                <a:gd name="T4" fmla="*/ 10 w 20"/>
                <a:gd name="T5" fmla="*/ 78 h 162"/>
                <a:gd name="T6" fmla="*/ 18 w 20"/>
                <a:gd name="T7" fmla="*/ 14 h 162"/>
                <a:gd name="T8" fmla="*/ 20 w 20"/>
                <a:gd name="T9" fmla="*/ 0 h 162"/>
                <a:gd name="T10" fmla="*/ 0 60000 65536"/>
                <a:gd name="T11" fmla="*/ 0 60000 65536"/>
                <a:gd name="T12" fmla="*/ 0 60000 65536"/>
                <a:gd name="T13" fmla="*/ 0 60000 65536"/>
                <a:gd name="T14" fmla="*/ 0 60000 65536"/>
                <a:gd name="T15" fmla="*/ 0 w 20"/>
                <a:gd name="T16" fmla="*/ 0 h 162"/>
                <a:gd name="T17" fmla="*/ 20 w 20"/>
                <a:gd name="T18" fmla="*/ 162 h 162"/>
              </a:gdLst>
              <a:ahLst/>
              <a:cxnLst>
                <a:cxn ang="T10">
                  <a:pos x="T0" y="T1"/>
                </a:cxn>
                <a:cxn ang="T11">
                  <a:pos x="T2" y="T3"/>
                </a:cxn>
                <a:cxn ang="T12">
                  <a:pos x="T4" y="T5"/>
                </a:cxn>
                <a:cxn ang="T13">
                  <a:pos x="T6" y="T7"/>
                </a:cxn>
                <a:cxn ang="T14">
                  <a:pos x="T8" y="T9"/>
                </a:cxn>
              </a:cxnLst>
              <a:rect l="T15" t="T16" r="T17" b="T18"/>
              <a:pathLst>
                <a:path w="20" h="162">
                  <a:moveTo>
                    <a:pt x="0" y="162"/>
                  </a:moveTo>
                  <a:lnTo>
                    <a:pt x="3" y="141"/>
                  </a:lnTo>
                  <a:lnTo>
                    <a:pt x="10" y="78"/>
                  </a:lnTo>
                  <a:lnTo>
                    <a:pt x="18" y="14"/>
                  </a:lnTo>
                  <a:lnTo>
                    <a:pt x="20" y="0"/>
                  </a:lnTo>
                </a:path>
              </a:pathLst>
            </a:custGeom>
            <a:noFill/>
            <a:ln w="0">
              <a:solidFill>
                <a:srgbClr val="000000"/>
              </a:solidFill>
              <a:prstDash val="solid"/>
              <a:round/>
              <a:headEnd/>
              <a:tailEnd/>
            </a:ln>
          </p:spPr>
          <p:txBody>
            <a:bodyPr/>
            <a:lstStyle/>
            <a:p>
              <a:endParaRPr lang="tr-TR"/>
            </a:p>
          </p:txBody>
        </p:sp>
        <p:sp>
          <p:nvSpPr>
            <p:cNvPr id="83113" name="Freeform 167"/>
            <p:cNvSpPr>
              <a:spLocks/>
            </p:cNvSpPr>
            <p:nvPr/>
          </p:nvSpPr>
          <p:spPr bwMode="auto">
            <a:xfrm>
              <a:off x="1309" y="2964"/>
              <a:ext cx="5" cy="41"/>
            </a:xfrm>
            <a:custGeom>
              <a:avLst/>
              <a:gdLst>
                <a:gd name="T0" fmla="*/ 0 w 23"/>
                <a:gd name="T1" fmla="*/ 163 h 163"/>
                <a:gd name="T2" fmla="*/ 4 w 23"/>
                <a:gd name="T3" fmla="*/ 133 h 163"/>
                <a:gd name="T4" fmla="*/ 9 w 23"/>
                <a:gd name="T5" fmla="*/ 100 h 163"/>
                <a:gd name="T6" fmla="*/ 13 w 23"/>
                <a:gd name="T7" fmla="*/ 69 h 163"/>
                <a:gd name="T8" fmla="*/ 18 w 23"/>
                <a:gd name="T9" fmla="*/ 38 h 163"/>
                <a:gd name="T10" fmla="*/ 22 w 23"/>
                <a:gd name="T11" fmla="*/ 7 h 163"/>
                <a:gd name="T12" fmla="*/ 23 w 23"/>
                <a:gd name="T13" fmla="*/ 0 h 163"/>
                <a:gd name="T14" fmla="*/ 0 60000 65536"/>
                <a:gd name="T15" fmla="*/ 0 60000 65536"/>
                <a:gd name="T16" fmla="*/ 0 60000 65536"/>
                <a:gd name="T17" fmla="*/ 0 60000 65536"/>
                <a:gd name="T18" fmla="*/ 0 60000 65536"/>
                <a:gd name="T19" fmla="*/ 0 60000 65536"/>
                <a:gd name="T20" fmla="*/ 0 60000 65536"/>
                <a:gd name="T21" fmla="*/ 0 w 23"/>
                <a:gd name="T22" fmla="*/ 0 h 163"/>
                <a:gd name="T23" fmla="*/ 23 w 23"/>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3">
                  <a:moveTo>
                    <a:pt x="0" y="163"/>
                  </a:moveTo>
                  <a:lnTo>
                    <a:pt x="4" y="133"/>
                  </a:lnTo>
                  <a:lnTo>
                    <a:pt x="9" y="100"/>
                  </a:lnTo>
                  <a:lnTo>
                    <a:pt x="13" y="69"/>
                  </a:lnTo>
                  <a:lnTo>
                    <a:pt x="18" y="38"/>
                  </a:lnTo>
                  <a:lnTo>
                    <a:pt x="22" y="7"/>
                  </a:lnTo>
                  <a:lnTo>
                    <a:pt x="23" y="0"/>
                  </a:lnTo>
                </a:path>
              </a:pathLst>
            </a:custGeom>
            <a:noFill/>
            <a:ln w="0">
              <a:solidFill>
                <a:srgbClr val="000000"/>
              </a:solidFill>
              <a:prstDash val="solid"/>
              <a:round/>
              <a:headEnd/>
              <a:tailEnd/>
            </a:ln>
          </p:spPr>
          <p:txBody>
            <a:bodyPr/>
            <a:lstStyle/>
            <a:p>
              <a:endParaRPr lang="tr-TR"/>
            </a:p>
          </p:txBody>
        </p:sp>
        <p:sp>
          <p:nvSpPr>
            <p:cNvPr id="83114" name="Freeform 168"/>
            <p:cNvSpPr>
              <a:spLocks/>
            </p:cNvSpPr>
            <p:nvPr/>
          </p:nvSpPr>
          <p:spPr bwMode="auto">
            <a:xfrm>
              <a:off x="1318" y="2904"/>
              <a:ext cx="7" cy="40"/>
            </a:xfrm>
            <a:custGeom>
              <a:avLst/>
              <a:gdLst>
                <a:gd name="T0" fmla="*/ 0 w 27"/>
                <a:gd name="T1" fmla="*/ 162 h 162"/>
                <a:gd name="T2" fmla="*/ 0 w 27"/>
                <a:gd name="T3" fmla="*/ 156 h 162"/>
                <a:gd name="T4" fmla="*/ 6 w 27"/>
                <a:gd name="T5" fmla="*/ 125 h 162"/>
                <a:gd name="T6" fmla="*/ 11 w 27"/>
                <a:gd name="T7" fmla="*/ 93 h 162"/>
                <a:gd name="T8" fmla="*/ 16 w 27"/>
                <a:gd name="T9" fmla="*/ 64 h 162"/>
                <a:gd name="T10" fmla="*/ 22 w 27"/>
                <a:gd name="T11" fmla="*/ 33 h 162"/>
                <a:gd name="T12" fmla="*/ 27 w 27"/>
                <a:gd name="T13" fmla="*/ 1 h 162"/>
                <a:gd name="T14" fmla="*/ 27 w 2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62"/>
                <a:gd name="T26" fmla="*/ 27 w 2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62">
                  <a:moveTo>
                    <a:pt x="0" y="162"/>
                  </a:moveTo>
                  <a:lnTo>
                    <a:pt x="0" y="156"/>
                  </a:lnTo>
                  <a:lnTo>
                    <a:pt x="6" y="125"/>
                  </a:lnTo>
                  <a:lnTo>
                    <a:pt x="11" y="93"/>
                  </a:lnTo>
                  <a:lnTo>
                    <a:pt x="16" y="64"/>
                  </a:lnTo>
                  <a:lnTo>
                    <a:pt x="22" y="33"/>
                  </a:lnTo>
                  <a:lnTo>
                    <a:pt x="27" y="1"/>
                  </a:lnTo>
                  <a:lnTo>
                    <a:pt x="27" y="0"/>
                  </a:lnTo>
                </a:path>
              </a:pathLst>
            </a:custGeom>
            <a:noFill/>
            <a:ln w="0">
              <a:solidFill>
                <a:srgbClr val="000000"/>
              </a:solidFill>
              <a:prstDash val="solid"/>
              <a:round/>
              <a:headEnd/>
              <a:tailEnd/>
            </a:ln>
          </p:spPr>
          <p:txBody>
            <a:bodyPr/>
            <a:lstStyle/>
            <a:p>
              <a:endParaRPr lang="tr-TR"/>
            </a:p>
          </p:txBody>
        </p:sp>
        <p:sp>
          <p:nvSpPr>
            <p:cNvPr id="83115" name="Freeform 169"/>
            <p:cNvSpPr>
              <a:spLocks/>
            </p:cNvSpPr>
            <p:nvPr/>
          </p:nvSpPr>
          <p:spPr bwMode="auto">
            <a:xfrm>
              <a:off x="1328" y="2844"/>
              <a:ext cx="9" cy="40"/>
            </a:xfrm>
            <a:custGeom>
              <a:avLst/>
              <a:gdLst>
                <a:gd name="T0" fmla="*/ 0 w 35"/>
                <a:gd name="T1" fmla="*/ 160 h 160"/>
                <a:gd name="T2" fmla="*/ 2 w 35"/>
                <a:gd name="T3" fmla="*/ 149 h 160"/>
                <a:gd name="T4" fmla="*/ 8 w 35"/>
                <a:gd name="T5" fmla="*/ 120 h 160"/>
                <a:gd name="T6" fmla="*/ 15 w 35"/>
                <a:gd name="T7" fmla="*/ 90 h 160"/>
                <a:gd name="T8" fmla="*/ 21 w 35"/>
                <a:gd name="T9" fmla="*/ 59 h 160"/>
                <a:gd name="T10" fmla="*/ 28 w 35"/>
                <a:gd name="T11" fmla="*/ 29 h 160"/>
                <a:gd name="T12" fmla="*/ 35 w 35"/>
                <a:gd name="T13" fmla="*/ 0 h 160"/>
                <a:gd name="T14" fmla="*/ 0 60000 65536"/>
                <a:gd name="T15" fmla="*/ 0 60000 65536"/>
                <a:gd name="T16" fmla="*/ 0 60000 65536"/>
                <a:gd name="T17" fmla="*/ 0 60000 65536"/>
                <a:gd name="T18" fmla="*/ 0 60000 65536"/>
                <a:gd name="T19" fmla="*/ 0 60000 65536"/>
                <a:gd name="T20" fmla="*/ 0 60000 65536"/>
                <a:gd name="T21" fmla="*/ 0 w 35"/>
                <a:gd name="T22" fmla="*/ 0 h 160"/>
                <a:gd name="T23" fmla="*/ 35 w 35"/>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160">
                  <a:moveTo>
                    <a:pt x="0" y="160"/>
                  </a:moveTo>
                  <a:lnTo>
                    <a:pt x="2" y="149"/>
                  </a:lnTo>
                  <a:lnTo>
                    <a:pt x="8" y="120"/>
                  </a:lnTo>
                  <a:lnTo>
                    <a:pt x="15" y="90"/>
                  </a:lnTo>
                  <a:lnTo>
                    <a:pt x="21" y="59"/>
                  </a:lnTo>
                  <a:lnTo>
                    <a:pt x="28" y="29"/>
                  </a:lnTo>
                  <a:lnTo>
                    <a:pt x="35" y="0"/>
                  </a:lnTo>
                </a:path>
              </a:pathLst>
            </a:custGeom>
            <a:noFill/>
            <a:ln w="0">
              <a:solidFill>
                <a:srgbClr val="000000"/>
              </a:solidFill>
              <a:prstDash val="solid"/>
              <a:round/>
              <a:headEnd/>
              <a:tailEnd/>
            </a:ln>
          </p:spPr>
          <p:txBody>
            <a:bodyPr/>
            <a:lstStyle/>
            <a:p>
              <a:endParaRPr lang="tr-TR"/>
            </a:p>
          </p:txBody>
        </p:sp>
        <p:sp>
          <p:nvSpPr>
            <p:cNvPr id="83116" name="Freeform 170"/>
            <p:cNvSpPr>
              <a:spLocks/>
            </p:cNvSpPr>
            <p:nvPr/>
          </p:nvSpPr>
          <p:spPr bwMode="auto">
            <a:xfrm>
              <a:off x="1342" y="2785"/>
              <a:ext cx="11" cy="39"/>
            </a:xfrm>
            <a:custGeom>
              <a:avLst/>
              <a:gdLst>
                <a:gd name="T0" fmla="*/ 0 w 44"/>
                <a:gd name="T1" fmla="*/ 157 h 157"/>
                <a:gd name="T2" fmla="*/ 2 w 44"/>
                <a:gd name="T3" fmla="*/ 147 h 157"/>
                <a:gd name="T4" fmla="*/ 10 w 44"/>
                <a:gd name="T5" fmla="*/ 117 h 157"/>
                <a:gd name="T6" fmla="*/ 19 w 44"/>
                <a:gd name="T7" fmla="*/ 88 h 157"/>
                <a:gd name="T8" fmla="*/ 26 w 44"/>
                <a:gd name="T9" fmla="*/ 59 h 157"/>
                <a:gd name="T10" fmla="*/ 35 w 44"/>
                <a:gd name="T11" fmla="*/ 29 h 157"/>
                <a:gd name="T12" fmla="*/ 44 w 44"/>
                <a:gd name="T13" fmla="*/ 0 h 157"/>
                <a:gd name="T14" fmla="*/ 0 60000 65536"/>
                <a:gd name="T15" fmla="*/ 0 60000 65536"/>
                <a:gd name="T16" fmla="*/ 0 60000 65536"/>
                <a:gd name="T17" fmla="*/ 0 60000 65536"/>
                <a:gd name="T18" fmla="*/ 0 60000 65536"/>
                <a:gd name="T19" fmla="*/ 0 60000 65536"/>
                <a:gd name="T20" fmla="*/ 0 60000 65536"/>
                <a:gd name="T21" fmla="*/ 0 w 44"/>
                <a:gd name="T22" fmla="*/ 0 h 157"/>
                <a:gd name="T23" fmla="*/ 44 w 44"/>
                <a:gd name="T24" fmla="*/ 157 h 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57">
                  <a:moveTo>
                    <a:pt x="0" y="157"/>
                  </a:moveTo>
                  <a:lnTo>
                    <a:pt x="2" y="147"/>
                  </a:lnTo>
                  <a:lnTo>
                    <a:pt x="10" y="117"/>
                  </a:lnTo>
                  <a:lnTo>
                    <a:pt x="19" y="88"/>
                  </a:lnTo>
                  <a:lnTo>
                    <a:pt x="26" y="59"/>
                  </a:lnTo>
                  <a:lnTo>
                    <a:pt x="35" y="29"/>
                  </a:lnTo>
                  <a:lnTo>
                    <a:pt x="44" y="0"/>
                  </a:lnTo>
                </a:path>
              </a:pathLst>
            </a:custGeom>
            <a:noFill/>
            <a:ln w="0">
              <a:solidFill>
                <a:srgbClr val="000000"/>
              </a:solidFill>
              <a:prstDash val="solid"/>
              <a:round/>
              <a:headEnd/>
              <a:tailEnd/>
            </a:ln>
          </p:spPr>
          <p:txBody>
            <a:bodyPr/>
            <a:lstStyle/>
            <a:p>
              <a:endParaRPr lang="tr-TR"/>
            </a:p>
          </p:txBody>
        </p:sp>
        <p:sp>
          <p:nvSpPr>
            <p:cNvPr id="83117" name="Freeform 171"/>
            <p:cNvSpPr>
              <a:spLocks/>
            </p:cNvSpPr>
            <p:nvPr/>
          </p:nvSpPr>
          <p:spPr bwMode="auto">
            <a:xfrm>
              <a:off x="1359" y="2727"/>
              <a:ext cx="14" cy="38"/>
            </a:xfrm>
            <a:custGeom>
              <a:avLst/>
              <a:gdLst>
                <a:gd name="T0" fmla="*/ 0 w 55"/>
                <a:gd name="T1" fmla="*/ 153 h 153"/>
                <a:gd name="T2" fmla="*/ 3 w 55"/>
                <a:gd name="T3" fmla="*/ 144 h 153"/>
                <a:gd name="T4" fmla="*/ 12 w 55"/>
                <a:gd name="T5" fmla="*/ 115 h 153"/>
                <a:gd name="T6" fmla="*/ 23 w 55"/>
                <a:gd name="T7" fmla="*/ 88 h 153"/>
                <a:gd name="T8" fmla="*/ 33 w 55"/>
                <a:gd name="T9" fmla="*/ 59 h 153"/>
                <a:gd name="T10" fmla="*/ 42 w 55"/>
                <a:gd name="T11" fmla="*/ 32 h 153"/>
                <a:gd name="T12" fmla="*/ 53 w 55"/>
                <a:gd name="T13" fmla="*/ 3 h 153"/>
                <a:gd name="T14" fmla="*/ 55 w 55"/>
                <a:gd name="T15" fmla="*/ 0 h 153"/>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53"/>
                <a:gd name="T26" fmla="*/ 55 w 55"/>
                <a:gd name="T27" fmla="*/ 153 h 1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53">
                  <a:moveTo>
                    <a:pt x="0" y="153"/>
                  </a:moveTo>
                  <a:lnTo>
                    <a:pt x="3" y="144"/>
                  </a:lnTo>
                  <a:lnTo>
                    <a:pt x="12" y="115"/>
                  </a:lnTo>
                  <a:lnTo>
                    <a:pt x="23" y="88"/>
                  </a:lnTo>
                  <a:lnTo>
                    <a:pt x="33" y="59"/>
                  </a:lnTo>
                  <a:lnTo>
                    <a:pt x="42" y="32"/>
                  </a:lnTo>
                  <a:lnTo>
                    <a:pt x="53" y="3"/>
                  </a:lnTo>
                  <a:lnTo>
                    <a:pt x="55" y="0"/>
                  </a:lnTo>
                </a:path>
              </a:pathLst>
            </a:custGeom>
            <a:noFill/>
            <a:ln w="0">
              <a:solidFill>
                <a:srgbClr val="000000"/>
              </a:solidFill>
              <a:prstDash val="solid"/>
              <a:round/>
              <a:headEnd/>
              <a:tailEnd/>
            </a:ln>
          </p:spPr>
          <p:txBody>
            <a:bodyPr/>
            <a:lstStyle/>
            <a:p>
              <a:endParaRPr lang="tr-TR"/>
            </a:p>
          </p:txBody>
        </p:sp>
        <p:sp>
          <p:nvSpPr>
            <p:cNvPr id="83118" name="Freeform 172"/>
            <p:cNvSpPr>
              <a:spLocks/>
            </p:cNvSpPr>
            <p:nvPr/>
          </p:nvSpPr>
          <p:spPr bwMode="auto">
            <a:xfrm>
              <a:off x="1381" y="2672"/>
              <a:ext cx="16" cy="36"/>
            </a:xfrm>
            <a:custGeom>
              <a:avLst/>
              <a:gdLst>
                <a:gd name="T0" fmla="*/ 0 w 68"/>
                <a:gd name="T1" fmla="*/ 146 h 146"/>
                <a:gd name="T2" fmla="*/ 1 w 68"/>
                <a:gd name="T3" fmla="*/ 143 h 146"/>
                <a:gd name="T4" fmla="*/ 13 w 68"/>
                <a:gd name="T5" fmla="*/ 116 h 146"/>
                <a:gd name="T6" fmla="*/ 25 w 68"/>
                <a:gd name="T7" fmla="*/ 89 h 146"/>
                <a:gd name="T8" fmla="*/ 38 w 68"/>
                <a:gd name="T9" fmla="*/ 63 h 146"/>
                <a:gd name="T10" fmla="*/ 50 w 68"/>
                <a:gd name="T11" fmla="*/ 36 h 146"/>
                <a:gd name="T12" fmla="*/ 63 w 68"/>
                <a:gd name="T13" fmla="*/ 9 h 146"/>
                <a:gd name="T14" fmla="*/ 68 w 68"/>
                <a:gd name="T15" fmla="*/ 0 h 146"/>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146"/>
                <a:gd name="T26" fmla="*/ 68 w 68"/>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146">
                  <a:moveTo>
                    <a:pt x="0" y="146"/>
                  </a:moveTo>
                  <a:lnTo>
                    <a:pt x="1" y="143"/>
                  </a:lnTo>
                  <a:lnTo>
                    <a:pt x="13" y="116"/>
                  </a:lnTo>
                  <a:lnTo>
                    <a:pt x="25" y="89"/>
                  </a:lnTo>
                  <a:lnTo>
                    <a:pt x="38" y="63"/>
                  </a:lnTo>
                  <a:lnTo>
                    <a:pt x="50" y="36"/>
                  </a:lnTo>
                  <a:lnTo>
                    <a:pt x="63" y="9"/>
                  </a:lnTo>
                  <a:lnTo>
                    <a:pt x="68" y="0"/>
                  </a:lnTo>
                </a:path>
              </a:pathLst>
            </a:custGeom>
            <a:noFill/>
            <a:ln w="0">
              <a:solidFill>
                <a:srgbClr val="000000"/>
              </a:solidFill>
              <a:prstDash val="solid"/>
              <a:round/>
              <a:headEnd/>
              <a:tailEnd/>
            </a:ln>
          </p:spPr>
          <p:txBody>
            <a:bodyPr/>
            <a:lstStyle/>
            <a:p>
              <a:endParaRPr lang="tr-TR"/>
            </a:p>
          </p:txBody>
        </p:sp>
        <p:sp>
          <p:nvSpPr>
            <p:cNvPr id="83119" name="Freeform 173"/>
            <p:cNvSpPr>
              <a:spLocks/>
            </p:cNvSpPr>
            <p:nvPr/>
          </p:nvSpPr>
          <p:spPr bwMode="auto">
            <a:xfrm>
              <a:off x="1407" y="2635"/>
              <a:ext cx="11" cy="19"/>
            </a:xfrm>
            <a:custGeom>
              <a:avLst/>
              <a:gdLst>
                <a:gd name="T0" fmla="*/ 0 w 44"/>
                <a:gd name="T1" fmla="*/ 76 h 76"/>
                <a:gd name="T2" fmla="*/ 6 w 44"/>
                <a:gd name="T3" fmla="*/ 64 h 76"/>
                <a:gd name="T4" fmla="*/ 13 w 44"/>
                <a:gd name="T5" fmla="*/ 52 h 76"/>
                <a:gd name="T6" fmla="*/ 21 w 44"/>
                <a:gd name="T7" fmla="*/ 39 h 76"/>
                <a:gd name="T8" fmla="*/ 28 w 44"/>
                <a:gd name="T9" fmla="*/ 26 h 76"/>
                <a:gd name="T10" fmla="*/ 36 w 44"/>
                <a:gd name="T11" fmla="*/ 14 h 76"/>
                <a:gd name="T12" fmla="*/ 44 w 44"/>
                <a:gd name="T13" fmla="*/ 0 h 76"/>
                <a:gd name="T14" fmla="*/ 0 60000 65536"/>
                <a:gd name="T15" fmla="*/ 0 60000 65536"/>
                <a:gd name="T16" fmla="*/ 0 60000 65536"/>
                <a:gd name="T17" fmla="*/ 0 60000 65536"/>
                <a:gd name="T18" fmla="*/ 0 60000 65536"/>
                <a:gd name="T19" fmla="*/ 0 60000 65536"/>
                <a:gd name="T20" fmla="*/ 0 60000 65536"/>
                <a:gd name="T21" fmla="*/ 0 w 44"/>
                <a:gd name="T22" fmla="*/ 0 h 76"/>
                <a:gd name="T23" fmla="*/ 44 w 44"/>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76">
                  <a:moveTo>
                    <a:pt x="0" y="76"/>
                  </a:moveTo>
                  <a:lnTo>
                    <a:pt x="6" y="64"/>
                  </a:lnTo>
                  <a:lnTo>
                    <a:pt x="13" y="52"/>
                  </a:lnTo>
                  <a:lnTo>
                    <a:pt x="21" y="39"/>
                  </a:lnTo>
                  <a:lnTo>
                    <a:pt x="28" y="26"/>
                  </a:lnTo>
                  <a:lnTo>
                    <a:pt x="36" y="14"/>
                  </a:lnTo>
                  <a:lnTo>
                    <a:pt x="44" y="0"/>
                  </a:lnTo>
                </a:path>
              </a:pathLst>
            </a:custGeom>
            <a:noFill/>
            <a:ln w="0">
              <a:solidFill>
                <a:srgbClr val="000000"/>
              </a:solidFill>
              <a:prstDash val="solid"/>
              <a:round/>
              <a:headEnd/>
              <a:tailEnd/>
            </a:ln>
          </p:spPr>
          <p:txBody>
            <a:bodyPr/>
            <a:lstStyle/>
            <a:p>
              <a:endParaRPr lang="tr-TR"/>
            </a:p>
          </p:txBody>
        </p:sp>
        <p:sp>
          <p:nvSpPr>
            <p:cNvPr id="83120" name="Line 174"/>
            <p:cNvSpPr>
              <a:spLocks noChangeShapeType="1"/>
            </p:cNvSpPr>
            <p:nvPr/>
          </p:nvSpPr>
          <p:spPr bwMode="auto">
            <a:xfrm>
              <a:off x="1418" y="2635"/>
              <a:ext cx="27" cy="30"/>
            </a:xfrm>
            <a:prstGeom prst="line">
              <a:avLst/>
            </a:prstGeom>
            <a:noFill/>
            <a:ln w="0">
              <a:solidFill>
                <a:srgbClr val="000000"/>
              </a:solidFill>
              <a:round/>
              <a:headEnd/>
              <a:tailEnd/>
            </a:ln>
          </p:spPr>
          <p:txBody>
            <a:bodyPr/>
            <a:lstStyle/>
            <a:p>
              <a:endParaRPr lang="tr-TR"/>
            </a:p>
          </p:txBody>
        </p:sp>
        <p:sp>
          <p:nvSpPr>
            <p:cNvPr id="83121" name="Line 175"/>
            <p:cNvSpPr>
              <a:spLocks noChangeShapeType="1"/>
            </p:cNvSpPr>
            <p:nvPr/>
          </p:nvSpPr>
          <p:spPr bwMode="auto">
            <a:xfrm>
              <a:off x="1458" y="2679"/>
              <a:ext cx="26" cy="29"/>
            </a:xfrm>
            <a:prstGeom prst="line">
              <a:avLst/>
            </a:prstGeom>
            <a:noFill/>
            <a:ln w="0">
              <a:solidFill>
                <a:srgbClr val="000000"/>
              </a:solidFill>
              <a:round/>
              <a:headEnd/>
              <a:tailEnd/>
            </a:ln>
          </p:spPr>
          <p:txBody>
            <a:bodyPr/>
            <a:lstStyle/>
            <a:p>
              <a:endParaRPr lang="tr-TR"/>
            </a:p>
          </p:txBody>
        </p:sp>
        <p:sp>
          <p:nvSpPr>
            <p:cNvPr id="83122" name="Line 176"/>
            <p:cNvSpPr>
              <a:spLocks noChangeShapeType="1"/>
            </p:cNvSpPr>
            <p:nvPr/>
          </p:nvSpPr>
          <p:spPr bwMode="auto">
            <a:xfrm>
              <a:off x="1498" y="2723"/>
              <a:ext cx="27" cy="29"/>
            </a:xfrm>
            <a:prstGeom prst="line">
              <a:avLst/>
            </a:prstGeom>
            <a:noFill/>
            <a:ln w="0">
              <a:solidFill>
                <a:srgbClr val="000000"/>
              </a:solidFill>
              <a:round/>
              <a:headEnd/>
              <a:tailEnd/>
            </a:ln>
          </p:spPr>
          <p:txBody>
            <a:bodyPr/>
            <a:lstStyle/>
            <a:p>
              <a:endParaRPr lang="tr-TR"/>
            </a:p>
          </p:txBody>
        </p:sp>
        <p:sp>
          <p:nvSpPr>
            <p:cNvPr id="83123" name="Freeform 177"/>
            <p:cNvSpPr>
              <a:spLocks/>
            </p:cNvSpPr>
            <p:nvPr/>
          </p:nvSpPr>
          <p:spPr bwMode="auto">
            <a:xfrm>
              <a:off x="1525" y="2724"/>
              <a:ext cx="19" cy="28"/>
            </a:xfrm>
            <a:custGeom>
              <a:avLst/>
              <a:gdLst>
                <a:gd name="T0" fmla="*/ 0 w 80"/>
                <a:gd name="T1" fmla="*/ 111 h 111"/>
                <a:gd name="T2" fmla="*/ 21 w 80"/>
                <a:gd name="T3" fmla="*/ 81 h 111"/>
                <a:gd name="T4" fmla="*/ 43 w 80"/>
                <a:gd name="T5" fmla="*/ 51 h 111"/>
                <a:gd name="T6" fmla="*/ 65 w 80"/>
                <a:gd name="T7" fmla="*/ 21 h 111"/>
                <a:gd name="T8" fmla="*/ 80 w 80"/>
                <a:gd name="T9" fmla="*/ 0 h 111"/>
                <a:gd name="T10" fmla="*/ 0 60000 65536"/>
                <a:gd name="T11" fmla="*/ 0 60000 65536"/>
                <a:gd name="T12" fmla="*/ 0 60000 65536"/>
                <a:gd name="T13" fmla="*/ 0 60000 65536"/>
                <a:gd name="T14" fmla="*/ 0 60000 65536"/>
                <a:gd name="T15" fmla="*/ 0 w 80"/>
                <a:gd name="T16" fmla="*/ 0 h 111"/>
                <a:gd name="T17" fmla="*/ 80 w 80"/>
                <a:gd name="T18" fmla="*/ 111 h 111"/>
              </a:gdLst>
              <a:ahLst/>
              <a:cxnLst>
                <a:cxn ang="T10">
                  <a:pos x="T0" y="T1"/>
                </a:cxn>
                <a:cxn ang="T11">
                  <a:pos x="T2" y="T3"/>
                </a:cxn>
                <a:cxn ang="T12">
                  <a:pos x="T4" y="T5"/>
                </a:cxn>
                <a:cxn ang="T13">
                  <a:pos x="T6" y="T7"/>
                </a:cxn>
                <a:cxn ang="T14">
                  <a:pos x="T8" y="T9"/>
                </a:cxn>
              </a:cxnLst>
              <a:rect l="T15" t="T16" r="T17" b="T18"/>
              <a:pathLst>
                <a:path w="80" h="111">
                  <a:moveTo>
                    <a:pt x="0" y="111"/>
                  </a:moveTo>
                  <a:lnTo>
                    <a:pt x="21" y="81"/>
                  </a:lnTo>
                  <a:lnTo>
                    <a:pt x="43" y="51"/>
                  </a:lnTo>
                  <a:lnTo>
                    <a:pt x="65" y="21"/>
                  </a:lnTo>
                  <a:lnTo>
                    <a:pt x="80" y="0"/>
                  </a:lnTo>
                </a:path>
              </a:pathLst>
            </a:custGeom>
            <a:noFill/>
            <a:ln w="0">
              <a:solidFill>
                <a:srgbClr val="000000"/>
              </a:solidFill>
              <a:prstDash val="solid"/>
              <a:round/>
              <a:headEnd/>
              <a:tailEnd/>
            </a:ln>
          </p:spPr>
          <p:txBody>
            <a:bodyPr/>
            <a:lstStyle/>
            <a:p>
              <a:endParaRPr lang="tr-TR"/>
            </a:p>
          </p:txBody>
        </p:sp>
        <p:sp>
          <p:nvSpPr>
            <p:cNvPr id="83124" name="Freeform 178"/>
            <p:cNvSpPr>
              <a:spLocks/>
            </p:cNvSpPr>
            <p:nvPr/>
          </p:nvSpPr>
          <p:spPr bwMode="auto">
            <a:xfrm>
              <a:off x="1556" y="2677"/>
              <a:ext cx="24" cy="32"/>
            </a:xfrm>
            <a:custGeom>
              <a:avLst/>
              <a:gdLst>
                <a:gd name="T0" fmla="*/ 0 w 94"/>
                <a:gd name="T1" fmla="*/ 128 h 128"/>
                <a:gd name="T2" fmla="*/ 2 w 94"/>
                <a:gd name="T3" fmla="*/ 125 h 128"/>
                <a:gd name="T4" fmla="*/ 23 w 94"/>
                <a:gd name="T5" fmla="*/ 95 h 128"/>
                <a:gd name="T6" fmla="*/ 44 w 94"/>
                <a:gd name="T7" fmla="*/ 67 h 128"/>
                <a:gd name="T8" fmla="*/ 65 w 94"/>
                <a:gd name="T9" fmla="*/ 38 h 128"/>
                <a:gd name="T10" fmla="*/ 86 w 94"/>
                <a:gd name="T11" fmla="*/ 9 h 128"/>
                <a:gd name="T12" fmla="*/ 94 w 94"/>
                <a:gd name="T13" fmla="*/ 0 h 128"/>
                <a:gd name="T14" fmla="*/ 0 60000 65536"/>
                <a:gd name="T15" fmla="*/ 0 60000 65536"/>
                <a:gd name="T16" fmla="*/ 0 60000 65536"/>
                <a:gd name="T17" fmla="*/ 0 60000 65536"/>
                <a:gd name="T18" fmla="*/ 0 60000 65536"/>
                <a:gd name="T19" fmla="*/ 0 60000 65536"/>
                <a:gd name="T20" fmla="*/ 0 60000 65536"/>
                <a:gd name="T21" fmla="*/ 0 w 94"/>
                <a:gd name="T22" fmla="*/ 0 h 128"/>
                <a:gd name="T23" fmla="*/ 94 w 94"/>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128">
                  <a:moveTo>
                    <a:pt x="0" y="128"/>
                  </a:moveTo>
                  <a:lnTo>
                    <a:pt x="2" y="125"/>
                  </a:lnTo>
                  <a:lnTo>
                    <a:pt x="23" y="95"/>
                  </a:lnTo>
                  <a:lnTo>
                    <a:pt x="44" y="67"/>
                  </a:lnTo>
                  <a:lnTo>
                    <a:pt x="65" y="38"/>
                  </a:lnTo>
                  <a:lnTo>
                    <a:pt x="86" y="9"/>
                  </a:lnTo>
                  <a:lnTo>
                    <a:pt x="94" y="0"/>
                  </a:lnTo>
                </a:path>
              </a:pathLst>
            </a:custGeom>
            <a:noFill/>
            <a:ln w="0">
              <a:solidFill>
                <a:srgbClr val="000000"/>
              </a:solidFill>
              <a:prstDash val="solid"/>
              <a:round/>
              <a:headEnd/>
              <a:tailEnd/>
            </a:ln>
          </p:spPr>
          <p:txBody>
            <a:bodyPr/>
            <a:lstStyle/>
            <a:p>
              <a:endParaRPr lang="tr-TR"/>
            </a:p>
          </p:txBody>
        </p:sp>
        <p:sp>
          <p:nvSpPr>
            <p:cNvPr id="83125" name="Freeform 179"/>
            <p:cNvSpPr>
              <a:spLocks/>
            </p:cNvSpPr>
            <p:nvPr/>
          </p:nvSpPr>
          <p:spPr bwMode="auto">
            <a:xfrm>
              <a:off x="1592" y="2629"/>
              <a:ext cx="23" cy="32"/>
            </a:xfrm>
            <a:custGeom>
              <a:avLst/>
              <a:gdLst>
                <a:gd name="T0" fmla="*/ 0 w 95"/>
                <a:gd name="T1" fmla="*/ 127 h 127"/>
                <a:gd name="T2" fmla="*/ 7 w 95"/>
                <a:gd name="T3" fmla="*/ 116 h 127"/>
                <a:gd name="T4" fmla="*/ 29 w 95"/>
                <a:gd name="T5" fmla="*/ 88 h 127"/>
                <a:gd name="T6" fmla="*/ 50 w 95"/>
                <a:gd name="T7" fmla="*/ 60 h 127"/>
                <a:gd name="T8" fmla="*/ 71 w 95"/>
                <a:gd name="T9" fmla="*/ 33 h 127"/>
                <a:gd name="T10" fmla="*/ 91 w 95"/>
                <a:gd name="T11" fmla="*/ 5 h 127"/>
                <a:gd name="T12" fmla="*/ 95 w 95"/>
                <a:gd name="T13" fmla="*/ 0 h 127"/>
                <a:gd name="T14" fmla="*/ 0 60000 65536"/>
                <a:gd name="T15" fmla="*/ 0 60000 65536"/>
                <a:gd name="T16" fmla="*/ 0 60000 65536"/>
                <a:gd name="T17" fmla="*/ 0 60000 65536"/>
                <a:gd name="T18" fmla="*/ 0 60000 65536"/>
                <a:gd name="T19" fmla="*/ 0 60000 65536"/>
                <a:gd name="T20" fmla="*/ 0 60000 65536"/>
                <a:gd name="T21" fmla="*/ 0 w 95"/>
                <a:gd name="T22" fmla="*/ 0 h 127"/>
                <a:gd name="T23" fmla="*/ 95 w 95"/>
                <a:gd name="T24" fmla="*/ 127 h 1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127">
                  <a:moveTo>
                    <a:pt x="0" y="127"/>
                  </a:moveTo>
                  <a:lnTo>
                    <a:pt x="7" y="116"/>
                  </a:lnTo>
                  <a:lnTo>
                    <a:pt x="29" y="88"/>
                  </a:lnTo>
                  <a:lnTo>
                    <a:pt x="50" y="60"/>
                  </a:lnTo>
                  <a:lnTo>
                    <a:pt x="71" y="33"/>
                  </a:lnTo>
                  <a:lnTo>
                    <a:pt x="91" y="5"/>
                  </a:lnTo>
                  <a:lnTo>
                    <a:pt x="95" y="0"/>
                  </a:lnTo>
                </a:path>
              </a:pathLst>
            </a:custGeom>
            <a:noFill/>
            <a:ln w="0">
              <a:solidFill>
                <a:srgbClr val="000000"/>
              </a:solidFill>
              <a:prstDash val="solid"/>
              <a:round/>
              <a:headEnd/>
              <a:tailEnd/>
            </a:ln>
          </p:spPr>
          <p:txBody>
            <a:bodyPr/>
            <a:lstStyle/>
            <a:p>
              <a:endParaRPr lang="tr-TR"/>
            </a:p>
          </p:txBody>
        </p:sp>
        <p:sp>
          <p:nvSpPr>
            <p:cNvPr id="83126" name="Freeform 180"/>
            <p:cNvSpPr>
              <a:spLocks/>
            </p:cNvSpPr>
            <p:nvPr/>
          </p:nvSpPr>
          <p:spPr bwMode="auto">
            <a:xfrm>
              <a:off x="1627" y="2582"/>
              <a:ext cx="24" cy="31"/>
            </a:xfrm>
            <a:custGeom>
              <a:avLst/>
              <a:gdLst>
                <a:gd name="T0" fmla="*/ 0 w 96"/>
                <a:gd name="T1" fmla="*/ 126 h 126"/>
                <a:gd name="T2" fmla="*/ 10 w 96"/>
                <a:gd name="T3" fmla="*/ 112 h 126"/>
                <a:gd name="T4" fmla="*/ 30 w 96"/>
                <a:gd name="T5" fmla="*/ 85 h 126"/>
                <a:gd name="T6" fmla="*/ 51 w 96"/>
                <a:gd name="T7" fmla="*/ 58 h 126"/>
                <a:gd name="T8" fmla="*/ 72 w 96"/>
                <a:gd name="T9" fmla="*/ 32 h 126"/>
                <a:gd name="T10" fmla="*/ 91 w 96"/>
                <a:gd name="T11" fmla="*/ 5 h 126"/>
                <a:gd name="T12" fmla="*/ 96 w 96"/>
                <a:gd name="T13" fmla="*/ 0 h 126"/>
                <a:gd name="T14" fmla="*/ 0 60000 65536"/>
                <a:gd name="T15" fmla="*/ 0 60000 65536"/>
                <a:gd name="T16" fmla="*/ 0 60000 65536"/>
                <a:gd name="T17" fmla="*/ 0 60000 65536"/>
                <a:gd name="T18" fmla="*/ 0 60000 65536"/>
                <a:gd name="T19" fmla="*/ 0 60000 65536"/>
                <a:gd name="T20" fmla="*/ 0 60000 65536"/>
                <a:gd name="T21" fmla="*/ 0 w 96"/>
                <a:gd name="T22" fmla="*/ 0 h 126"/>
                <a:gd name="T23" fmla="*/ 96 w 96"/>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126">
                  <a:moveTo>
                    <a:pt x="0" y="126"/>
                  </a:moveTo>
                  <a:lnTo>
                    <a:pt x="10" y="112"/>
                  </a:lnTo>
                  <a:lnTo>
                    <a:pt x="30" y="85"/>
                  </a:lnTo>
                  <a:lnTo>
                    <a:pt x="51" y="58"/>
                  </a:lnTo>
                  <a:lnTo>
                    <a:pt x="72" y="32"/>
                  </a:lnTo>
                  <a:lnTo>
                    <a:pt x="91" y="5"/>
                  </a:lnTo>
                  <a:lnTo>
                    <a:pt x="96" y="0"/>
                  </a:lnTo>
                </a:path>
              </a:pathLst>
            </a:custGeom>
            <a:noFill/>
            <a:ln w="0">
              <a:solidFill>
                <a:srgbClr val="000000"/>
              </a:solidFill>
              <a:prstDash val="solid"/>
              <a:round/>
              <a:headEnd/>
              <a:tailEnd/>
            </a:ln>
          </p:spPr>
          <p:txBody>
            <a:bodyPr/>
            <a:lstStyle/>
            <a:p>
              <a:endParaRPr lang="tr-TR"/>
            </a:p>
          </p:txBody>
        </p:sp>
        <p:sp>
          <p:nvSpPr>
            <p:cNvPr id="83127" name="Freeform 181"/>
            <p:cNvSpPr>
              <a:spLocks/>
            </p:cNvSpPr>
            <p:nvPr/>
          </p:nvSpPr>
          <p:spPr bwMode="auto">
            <a:xfrm>
              <a:off x="1663" y="2534"/>
              <a:ext cx="25" cy="32"/>
            </a:xfrm>
            <a:custGeom>
              <a:avLst/>
              <a:gdLst>
                <a:gd name="T0" fmla="*/ 0 w 97"/>
                <a:gd name="T1" fmla="*/ 125 h 125"/>
                <a:gd name="T2" fmla="*/ 8 w 97"/>
                <a:gd name="T3" fmla="*/ 114 h 125"/>
                <a:gd name="T4" fmla="*/ 28 w 97"/>
                <a:gd name="T5" fmla="*/ 88 h 125"/>
                <a:gd name="T6" fmla="*/ 48 w 97"/>
                <a:gd name="T7" fmla="*/ 63 h 125"/>
                <a:gd name="T8" fmla="*/ 67 w 97"/>
                <a:gd name="T9" fmla="*/ 37 h 125"/>
                <a:gd name="T10" fmla="*/ 87 w 97"/>
                <a:gd name="T11" fmla="*/ 12 h 125"/>
                <a:gd name="T12" fmla="*/ 97 w 97"/>
                <a:gd name="T13" fmla="*/ 0 h 125"/>
                <a:gd name="T14" fmla="*/ 0 60000 65536"/>
                <a:gd name="T15" fmla="*/ 0 60000 65536"/>
                <a:gd name="T16" fmla="*/ 0 60000 65536"/>
                <a:gd name="T17" fmla="*/ 0 60000 65536"/>
                <a:gd name="T18" fmla="*/ 0 60000 65536"/>
                <a:gd name="T19" fmla="*/ 0 60000 65536"/>
                <a:gd name="T20" fmla="*/ 0 60000 65536"/>
                <a:gd name="T21" fmla="*/ 0 w 97"/>
                <a:gd name="T22" fmla="*/ 0 h 125"/>
                <a:gd name="T23" fmla="*/ 97 w 97"/>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 h="125">
                  <a:moveTo>
                    <a:pt x="0" y="125"/>
                  </a:moveTo>
                  <a:lnTo>
                    <a:pt x="8" y="114"/>
                  </a:lnTo>
                  <a:lnTo>
                    <a:pt x="28" y="88"/>
                  </a:lnTo>
                  <a:lnTo>
                    <a:pt x="48" y="63"/>
                  </a:lnTo>
                  <a:lnTo>
                    <a:pt x="67" y="37"/>
                  </a:lnTo>
                  <a:lnTo>
                    <a:pt x="87" y="12"/>
                  </a:lnTo>
                  <a:lnTo>
                    <a:pt x="97" y="0"/>
                  </a:lnTo>
                </a:path>
              </a:pathLst>
            </a:custGeom>
            <a:noFill/>
            <a:ln w="0">
              <a:solidFill>
                <a:srgbClr val="000000"/>
              </a:solidFill>
              <a:prstDash val="solid"/>
              <a:round/>
              <a:headEnd/>
              <a:tailEnd/>
            </a:ln>
          </p:spPr>
          <p:txBody>
            <a:bodyPr/>
            <a:lstStyle/>
            <a:p>
              <a:endParaRPr lang="tr-TR"/>
            </a:p>
          </p:txBody>
        </p:sp>
        <p:sp>
          <p:nvSpPr>
            <p:cNvPr id="83128" name="Freeform 182"/>
            <p:cNvSpPr>
              <a:spLocks/>
            </p:cNvSpPr>
            <p:nvPr/>
          </p:nvSpPr>
          <p:spPr bwMode="auto">
            <a:xfrm>
              <a:off x="1700" y="2488"/>
              <a:ext cx="24" cy="31"/>
            </a:xfrm>
            <a:custGeom>
              <a:avLst/>
              <a:gdLst>
                <a:gd name="T0" fmla="*/ 0 w 97"/>
                <a:gd name="T1" fmla="*/ 124 h 124"/>
                <a:gd name="T2" fmla="*/ 0 w 97"/>
                <a:gd name="T3" fmla="*/ 123 h 124"/>
                <a:gd name="T4" fmla="*/ 19 w 97"/>
                <a:gd name="T5" fmla="*/ 98 h 124"/>
                <a:gd name="T6" fmla="*/ 39 w 97"/>
                <a:gd name="T7" fmla="*/ 74 h 124"/>
                <a:gd name="T8" fmla="*/ 58 w 97"/>
                <a:gd name="T9" fmla="*/ 50 h 124"/>
                <a:gd name="T10" fmla="*/ 77 w 97"/>
                <a:gd name="T11" fmla="*/ 25 h 124"/>
                <a:gd name="T12" fmla="*/ 96 w 97"/>
                <a:gd name="T13" fmla="*/ 1 h 124"/>
                <a:gd name="T14" fmla="*/ 97 w 97"/>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97"/>
                <a:gd name="T25" fmla="*/ 0 h 124"/>
                <a:gd name="T26" fmla="*/ 97 w 97"/>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 h="124">
                  <a:moveTo>
                    <a:pt x="0" y="124"/>
                  </a:moveTo>
                  <a:lnTo>
                    <a:pt x="0" y="123"/>
                  </a:lnTo>
                  <a:lnTo>
                    <a:pt x="19" y="98"/>
                  </a:lnTo>
                  <a:lnTo>
                    <a:pt x="39" y="74"/>
                  </a:lnTo>
                  <a:lnTo>
                    <a:pt x="58" y="50"/>
                  </a:lnTo>
                  <a:lnTo>
                    <a:pt x="77" y="25"/>
                  </a:lnTo>
                  <a:lnTo>
                    <a:pt x="96" y="1"/>
                  </a:lnTo>
                  <a:lnTo>
                    <a:pt x="97" y="0"/>
                  </a:lnTo>
                </a:path>
              </a:pathLst>
            </a:custGeom>
            <a:noFill/>
            <a:ln w="0">
              <a:solidFill>
                <a:srgbClr val="000000"/>
              </a:solidFill>
              <a:prstDash val="solid"/>
              <a:round/>
              <a:headEnd/>
              <a:tailEnd/>
            </a:ln>
          </p:spPr>
          <p:txBody>
            <a:bodyPr/>
            <a:lstStyle/>
            <a:p>
              <a:endParaRPr lang="tr-TR"/>
            </a:p>
          </p:txBody>
        </p:sp>
        <p:sp>
          <p:nvSpPr>
            <p:cNvPr id="83129" name="Freeform 183"/>
            <p:cNvSpPr>
              <a:spLocks/>
            </p:cNvSpPr>
            <p:nvPr/>
          </p:nvSpPr>
          <p:spPr bwMode="auto">
            <a:xfrm>
              <a:off x="1736" y="2441"/>
              <a:ext cx="25" cy="31"/>
            </a:xfrm>
            <a:custGeom>
              <a:avLst/>
              <a:gdLst>
                <a:gd name="T0" fmla="*/ 0 w 99"/>
                <a:gd name="T1" fmla="*/ 124 h 124"/>
                <a:gd name="T2" fmla="*/ 5 w 99"/>
                <a:gd name="T3" fmla="*/ 117 h 124"/>
                <a:gd name="T4" fmla="*/ 24 w 99"/>
                <a:gd name="T5" fmla="*/ 93 h 124"/>
                <a:gd name="T6" fmla="*/ 43 w 99"/>
                <a:gd name="T7" fmla="*/ 70 h 124"/>
                <a:gd name="T8" fmla="*/ 61 w 99"/>
                <a:gd name="T9" fmla="*/ 47 h 124"/>
                <a:gd name="T10" fmla="*/ 80 w 99"/>
                <a:gd name="T11" fmla="*/ 25 h 124"/>
                <a:gd name="T12" fmla="*/ 97 w 99"/>
                <a:gd name="T13" fmla="*/ 2 h 124"/>
                <a:gd name="T14" fmla="*/ 99 w 99"/>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99"/>
                <a:gd name="T25" fmla="*/ 0 h 124"/>
                <a:gd name="T26" fmla="*/ 99 w 99"/>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9" h="124">
                  <a:moveTo>
                    <a:pt x="0" y="124"/>
                  </a:moveTo>
                  <a:lnTo>
                    <a:pt x="5" y="117"/>
                  </a:lnTo>
                  <a:lnTo>
                    <a:pt x="24" y="93"/>
                  </a:lnTo>
                  <a:lnTo>
                    <a:pt x="43" y="70"/>
                  </a:lnTo>
                  <a:lnTo>
                    <a:pt x="61" y="47"/>
                  </a:lnTo>
                  <a:lnTo>
                    <a:pt x="80" y="25"/>
                  </a:lnTo>
                  <a:lnTo>
                    <a:pt x="97" y="2"/>
                  </a:lnTo>
                  <a:lnTo>
                    <a:pt x="99" y="0"/>
                  </a:lnTo>
                </a:path>
              </a:pathLst>
            </a:custGeom>
            <a:noFill/>
            <a:ln w="0">
              <a:solidFill>
                <a:srgbClr val="000000"/>
              </a:solidFill>
              <a:prstDash val="solid"/>
              <a:round/>
              <a:headEnd/>
              <a:tailEnd/>
            </a:ln>
          </p:spPr>
          <p:txBody>
            <a:bodyPr/>
            <a:lstStyle/>
            <a:p>
              <a:endParaRPr lang="tr-TR"/>
            </a:p>
          </p:txBody>
        </p:sp>
        <p:sp>
          <p:nvSpPr>
            <p:cNvPr id="83130" name="Freeform 184"/>
            <p:cNvSpPr>
              <a:spLocks/>
            </p:cNvSpPr>
            <p:nvPr/>
          </p:nvSpPr>
          <p:spPr bwMode="auto">
            <a:xfrm>
              <a:off x="1774" y="2395"/>
              <a:ext cx="24" cy="31"/>
            </a:xfrm>
            <a:custGeom>
              <a:avLst/>
              <a:gdLst>
                <a:gd name="T0" fmla="*/ 0 w 100"/>
                <a:gd name="T1" fmla="*/ 123 h 123"/>
                <a:gd name="T2" fmla="*/ 3 w 100"/>
                <a:gd name="T3" fmla="*/ 120 h 123"/>
                <a:gd name="T4" fmla="*/ 20 w 100"/>
                <a:gd name="T5" fmla="*/ 98 h 123"/>
                <a:gd name="T6" fmla="*/ 37 w 100"/>
                <a:gd name="T7" fmla="*/ 76 h 123"/>
                <a:gd name="T8" fmla="*/ 55 w 100"/>
                <a:gd name="T9" fmla="*/ 54 h 123"/>
                <a:gd name="T10" fmla="*/ 72 w 100"/>
                <a:gd name="T11" fmla="*/ 34 h 123"/>
                <a:gd name="T12" fmla="*/ 89 w 100"/>
                <a:gd name="T13" fmla="*/ 13 h 123"/>
                <a:gd name="T14" fmla="*/ 100 w 100"/>
                <a:gd name="T15" fmla="*/ 0 h 123"/>
                <a:gd name="T16" fmla="*/ 0 60000 65536"/>
                <a:gd name="T17" fmla="*/ 0 60000 65536"/>
                <a:gd name="T18" fmla="*/ 0 60000 65536"/>
                <a:gd name="T19" fmla="*/ 0 60000 65536"/>
                <a:gd name="T20" fmla="*/ 0 60000 65536"/>
                <a:gd name="T21" fmla="*/ 0 60000 65536"/>
                <a:gd name="T22" fmla="*/ 0 60000 65536"/>
                <a:gd name="T23" fmla="*/ 0 60000 65536"/>
                <a:gd name="T24" fmla="*/ 0 w 100"/>
                <a:gd name="T25" fmla="*/ 0 h 123"/>
                <a:gd name="T26" fmla="*/ 100 w 100"/>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 h="123">
                  <a:moveTo>
                    <a:pt x="0" y="123"/>
                  </a:moveTo>
                  <a:lnTo>
                    <a:pt x="3" y="120"/>
                  </a:lnTo>
                  <a:lnTo>
                    <a:pt x="20" y="98"/>
                  </a:lnTo>
                  <a:lnTo>
                    <a:pt x="37" y="76"/>
                  </a:lnTo>
                  <a:lnTo>
                    <a:pt x="55" y="54"/>
                  </a:lnTo>
                  <a:lnTo>
                    <a:pt x="72" y="34"/>
                  </a:lnTo>
                  <a:lnTo>
                    <a:pt x="89" y="13"/>
                  </a:lnTo>
                  <a:lnTo>
                    <a:pt x="100" y="0"/>
                  </a:lnTo>
                </a:path>
              </a:pathLst>
            </a:custGeom>
            <a:noFill/>
            <a:ln w="0">
              <a:solidFill>
                <a:srgbClr val="000000"/>
              </a:solidFill>
              <a:prstDash val="solid"/>
              <a:round/>
              <a:headEnd/>
              <a:tailEnd/>
            </a:ln>
          </p:spPr>
          <p:txBody>
            <a:bodyPr/>
            <a:lstStyle/>
            <a:p>
              <a:endParaRPr lang="tr-TR"/>
            </a:p>
          </p:txBody>
        </p:sp>
        <p:sp>
          <p:nvSpPr>
            <p:cNvPr id="83131" name="Freeform 185"/>
            <p:cNvSpPr>
              <a:spLocks/>
            </p:cNvSpPr>
            <p:nvPr/>
          </p:nvSpPr>
          <p:spPr bwMode="auto">
            <a:xfrm>
              <a:off x="1811" y="2354"/>
              <a:ext cx="22" cy="26"/>
            </a:xfrm>
            <a:custGeom>
              <a:avLst/>
              <a:gdLst>
                <a:gd name="T0" fmla="*/ 0 w 86"/>
                <a:gd name="T1" fmla="*/ 106 h 106"/>
                <a:gd name="T2" fmla="*/ 6 w 86"/>
                <a:gd name="T3" fmla="*/ 98 h 106"/>
                <a:gd name="T4" fmla="*/ 23 w 86"/>
                <a:gd name="T5" fmla="*/ 78 h 106"/>
                <a:gd name="T6" fmla="*/ 38 w 86"/>
                <a:gd name="T7" fmla="*/ 59 h 106"/>
                <a:gd name="T8" fmla="*/ 54 w 86"/>
                <a:gd name="T9" fmla="*/ 39 h 106"/>
                <a:gd name="T10" fmla="*/ 71 w 86"/>
                <a:gd name="T11" fmla="*/ 19 h 106"/>
                <a:gd name="T12" fmla="*/ 86 w 86"/>
                <a:gd name="T13" fmla="*/ 0 h 106"/>
                <a:gd name="T14" fmla="*/ 0 60000 65536"/>
                <a:gd name="T15" fmla="*/ 0 60000 65536"/>
                <a:gd name="T16" fmla="*/ 0 60000 65536"/>
                <a:gd name="T17" fmla="*/ 0 60000 65536"/>
                <a:gd name="T18" fmla="*/ 0 60000 65536"/>
                <a:gd name="T19" fmla="*/ 0 60000 65536"/>
                <a:gd name="T20" fmla="*/ 0 60000 65536"/>
                <a:gd name="T21" fmla="*/ 0 w 86"/>
                <a:gd name="T22" fmla="*/ 0 h 106"/>
                <a:gd name="T23" fmla="*/ 86 w 86"/>
                <a:gd name="T24" fmla="*/ 106 h 1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106">
                  <a:moveTo>
                    <a:pt x="0" y="106"/>
                  </a:moveTo>
                  <a:lnTo>
                    <a:pt x="6" y="98"/>
                  </a:lnTo>
                  <a:lnTo>
                    <a:pt x="23" y="78"/>
                  </a:lnTo>
                  <a:lnTo>
                    <a:pt x="38" y="59"/>
                  </a:lnTo>
                  <a:lnTo>
                    <a:pt x="54" y="39"/>
                  </a:lnTo>
                  <a:lnTo>
                    <a:pt x="71" y="19"/>
                  </a:lnTo>
                  <a:lnTo>
                    <a:pt x="86" y="0"/>
                  </a:lnTo>
                </a:path>
              </a:pathLst>
            </a:custGeom>
            <a:noFill/>
            <a:ln w="0">
              <a:solidFill>
                <a:srgbClr val="000000"/>
              </a:solidFill>
              <a:prstDash val="solid"/>
              <a:round/>
              <a:headEnd/>
              <a:tailEnd/>
            </a:ln>
          </p:spPr>
          <p:txBody>
            <a:bodyPr/>
            <a:lstStyle/>
            <a:p>
              <a:endParaRPr lang="tr-TR"/>
            </a:p>
          </p:txBody>
        </p:sp>
        <p:sp>
          <p:nvSpPr>
            <p:cNvPr id="83132" name="Freeform 186"/>
            <p:cNvSpPr>
              <a:spLocks/>
            </p:cNvSpPr>
            <p:nvPr/>
          </p:nvSpPr>
          <p:spPr bwMode="auto">
            <a:xfrm>
              <a:off x="1418" y="2608"/>
              <a:ext cx="20" cy="27"/>
            </a:xfrm>
            <a:custGeom>
              <a:avLst/>
              <a:gdLst>
                <a:gd name="T0" fmla="*/ 0 w 79"/>
                <a:gd name="T1" fmla="*/ 109 h 109"/>
                <a:gd name="T2" fmla="*/ 21 w 79"/>
                <a:gd name="T3" fmla="*/ 80 h 109"/>
                <a:gd name="T4" fmla="*/ 42 w 79"/>
                <a:gd name="T5" fmla="*/ 50 h 109"/>
                <a:gd name="T6" fmla="*/ 64 w 79"/>
                <a:gd name="T7" fmla="*/ 21 h 109"/>
                <a:gd name="T8" fmla="*/ 79 w 79"/>
                <a:gd name="T9" fmla="*/ 0 h 109"/>
                <a:gd name="T10" fmla="*/ 0 60000 65536"/>
                <a:gd name="T11" fmla="*/ 0 60000 65536"/>
                <a:gd name="T12" fmla="*/ 0 60000 65536"/>
                <a:gd name="T13" fmla="*/ 0 60000 65536"/>
                <a:gd name="T14" fmla="*/ 0 60000 65536"/>
                <a:gd name="T15" fmla="*/ 0 w 79"/>
                <a:gd name="T16" fmla="*/ 0 h 109"/>
                <a:gd name="T17" fmla="*/ 79 w 79"/>
                <a:gd name="T18" fmla="*/ 109 h 109"/>
              </a:gdLst>
              <a:ahLst/>
              <a:cxnLst>
                <a:cxn ang="T10">
                  <a:pos x="T0" y="T1"/>
                </a:cxn>
                <a:cxn ang="T11">
                  <a:pos x="T2" y="T3"/>
                </a:cxn>
                <a:cxn ang="T12">
                  <a:pos x="T4" y="T5"/>
                </a:cxn>
                <a:cxn ang="T13">
                  <a:pos x="T6" y="T7"/>
                </a:cxn>
                <a:cxn ang="T14">
                  <a:pos x="T8" y="T9"/>
                </a:cxn>
              </a:cxnLst>
              <a:rect l="T15" t="T16" r="T17" b="T18"/>
              <a:pathLst>
                <a:path w="79" h="109">
                  <a:moveTo>
                    <a:pt x="0" y="109"/>
                  </a:moveTo>
                  <a:lnTo>
                    <a:pt x="21" y="80"/>
                  </a:lnTo>
                  <a:lnTo>
                    <a:pt x="42" y="50"/>
                  </a:lnTo>
                  <a:lnTo>
                    <a:pt x="64" y="21"/>
                  </a:lnTo>
                  <a:lnTo>
                    <a:pt x="79" y="0"/>
                  </a:lnTo>
                </a:path>
              </a:pathLst>
            </a:custGeom>
            <a:noFill/>
            <a:ln w="0">
              <a:solidFill>
                <a:srgbClr val="000000"/>
              </a:solidFill>
              <a:prstDash val="solid"/>
              <a:round/>
              <a:headEnd/>
              <a:tailEnd/>
            </a:ln>
          </p:spPr>
          <p:txBody>
            <a:bodyPr/>
            <a:lstStyle/>
            <a:p>
              <a:endParaRPr lang="tr-TR"/>
            </a:p>
          </p:txBody>
        </p:sp>
        <p:sp>
          <p:nvSpPr>
            <p:cNvPr id="83133" name="Freeform 187"/>
            <p:cNvSpPr>
              <a:spLocks/>
            </p:cNvSpPr>
            <p:nvPr/>
          </p:nvSpPr>
          <p:spPr bwMode="auto">
            <a:xfrm>
              <a:off x="1450" y="2560"/>
              <a:ext cx="23" cy="31"/>
            </a:xfrm>
            <a:custGeom>
              <a:avLst/>
              <a:gdLst>
                <a:gd name="T0" fmla="*/ 0 w 94"/>
                <a:gd name="T1" fmla="*/ 128 h 128"/>
                <a:gd name="T2" fmla="*/ 2 w 94"/>
                <a:gd name="T3" fmla="*/ 126 h 128"/>
                <a:gd name="T4" fmla="*/ 23 w 94"/>
                <a:gd name="T5" fmla="*/ 97 h 128"/>
                <a:gd name="T6" fmla="*/ 45 w 94"/>
                <a:gd name="T7" fmla="*/ 68 h 128"/>
                <a:gd name="T8" fmla="*/ 66 w 94"/>
                <a:gd name="T9" fmla="*/ 39 h 128"/>
                <a:gd name="T10" fmla="*/ 87 w 94"/>
                <a:gd name="T11" fmla="*/ 11 h 128"/>
                <a:gd name="T12" fmla="*/ 94 w 94"/>
                <a:gd name="T13" fmla="*/ 0 h 128"/>
                <a:gd name="T14" fmla="*/ 0 60000 65536"/>
                <a:gd name="T15" fmla="*/ 0 60000 65536"/>
                <a:gd name="T16" fmla="*/ 0 60000 65536"/>
                <a:gd name="T17" fmla="*/ 0 60000 65536"/>
                <a:gd name="T18" fmla="*/ 0 60000 65536"/>
                <a:gd name="T19" fmla="*/ 0 60000 65536"/>
                <a:gd name="T20" fmla="*/ 0 60000 65536"/>
                <a:gd name="T21" fmla="*/ 0 w 94"/>
                <a:gd name="T22" fmla="*/ 0 h 128"/>
                <a:gd name="T23" fmla="*/ 94 w 94"/>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128">
                  <a:moveTo>
                    <a:pt x="0" y="128"/>
                  </a:moveTo>
                  <a:lnTo>
                    <a:pt x="2" y="126"/>
                  </a:lnTo>
                  <a:lnTo>
                    <a:pt x="23" y="97"/>
                  </a:lnTo>
                  <a:lnTo>
                    <a:pt x="45" y="68"/>
                  </a:lnTo>
                  <a:lnTo>
                    <a:pt x="66" y="39"/>
                  </a:lnTo>
                  <a:lnTo>
                    <a:pt x="87" y="11"/>
                  </a:lnTo>
                  <a:lnTo>
                    <a:pt x="94" y="0"/>
                  </a:lnTo>
                </a:path>
              </a:pathLst>
            </a:custGeom>
            <a:noFill/>
            <a:ln w="0">
              <a:solidFill>
                <a:srgbClr val="000000"/>
              </a:solidFill>
              <a:prstDash val="solid"/>
              <a:round/>
              <a:headEnd/>
              <a:tailEnd/>
            </a:ln>
          </p:spPr>
          <p:txBody>
            <a:bodyPr/>
            <a:lstStyle/>
            <a:p>
              <a:endParaRPr lang="tr-TR"/>
            </a:p>
          </p:txBody>
        </p:sp>
        <p:sp>
          <p:nvSpPr>
            <p:cNvPr id="83134" name="Freeform 188"/>
            <p:cNvSpPr>
              <a:spLocks/>
            </p:cNvSpPr>
            <p:nvPr/>
          </p:nvSpPr>
          <p:spPr bwMode="auto">
            <a:xfrm>
              <a:off x="1485" y="2512"/>
              <a:ext cx="24" cy="32"/>
            </a:xfrm>
            <a:custGeom>
              <a:avLst/>
              <a:gdLst>
                <a:gd name="T0" fmla="*/ 0 w 95"/>
                <a:gd name="T1" fmla="*/ 127 h 127"/>
                <a:gd name="T2" fmla="*/ 8 w 95"/>
                <a:gd name="T3" fmla="*/ 116 h 127"/>
                <a:gd name="T4" fmla="*/ 29 w 95"/>
                <a:gd name="T5" fmla="*/ 87 h 127"/>
                <a:gd name="T6" fmla="*/ 50 w 95"/>
                <a:gd name="T7" fmla="*/ 60 h 127"/>
                <a:gd name="T8" fmla="*/ 71 w 95"/>
                <a:gd name="T9" fmla="*/ 32 h 127"/>
                <a:gd name="T10" fmla="*/ 92 w 95"/>
                <a:gd name="T11" fmla="*/ 5 h 127"/>
                <a:gd name="T12" fmla="*/ 95 w 95"/>
                <a:gd name="T13" fmla="*/ 0 h 127"/>
                <a:gd name="T14" fmla="*/ 0 60000 65536"/>
                <a:gd name="T15" fmla="*/ 0 60000 65536"/>
                <a:gd name="T16" fmla="*/ 0 60000 65536"/>
                <a:gd name="T17" fmla="*/ 0 60000 65536"/>
                <a:gd name="T18" fmla="*/ 0 60000 65536"/>
                <a:gd name="T19" fmla="*/ 0 60000 65536"/>
                <a:gd name="T20" fmla="*/ 0 60000 65536"/>
                <a:gd name="T21" fmla="*/ 0 w 95"/>
                <a:gd name="T22" fmla="*/ 0 h 127"/>
                <a:gd name="T23" fmla="*/ 95 w 95"/>
                <a:gd name="T24" fmla="*/ 127 h 1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127">
                  <a:moveTo>
                    <a:pt x="0" y="127"/>
                  </a:moveTo>
                  <a:lnTo>
                    <a:pt x="8" y="116"/>
                  </a:lnTo>
                  <a:lnTo>
                    <a:pt x="29" y="87"/>
                  </a:lnTo>
                  <a:lnTo>
                    <a:pt x="50" y="60"/>
                  </a:lnTo>
                  <a:lnTo>
                    <a:pt x="71" y="32"/>
                  </a:lnTo>
                  <a:lnTo>
                    <a:pt x="92" y="5"/>
                  </a:lnTo>
                  <a:lnTo>
                    <a:pt x="95" y="0"/>
                  </a:lnTo>
                </a:path>
              </a:pathLst>
            </a:custGeom>
            <a:noFill/>
            <a:ln w="0">
              <a:solidFill>
                <a:srgbClr val="000000"/>
              </a:solidFill>
              <a:prstDash val="solid"/>
              <a:round/>
              <a:headEnd/>
              <a:tailEnd/>
            </a:ln>
          </p:spPr>
          <p:txBody>
            <a:bodyPr/>
            <a:lstStyle/>
            <a:p>
              <a:endParaRPr lang="tr-TR"/>
            </a:p>
          </p:txBody>
        </p:sp>
        <p:sp>
          <p:nvSpPr>
            <p:cNvPr id="83135" name="Freeform 189"/>
            <p:cNvSpPr>
              <a:spLocks/>
            </p:cNvSpPr>
            <p:nvPr/>
          </p:nvSpPr>
          <p:spPr bwMode="auto">
            <a:xfrm>
              <a:off x="1521" y="2464"/>
              <a:ext cx="24" cy="32"/>
            </a:xfrm>
            <a:custGeom>
              <a:avLst/>
              <a:gdLst>
                <a:gd name="T0" fmla="*/ 0 w 96"/>
                <a:gd name="T1" fmla="*/ 127 h 127"/>
                <a:gd name="T2" fmla="*/ 11 w 96"/>
                <a:gd name="T3" fmla="*/ 112 h 127"/>
                <a:gd name="T4" fmla="*/ 30 w 96"/>
                <a:gd name="T5" fmla="*/ 85 h 127"/>
                <a:gd name="T6" fmla="*/ 51 w 96"/>
                <a:gd name="T7" fmla="*/ 58 h 127"/>
                <a:gd name="T8" fmla="*/ 72 w 96"/>
                <a:gd name="T9" fmla="*/ 32 h 127"/>
                <a:gd name="T10" fmla="*/ 92 w 96"/>
                <a:gd name="T11" fmla="*/ 5 h 127"/>
                <a:gd name="T12" fmla="*/ 96 w 96"/>
                <a:gd name="T13" fmla="*/ 0 h 127"/>
                <a:gd name="T14" fmla="*/ 0 60000 65536"/>
                <a:gd name="T15" fmla="*/ 0 60000 65536"/>
                <a:gd name="T16" fmla="*/ 0 60000 65536"/>
                <a:gd name="T17" fmla="*/ 0 60000 65536"/>
                <a:gd name="T18" fmla="*/ 0 60000 65536"/>
                <a:gd name="T19" fmla="*/ 0 60000 65536"/>
                <a:gd name="T20" fmla="*/ 0 60000 65536"/>
                <a:gd name="T21" fmla="*/ 0 w 96"/>
                <a:gd name="T22" fmla="*/ 0 h 127"/>
                <a:gd name="T23" fmla="*/ 96 w 96"/>
                <a:gd name="T24" fmla="*/ 127 h 1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127">
                  <a:moveTo>
                    <a:pt x="0" y="127"/>
                  </a:moveTo>
                  <a:lnTo>
                    <a:pt x="11" y="112"/>
                  </a:lnTo>
                  <a:lnTo>
                    <a:pt x="30" y="85"/>
                  </a:lnTo>
                  <a:lnTo>
                    <a:pt x="51" y="58"/>
                  </a:lnTo>
                  <a:lnTo>
                    <a:pt x="72" y="32"/>
                  </a:lnTo>
                  <a:lnTo>
                    <a:pt x="92" y="5"/>
                  </a:lnTo>
                  <a:lnTo>
                    <a:pt x="96" y="0"/>
                  </a:lnTo>
                </a:path>
              </a:pathLst>
            </a:custGeom>
            <a:noFill/>
            <a:ln w="0">
              <a:solidFill>
                <a:srgbClr val="000000"/>
              </a:solidFill>
              <a:prstDash val="solid"/>
              <a:round/>
              <a:headEnd/>
              <a:tailEnd/>
            </a:ln>
          </p:spPr>
          <p:txBody>
            <a:bodyPr/>
            <a:lstStyle/>
            <a:p>
              <a:endParaRPr lang="tr-TR"/>
            </a:p>
          </p:txBody>
        </p:sp>
        <p:sp>
          <p:nvSpPr>
            <p:cNvPr id="83136" name="Freeform 190"/>
            <p:cNvSpPr>
              <a:spLocks/>
            </p:cNvSpPr>
            <p:nvPr/>
          </p:nvSpPr>
          <p:spPr bwMode="auto">
            <a:xfrm>
              <a:off x="1557" y="2418"/>
              <a:ext cx="24" cy="31"/>
            </a:xfrm>
            <a:custGeom>
              <a:avLst/>
              <a:gdLst>
                <a:gd name="T0" fmla="*/ 0 w 97"/>
                <a:gd name="T1" fmla="*/ 126 h 126"/>
                <a:gd name="T2" fmla="*/ 9 w 97"/>
                <a:gd name="T3" fmla="*/ 115 h 126"/>
                <a:gd name="T4" fmla="*/ 28 w 97"/>
                <a:gd name="T5" fmla="*/ 89 h 126"/>
                <a:gd name="T6" fmla="*/ 48 w 97"/>
                <a:gd name="T7" fmla="*/ 62 h 126"/>
                <a:gd name="T8" fmla="*/ 68 w 97"/>
                <a:gd name="T9" fmla="*/ 37 h 126"/>
                <a:gd name="T10" fmla="*/ 88 w 97"/>
                <a:gd name="T11" fmla="*/ 12 h 126"/>
                <a:gd name="T12" fmla="*/ 97 w 97"/>
                <a:gd name="T13" fmla="*/ 0 h 126"/>
                <a:gd name="T14" fmla="*/ 0 60000 65536"/>
                <a:gd name="T15" fmla="*/ 0 60000 65536"/>
                <a:gd name="T16" fmla="*/ 0 60000 65536"/>
                <a:gd name="T17" fmla="*/ 0 60000 65536"/>
                <a:gd name="T18" fmla="*/ 0 60000 65536"/>
                <a:gd name="T19" fmla="*/ 0 60000 65536"/>
                <a:gd name="T20" fmla="*/ 0 60000 65536"/>
                <a:gd name="T21" fmla="*/ 0 w 97"/>
                <a:gd name="T22" fmla="*/ 0 h 126"/>
                <a:gd name="T23" fmla="*/ 97 w 97"/>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 h="126">
                  <a:moveTo>
                    <a:pt x="0" y="126"/>
                  </a:moveTo>
                  <a:lnTo>
                    <a:pt x="9" y="115"/>
                  </a:lnTo>
                  <a:lnTo>
                    <a:pt x="28" y="89"/>
                  </a:lnTo>
                  <a:lnTo>
                    <a:pt x="48" y="62"/>
                  </a:lnTo>
                  <a:lnTo>
                    <a:pt x="68" y="37"/>
                  </a:lnTo>
                  <a:lnTo>
                    <a:pt x="88" y="12"/>
                  </a:lnTo>
                  <a:lnTo>
                    <a:pt x="97" y="0"/>
                  </a:lnTo>
                </a:path>
              </a:pathLst>
            </a:custGeom>
            <a:noFill/>
            <a:ln w="0">
              <a:solidFill>
                <a:srgbClr val="000000"/>
              </a:solidFill>
              <a:prstDash val="solid"/>
              <a:round/>
              <a:headEnd/>
              <a:tailEnd/>
            </a:ln>
          </p:spPr>
          <p:txBody>
            <a:bodyPr/>
            <a:lstStyle/>
            <a:p>
              <a:endParaRPr lang="tr-TR"/>
            </a:p>
          </p:txBody>
        </p:sp>
        <p:sp>
          <p:nvSpPr>
            <p:cNvPr id="83137" name="Freeform 191"/>
            <p:cNvSpPr>
              <a:spLocks/>
            </p:cNvSpPr>
            <p:nvPr/>
          </p:nvSpPr>
          <p:spPr bwMode="auto">
            <a:xfrm>
              <a:off x="1593" y="2371"/>
              <a:ext cx="25" cy="31"/>
            </a:xfrm>
            <a:custGeom>
              <a:avLst/>
              <a:gdLst>
                <a:gd name="T0" fmla="*/ 0 w 97"/>
                <a:gd name="T1" fmla="*/ 126 h 126"/>
                <a:gd name="T2" fmla="*/ 0 w 97"/>
                <a:gd name="T3" fmla="*/ 125 h 126"/>
                <a:gd name="T4" fmla="*/ 20 w 97"/>
                <a:gd name="T5" fmla="*/ 100 h 126"/>
                <a:gd name="T6" fmla="*/ 39 w 97"/>
                <a:gd name="T7" fmla="*/ 76 h 126"/>
                <a:gd name="T8" fmla="*/ 58 w 97"/>
                <a:gd name="T9" fmla="*/ 51 h 126"/>
                <a:gd name="T10" fmla="*/ 78 w 97"/>
                <a:gd name="T11" fmla="*/ 27 h 126"/>
                <a:gd name="T12" fmla="*/ 96 w 97"/>
                <a:gd name="T13" fmla="*/ 3 h 126"/>
                <a:gd name="T14" fmla="*/ 97 w 97"/>
                <a:gd name="T15" fmla="*/ 0 h 126"/>
                <a:gd name="T16" fmla="*/ 0 60000 65536"/>
                <a:gd name="T17" fmla="*/ 0 60000 65536"/>
                <a:gd name="T18" fmla="*/ 0 60000 65536"/>
                <a:gd name="T19" fmla="*/ 0 60000 65536"/>
                <a:gd name="T20" fmla="*/ 0 60000 65536"/>
                <a:gd name="T21" fmla="*/ 0 60000 65536"/>
                <a:gd name="T22" fmla="*/ 0 60000 65536"/>
                <a:gd name="T23" fmla="*/ 0 60000 65536"/>
                <a:gd name="T24" fmla="*/ 0 w 97"/>
                <a:gd name="T25" fmla="*/ 0 h 126"/>
                <a:gd name="T26" fmla="*/ 97 w 97"/>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 h="126">
                  <a:moveTo>
                    <a:pt x="0" y="126"/>
                  </a:moveTo>
                  <a:lnTo>
                    <a:pt x="0" y="125"/>
                  </a:lnTo>
                  <a:lnTo>
                    <a:pt x="20" y="100"/>
                  </a:lnTo>
                  <a:lnTo>
                    <a:pt x="39" y="76"/>
                  </a:lnTo>
                  <a:lnTo>
                    <a:pt x="58" y="51"/>
                  </a:lnTo>
                  <a:lnTo>
                    <a:pt x="78" y="27"/>
                  </a:lnTo>
                  <a:lnTo>
                    <a:pt x="96" y="3"/>
                  </a:lnTo>
                  <a:lnTo>
                    <a:pt x="97" y="0"/>
                  </a:lnTo>
                </a:path>
              </a:pathLst>
            </a:custGeom>
            <a:noFill/>
            <a:ln w="0">
              <a:solidFill>
                <a:srgbClr val="000000"/>
              </a:solidFill>
              <a:prstDash val="solid"/>
              <a:round/>
              <a:headEnd/>
              <a:tailEnd/>
            </a:ln>
          </p:spPr>
          <p:txBody>
            <a:bodyPr/>
            <a:lstStyle/>
            <a:p>
              <a:endParaRPr lang="tr-TR"/>
            </a:p>
          </p:txBody>
        </p:sp>
        <p:sp>
          <p:nvSpPr>
            <p:cNvPr id="83138" name="Freeform 192"/>
            <p:cNvSpPr>
              <a:spLocks/>
            </p:cNvSpPr>
            <p:nvPr/>
          </p:nvSpPr>
          <p:spPr bwMode="auto">
            <a:xfrm>
              <a:off x="1630" y="2324"/>
              <a:ext cx="25" cy="31"/>
            </a:xfrm>
            <a:custGeom>
              <a:avLst/>
              <a:gdLst>
                <a:gd name="T0" fmla="*/ 0 w 100"/>
                <a:gd name="T1" fmla="*/ 125 h 125"/>
                <a:gd name="T2" fmla="*/ 6 w 100"/>
                <a:gd name="T3" fmla="*/ 117 h 125"/>
                <a:gd name="T4" fmla="*/ 24 w 100"/>
                <a:gd name="T5" fmla="*/ 93 h 125"/>
                <a:gd name="T6" fmla="*/ 43 w 100"/>
                <a:gd name="T7" fmla="*/ 71 h 125"/>
                <a:gd name="T8" fmla="*/ 61 w 100"/>
                <a:gd name="T9" fmla="*/ 48 h 125"/>
                <a:gd name="T10" fmla="*/ 80 w 100"/>
                <a:gd name="T11" fmla="*/ 25 h 125"/>
                <a:gd name="T12" fmla="*/ 97 w 100"/>
                <a:gd name="T13" fmla="*/ 3 h 125"/>
                <a:gd name="T14" fmla="*/ 100 w 100"/>
                <a:gd name="T15" fmla="*/ 0 h 125"/>
                <a:gd name="T16" fmla="*/ 0 60000 65536"/>
                <a:gd name="T17" fmla="*/ 0 60000 65536"/>
                <a:gd name="T18" fmla="*/ 0 60000 65536"/>
                <a:gd name="T19" fmla="*/ 0 60000 65536"/>
                <a:gd name="T20" fmla="*/ 0 60000 65536"/>
                <a:gd name="T21" fmla="*/ 0 60000 65536"/>
                <a:gd name="T22" fmla="*/ 0 60000 65536"/>
                <a:gd name="T23" fmla="*/ 0 60000 65536"/>
                <a:gd name="T24" fmla="*/ 0 w 100"/>
                <a:gd name="T25" fmla="*/ 0 h 125"/>
                <a:gd name="T26" fmla="*/ 100 w 100"/>
                <a:gd name="T27" fmla="*/ 125 h 1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 h="125">
                  <a:moveTo>
                    <a:pt x="0" y="125"/>
                  </a:moveTo>
                  <a:lnTo>
                    <a:pt x="6" y="117"/>
                  </a:lnTo>
                  <a:lnTo>
                    <a:pt x="24" y="93"/>
                  </a:lnTo>
                  <a:lnTo>
                    <a:pt x="43" y="71"/>
                  </a:lnTo>
                  <a:lnTo>
                    <a:pt x="61" y="48"/>
                  </a:lnTo>
                  <a:lnTo>
                    <a:pt x="80" y="25"/>
                  </a:lnTo>
                  <a:lnTo>
                    <a:pt x="97" y="3"/>
                  </a:lnTo>
                  <a:lnTo>
                    <a:pt x="100" y="0"/>
                  </a:lnTo>
                </a:path>
              </a:pathLst>
            </a:custGeom>
            <a:noFill/>
            <a:ln w="0">
              <a:solidFill>
                <a:srgbClr val="000000"/>
              </a:solidFill>
              <a:prstDash val="solid"/>
              <a:round/>
              <a:headEnd/>
              <a:tailEnd/>
            </a:ln>
          </p:spPr>
          <p:txBody>
            <a:bodyPr/>
            <a:lstStyle/>
            <a:p>
              <a:endParaRPr lang="tr-TR"/>
            </a:p>
          </p:txBody>
        </p:sp>
        <p:sp>
          <p:nvSpPr>
            <p:cNvPr id="83139" name="Freeform 193"/>
            <p:cNvSpPr>
              <a:spLocks/>
            </p:cNvSpPr>
            <p:nvPr/>
          </p:nvSpPr>
          <p:spPr bwMode="auto">
            <a:xfrm>
              <a:off x="1667" y="2278"/>
              <a:ext cx="25" cy="31"/>
            </a:xfrm>
            <a:custGeom>
              <a:avLst/>
              <a:gdLst>
                <a:gd name="T0" fmla="*/ 0 w 99"/>
                <a:gd name="T1" fmla="*/ 122 h 122"/>
                <a:gd name="T2" fmla="*/ 2 w 99"/>
                <a:gd name="T3" fmla="*/ 120 h 122"/>
                <a:gd name="T4" fmla="*/ 19 w 99"/>
                <a:gd name="T5" fmla="*/ 98 h 122"/>
                <a:gd name="T6" fmla="*/ 37 w 99"/>
                <a:gd name="T7" fmla="*/ 77 h 122"/>
                <a:gd name="T8" fmla="*/ 54 w 99"/>
                <a:gd name="T9" fmla="*/ 55 h 122"/>
                <a:gd name="T10" fmla="*/ 72 w 99"/>
                <a:gd name="T11" fmla="*/ 34 h 122"/>
                <a:gd name="T12" fmla="*/ 88 w 99"/>
                <a:gd name="T13" fmla="*/ 13 h 122"/>
                <a:gd name="T14" fmla="*/ 99 w 99"/>
                <a:gd name="T15" fmla="*/ 0 h 122"/>
                <a:gd name="T16" fmla="*/ 0 60000 65536"/>
                <a:gd name="T17" fmla="*/ 0 60000 65536"/>
                <a:gd name="T18" fmla="*/ 0 60000 65536"/>
                <a:gd name="T19" fmla="*/ 0 60000 65536"/>
                <a:gd name="T20" fmla="*/ 0 60000 65536"/>
                <a:gd name="T21" fmla="*/ 0 60000 65536"/>
                <a:gd name="T22" fmla="*/ 0 60000 65536"/>
                <a:gd name="T23" fmla="*/ 0 60000 65536"/>
                <a:gd name="T24" fmla="*/ 0 w 99"/>
                <a:gd name="T25" fmla="*/ 0 h 122"/>
                <a:gd name="T26" fmla="*/ 99 w 99"/>
                <a:gd name="T27" fmla="*/ 122 h 1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9" h="122">
                  <a:moveTo>
                    <a:pt x="0" y="122"/>
                  </a:moveTo>
                  <a:lnTo>
                    <a:pt x="2" y="120"/>
                  </a:lnTo>
                  <a:lnTo>
                    <a:pt x="19" y="98"/>
                  </a:lnTo>
                  <a:lnTo>
                    <a:pt x="37" y="77"/>
                  </a:lnTo>
                  <a:lnTo>
                    <a:pt x="54" y="55"/>
                  </a:lnTo>
                  <a:lnTo>
                    <a:pt x="72" y="34"/>
                  </a:lnTo>
                  <a:lnTo>
                    <a:pt x="88" y="13"/>
                  </a:lnTo>
                  <a:lnTo>
                    <a:pt x="99" y="0"/>
                  </a:lnTo>
                </a:path>
              </a:pathLst>
            </a:custGeom>
            <a:noFill/>
            <a:ln w="0">
              <a:solidFill>
                <a:srgbClr val="000000"/>
              </a:solidFill>
              <a:prstDash val="solid"/>
              <a:round/>
              <a:headEnd/>
              <a:tailEnd/>
            </a:ln>
          </p:spPr>
          <p:txBody>
            <a:bodyPr/>
            <a:lstStyle/>
            <a:p>
              <a:endParaRPr lang="tr-TR"/>
            </a:p>
          </p:txBody>
        </p:sp>
        <p:sp>
          <p:nvSpPr>
            <p:cNvPr id="83140" name="Freeform 194"/>
            <p:cNvSpPr>
              <a:spLocks/>
            </p:cNvSpPr>
            <p:nvPr/>
          </p:nvSpPr>
          <p:spPr bwMode="auto">
            <a:xfrm>
              <a:off x="1704" y="2237"/>
              <a:ext cx="22" cy="26"/>
            </a:xfrm>
            <a:custGeom>
              <a:avLst/>
              <a:gdLst>
                <a:gd name="T0" fmla="*/ 0 w 86"/>
                <a:gd name="T1" fmla="*/ 104 h 104"/>
                <a:gd name="T2" fmla="*/ 7 w 86"/>
                <a:gd name="T3" fmla="*/ 97 h 104"/>
                <a:gd name="T4" fmla="*/ 23 w 86"/>
                <a:gd name="T5" fmla="*/ 78 h 104"/>
                <a:gd name="T6" fmla="*/ 38 w 86"/>
                <a:gd name="T7" fmla="*/ 57 h 104"/>
                <a:gd name="T8" fmla="*/ 55 w 86"/>
                <a:gd name="T9" fmla="*/ 38 h 104"/>
                <a:gd name="T10" fmla="*/ 71 w 86"/>
                <a:gd name="T11" fmla="*/ 19 h 104"/>
                <a:gd name="T12" fmla="*/ 86 w 86"/>
                <a:gd name="T13" fmla="*/ 0 h 104"/>
                <a:gd name="T14" fmla="*/ 0 60000 65536"/>
                <a:gd name="T15" fmla="*/ 0 60000 65536"/>
                <a:gd name="T16" fmla="*/ 0 60000 65536"/>
                <a:gd name="T17" fmla="*/ 0 60000 65536"/>
                <a:gd name="T18" fmla="*/ 0 60000 65536"/>
                <a:gd name="T19" fmla="*/ 0 60000 65536"/>
                <a:gd name="T20" fmla="*/ 0 60000 65536"/>
                <a:gd name="T21" fmla="*/ 0 w 86"/>
                <a:gd name="T22" fmla="*/ 0 h 104"/>
                <a:gd name="T23" fmla="*/ 86 w 86"/>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104">
                  <a:moveTo>
                    <a:pt x="0" y="104"/>
                  </a:moveTo>
                  <a:lnTo>
                    <a:pt x="7" y="97"/>
                  </a:lnTo>
                  <a:lnTo>
                    <a:pt x="23" y="78"/>
                  </a:lnTo>
                  <a:lnTo>
                    <a:pt x="38" y="57"/>
                  </a:lnTo>
                  <a:lnTo>
                    <a:pt x="55" y="38"/>
                  </a:lnTo>
                  <a:lnTo>
                    <a:pt x="71" y="19"/>
                  </a:lnTo>
                  <a:lnTo>
                    <a:pt x="86" y="0"/>
                  </a:lnTo>
                </a:path>
              </a:pathLst>
            </a:custGeom>
            <a:noFill/>
            <a:ln w="0">
              <a:solidFill>
                <a:srgbClr val="000000"/>
              </a:solidFill>
              <a:prstDash val="solid"/>
              <a:round/>
              <a:headEnd/>
              <a:tailEnd/>
            </a:ln>
          </p:spPr>
          <p:txBody>
            <a:bodyPr/>
            <a:lstStyle/>
            <a:p>
              <a:endParaRPr lang="tr-TR"/>
            </a:p>
          </p:txBody>
        </p:sp>
        <p:sp>
          <p:nvSpPr>
            <p:cNvPr id="83141" name="Line 195"/>
            <p:cNvSpPr>
              <a:spLocks noChangeShapeType="1"/>
            </p:cNvSpPr>
            <p:nvPr/>
          </p:nvSpPr>
          <p:spPr bwMode="auto">
            <a:xfrm flipH="1">
              <a:off x="3991" y="2361"/>
              <a:ext cx="34" cy="30"/>
            </a:xfrm>
            <a:prstGeom prst="line">
              <a:avLst/>
            </a:prstGeom>
            <a:noFill/>
            <a:ln w="0">
              <a:solidFill>
                <a:srgbClr val="000000"/>
              </a:solidFill>
              <a:round/>
              <a:headEnd/>
              <a:tailEnd/>
            </a:ln>
          </p:spPr>
          <p:txBody>
            <a:bodyPr/>
            <a:lstStyle/>
            <a:p>
              <a:endParaRPr lang="tr-TR"/>
            </a:p>
          </p:txBody>
        </p:sp>
        <p:sp>
          <p:nvSpPr>
            <p:cNvPr id="83142" name="Line 196"/>
            <p:cNvSpPr>
              <a:spLocks noChangeShapeType="1"/>
            </p:cNvSpPr>
            <p:nvPr/>
          </p:nvSpPr>
          <p:spPr bwMode="auto">
            <a:xfrm flipH="1">
              <a:off x="3943" y="2403"/>
              <a:ext cx="34" cy="30"/>
            </a:xfrm>
            <a:prstGeom prst="line">
              <a:avLst/>
            </a:prstGeom>
            <a:noFill/>
            <a:ln w="0">
              <a:solidFill>
                <a:srgbClr val="000000"/>
              </a:solidFill>
              <a:round/>
              <a:headEnd/>
              <a:tailEnd/>
            </a:ln>
          </p:spPr>
          <p:txBody>
            <a:bodyPr/>
            <a:lstStyle/>
            <a:p>
              <a:endParaRPr lang="tr-TR"/>
            </a:p>
          </p:txBody>
        </p:sp>
        <p:sp>
          <p:nvSpPr>
            <p:cNvPr id="83143" name="Line 197"/>
            <p:cNvSpPr>
              <a:spLocks noChangeShapeType="1"/>
            </p:cNvSpPr>
            <p:nvPr/>
          </p:nvSpPr>
          <p:spPr bwMode="auto">
            <a:xfrm>
              <a:off x="4165" y="2429"/>
              <a:ext cx="357" cy="206"/>
            </a:xfrm>
            <a:prstGeom prst="line">
              <a:avLst/>
            </a:prstGeom>
            <a:noFill/>
            <a:ln w="0">
              <a:solidFill>
                <a:srgbClr val="000000"/>
              </a:solidFill>
              <a:round/>
              <a:headEnd/>
              <a:tailEnd/>
            </a:ln>
          </p:spPr>
          <p:txBody>
            <a:bodyPr/>
            <a:lstStyle/>
            <a:p>
              <a:endParaRPr lang="tr-TR"/>
            </a:p>
          </p:txBody>
        </p:sp>
        <p:sp>
          <p:nvSpPr>
            <p:cNvPr id="83144" name="Line 198"/>
            <p:cNvSpPr>
              <a:spLocks noChangeShapeType="1"/>
            </p:cNvSpPr>
            <p:nvPr/>
          </p:nvSpPr>
          <p:spPr bwMode="auto">
            <a:xfrm>
              <a:off x="3497" y="2614"/>
              <a:ext cx="106" cy="117"/>
            </a:xfrm>
            <a:prstGeom prst="line">
              <a:avLst/>
            </a:prstGeom>
            <a:noFill/>
            <a:ln w="0">
              <a:solidFill>
                <a:srgbClr val="000000"/>
              </a:solidFill>
              <a:round/>
              <a:headEnd/>
              <a:tailEnd/>
            </a:ln>
          </p:spPr>
          <p:txBody>
            <a:bodyPr/>
            <a:lstStyle/>
            <a:p>
              <a:endParaRPr lang="tr-TR"/>
            </a:p>
          </p:txBody>
        </p:sp>
        <p:sp>
          <p:nvSpPr>
            <p:cNvPr id="83145" name="Line 199"/>
            <p:cNvSpPr>
              <a:spLocks noChangeShapeType="1"/>
            </p:cNvSpPr>
            <p:nvPr/>
          </p:nvSpPr>
          <p:spPr bwMode="auto">
            <a:xfrm flipV="1">
              <a:off x="4522" y="2513"/>
              <a:ext cx="111" cy="122"/>
            </a:xfrm>
            <a:prstGeom prst="line">
              <a:avLst/>
            </a:prstGeom>
            <a:noFill/>
            <a:ln w="0">
              <a:solidFill>
                <a:srgbClr val="000000"/>
              </a:solidFill>
              <a:round/>
              <a:headEnd/>
              <a:tailEnd/>
            </a:ln>
          </p:spPr>
          <p:txBody>
            <a:bodyPr/>
            <a:lstStyle/>
            <a:p>
              <a:endParaRPr lang="tr-TR"/>
            </a:p>
          </p:txBody>
        </p:sp>
        <p:sp>
          <p:nvSpPr>
            <p:cNvPr id="83146" name="Line 200"/>
            <p:cNvSpPr>
              <a:spLocks noChangeShapeType="1"/>
            </p:cNvSpPr>
            <p:nvPr/>
          </p:nvSpPr>
          <p:spPr bwMode="auto">
            <a:xfrm>
              <a:off x="3497" y="2614"/>
              <a:ext cx="0" cy="563"/>
            </a:xfrm>
            <a:prstGeom prst="line">
              <a:avLst/>
            </a:prstGeom>
            <a:noFill/>
            <a:ln w="0">
              <a:solidFill>
                <a:srgbClr val="000000"/>
              </a:solidFill>
              <a:round/>
              <a:headEnd/>
              <a:tailEnd/>
            </a:ln>
          </p:spPr>
          <p:txBody>
            <a:bodyPr/>
            <a:lstStyle/>
            <a:p>
              <a:endParaRPr lang="tr-TR"/>
            </a:p>
          </p:txBody>
        </p:sp>
        <p:sp>
          <p:nvSpPr>
            <p:cNvPr id="83147" name="Line 201"/>
            <p:cNvSpPr>
              <a:spLocks noChangeShapeType="1"/>
            </p:cNvSpPr>
            <p:nvPr/>
          </p:nvSpPr>
          <p:spPr bwMode="auto">
            <a:xfrm>
              <a:off x="3603" y="2731"/>
              <a:ext cx="0" cy="563"/>
            </a:xfrm>
            <a:prstGeom prst="line">
              <a:avLst/>
            </a:prstGeom>
            <a:noFill/>
            <a:ln w="0">
              <a:solidFill>
                <a:srgbClr val="000000"/>
              </a:solidFill>
              <a:round/>
              <a:headEnd/>
              <a:tailEnd/>
            </a:ln>
          </p:spPr>
          <p:txBody>
            <a:bodyPr/>
            <a:lstStyle/>
            <a:p>
              <a:endParaRPr lang="tr-TR"/>
            </a:p>
          </p:txBody>
        </p:sp>
        <p:sp>
          <p:nvSpPr>
            <p:cNvPr id="83148" name="Line 202"/>
            <p:cNvSpPr>
              <a:spLocks noChangeShapeType="1"/>
            </p:cNvSpPr>
            <p:nvPr/>
          </p:nvSpPr>
          <p:spPr bwMode="auto">
            <a:xfrm>
              <a:off x="4522" y="2635"/>
              <a:ext cx="0" cy="563"/>
            </a:xfrm>
            <a:prstGeom prst="line">
              <a:avLst/>
            </a:prstGeom>
            <a:noFill/>
            <a:ln w="0">
              <a:solidFill>
                <a:srgbClr val="000000"/>
              </a:solidFill>
              <a:round/>
              <a:headEnd/>
              <a:tailEnd/>
            </a:ln>
          </p:spPr>
          <p:txBody>
            <a:bodyPr/>
            <a:lstStyle/>
            <a:p>
              <a:endParaRPr lang="tr-TR"/>
            </a:p>
          </p:txBody>
        </p:sp>
        <p:sp>
          <p:nvSpPr>
            <p:cNvPr id="83149" name="Line 203"/>
            <p:cNvSpPr>
              <a:spLocks noChangeShapeType="1"/>
            </p:cNvSpPr>
            <p:nvPr/>
          </p:nvSpPr>
          <p:spPr bwMode="auto">
            <a:xfrm>
              <a:off x="4653" y="2517"/>
              <a:ext cx="0" cy="563"/>
            </a:xfrm>
            <a:prstGeom prst="line">
              <a:avLst/>
            </a:prstGeom>
            <a:noFill/>
            <a:ln w="0">
              <a:solidFill>
                <a:srgbClr val="000000"/>
              </a:solidFill>
              <a:round/>
              <a:headEnd/>
              <a:tailEnd/>
            </a:ln>
          </p:spPr>
          <p:txBody>
            <a:bodyPr/>
            <a:lstStyle/>
            <a:p>
              <a:endParaRPr lang="tr-TR"/>
            </a:p>
          </p:txBody>
        </p:sp>
        <p:sp>
          <p:nvSpPr>
            <p:cNvPr id="83150" name="Line 204"/>
            <p:cNvSpPr>
              <a:spLocks noChangeShapeType="1"/>
            </p:cNvSpPr>
            <p:nvPr/>
          </p:nvSpPr>
          <p:spPr bwMode="auto">
            <a:xfrm flipH="1">
              <a:off x="3623" y="3003"/>
              <a:ext cx="337" cy="295"/>
            </a:xfrm>
            <a:prstGeom prst="line">
              <a:avLst/>
            </a:prstGeom>
            <a:noFill/>
            <a:ln w="0">
              <a:solidFill>
                <a:srgbClr val="000000"/>
              </a:solidFill>
              <a:round/>
              <a:headEnd/>
              <a:tailEnd/>
            </a:ln>
          </p:spPr>
          <p:txBody>
            <a:bodyPr/>
            <a:lstStyle/>
            <a:p>
              <a:endParaRPr lang="tr-TR"/>
            </a:p>
          </p:txBody>
        </p:sp>
        <p:sp>
          <p:nvSpPr>
            <p:cNvPr id="83151" name="Line 205"/>
            <p:cNvSpPr>
              <a:spLocks noChangeShapeType="1"/>
            </p:cNvSpPr>
            <p:nvPr/>
          </p:nvSpPr>
          <p:spPr bwMode="auto">
            <a:xfrm>
              <a:off x="4185" y="2997"/>
              <a:ext cx="357" cy="205"/>
            </a:xfrm>
            <a:prstGeom prst="line">
              <a:avLst/>
            </a:prstGeom>
            <a:noFill/>
            <a:ln w="0">
              <a:solidFill>
                <a:srgbClr val="000000"/>
              </a:solidFill>
              <a:round/>
              <a:headEnd/>
              <a:tailEnd/>
            </a:ln>
          </p:spPr>
          <p:txBody>
            <a:bodyPr/>
            <a:lstStyle/>
            <a:p>
              <a:endParaRPr lang="tr-TR"/>
            </a:p>
          </p:txBody>
        </p:sp>
        <p:sp>
          <p:nvSpPr>
            <p:cNvPr id="83152" name="Line 206"/>
            <p:cNvSpPr>
              <a:spLocks noChangeShapeType="1"/>
            </p:cNvSpPr>
            <p:nvPr/>
          </p:nvSpPr>
          <p:spPr bwMode="auto">
            <a:xfrm>
              <a:off x="3517" y="3181"/>
              <a:ext cx="106" cy="117"/>
            </a:xfrm>
            <a:prstGeom prst="line">
              <a:avLst/>
            </a:prstGeom>
            <a:noFill/>
            <a:ln w="0">
              <a:solidFill>
                <a:srgbClr val="000000"/>
              </a:solidFill>
              <a:round/>
              <a:headEnd/>
              <a:tailEnd/>
            </a:ln>
          </p:spPr>
          <p:txBody>
            <a:bodyPr/>
            <a:lstStyle/>
            <a:p>
              <a:endParaRPr lang="tr-TR"/>
            </a:p>
          </p:txBody>
        </p:sp>
        <p:sp>
          <p:nvSpPr>
            <p:cNvPr id="83153" name="Line 207"/>
            <p:cNvSpPr>
              <a:spLocks noChangeShapeType="1"/>
            </p:cNvSpPr>
            <p:nvPr/>
          </p:nvSpPr>
          <p:spPr bwMode="auto">
            <a:xfrm flipV="1">
              <a:off x="4542" y="3080"/>
              <a:ext cx="111" cy="122"/>
            </a:xfrm>
            <a:prstGeom prst="line">
              <a:avLst/>
            </a:prstGeom>
            <a:noFill/>
            <a:ln w="0">
              <a:solidFill>
                <a:srgbClr val="000000"/>
              </a:solidFill>
              <a:round/>
              <a:headEnd/>
              <a:tailEnd/>
            </a:ln>
          </p:spPr>
          <p:txBody>
            <a:bodyPr/>
            <a:lstStyle/>
            <a:p>
              <a:endParaRPr lang="tr-TR"/>
            </a:p>
          </p:txBody>
        </p:sp>
        <p:sp>
          <p:nvSpPr>
            <p:cNvPr id="83154" name="Line 208"/>
            <p:cNvSpPr>
              <a:spLocks noChangeShapeType="1"/>
            </p:cNvSpPr>
            <p:nvPr/>
          </p:nvSpPr>
          <p:spPr bwMode="auto">
            <a:xfrm>
              <a:off x="4296" y="2312"/>
              <a:ext cx="357" cy="205"/>
            </a:xfrm>
            <a:prstGeom prst="line">
              <a:avLst/>
            </a:prstGeom>
            <a:noFill/>
            <a:ln w="0">
              <a:solidFill>
                <a:srgbClr val="000000"/>
              </a:solidFill>
              <a:round/>
              <a:headEnd/>
              <a:tailEnd/>
            </a:ln>
          </p:spPr>
          <p:txBody>
            <a:bodyPr/>
            <a:lstStyle/>
            <a:p>
              <a:endParaRPr lang="tr-TR"/>
            </a:p>
          </p:txBody>
        </p:sp>
        <p:sp>
          <p:nvSpPr>
            <p:cNvPr id="83155" name="Line 209"/>
            <p:cNvSpPr>
              <a:spLocks noChangeShapeType="1"/>
            </p:cNvSpPr>
            <p:nvPr/>
          </p:nvSpPr>
          <p:spPr bwMode="auto">
            <a:xfrm flipH="1">
              <a:off x="3905" y="2248"/>
              <a:ext cx="33" cy="29"/>
            </a:xfrm>
            <a:prstGeom prst="line">
              <a:avLst/>
            </a:prstGeom>
            <a:noFill/>
            <a:ln w="0">
              <a:solidFill>
                <a:srgbClr val="000000"/>
              </a:solidFill>
              <a:round/>
              <a:headEnd/>
              <a:tailEnd/>
            </a:ln>
          </p:spPr>
          <p:txBody>
            <a:bodyPr/>
            <a:lstStyle/>
            <a:p>
              <a:endParaRPr lang="tr-TR"/>
            </a:p>
          </p:txBody>
        </p:sp>
        <p:sp>
          <p:nvSpPr>
            <p:cNvPr id="83156" name="Line 210"/>
            <p:cNvSpPr>
              <a:spLocks noChangeShapeType="1"/>
            </p:cNvSpPr>
            <p:nvPr/>
          </p:nvSpPr>
          <p:spPr bwMode="auto">
            <a:xfrm flipH="1">
              <a:off x="3857" y="2290"/>
              <a:ext cx="33" cy="29"/>
            </a:xfrm>
            <a:prstGeom prst="line">
              <a:avLst/>
            </a:prstGeom>
            <a:noFill/>
            <a:ln w="0">
              <a:solidFill>
                <a:srgbClr val="000000"/>
              </a:solidFill>
              <a:round/>
              <a:headEnd/>
              <a:tailEnd/>
            </a:ln>
          </p:spPr>
          <p:txBody>
            <a:bodyPr/>
            <a:lstStyle/>
            <a:p>
              <a:endParaRPr lang="tr-TR"/>
            </a:p>
          </p:txBody>
        </p:sp>
        <p:sp>
          <p:nvSpPr>
            <p:cNvPr id="83157" name="Line 211"/>
            <p:cNvSpPr>
              <a:spLocks noChangeShapeType="1"/>
            </p:cNvSpPr>
            <p:nvPr/>
          </p:nvSpPr>
          <p:spPr bwMode="auto">
            <a:xfrm>
              <a:off x="4653" y="2986"/>
              <a:ext cx="119" cy="68"/>
            </a:xfrm>
            <a:prstGeom prst="line">
              <a:avLst/>
            </a:prstGeom>
            <a:noFill/>
            <a:ln w="0">
              <a:solidFill>
                <a:srgbClr val="000000"/>
              </a:solidFill>
              <a:round/>
              <a:headEnd/>
              <a:tailEnd/>
            </a:ln>
          </p:spPr>
          <p:txBody>
            <a:bodyPr/>
            <a:lstStyle/>
            <a:p>
              <a:endParaRPr lang="tr-TR"/>
            </a:p>
          </p:txBody>
        </p:sp>
        <p:sp>
          <p:nvSpPr>
            <p:cNvPr id="83158" name="Line 212"/>
            <p:cNvSpPr>
              <a:spLocks noChangeShapeType="1"/>
            </p:cNvSpPr>
            <p:nvPr/>
          </p:nvSpPr>
          <p:spPr bwMode="auto">
            <a:xfrm flipH="1">
              <a:off x="3408" y="3044"/>
              <a:ext cx="109" cy="95"/>
            </a:xfrm>
            <a:prstGeom prst="line">
              <a:avLst/>
            </a:prstGeom>
            <a:noFill/>
            <a:ln w="0">
              <a:solidFill>
                <a:srgbClr val="000000"/>
              </a:solidFill>
              <a:round/>
              <a:headEnd/>
              <a:tailEnd/>
            </a:ln>
          </p:spPr>
          <p:txBody>
            <a:bodyPr/>
            <a:lstStyle/>
            <a:p>
              <a:endParaRPr lang="tr-TR"/>
            </a:p>
          </p:txBody>
        </p:sp>
        <p:sp>
          <p:nvSpPr>
            <p:cNvPr id="83159" name="Line 213"/>
            <p:cNvSpPr>
              <a:spLocks noChangeShapeType="1"/>
            </p:cNvSpPr>
            <p:nvPr/>
          </p:nvSpPr>
          <p:spPr bwMode="auto">
            <a:xfrm flipH="1">
              <a:off x="4494" y="3384"/>
              <a:ext cx="156" cy="199"/>
            </a:xfrm>
            <a:prstGeom prst="line">
              <a:avLst/>
            </a:prstGeom>
            <a:noFill/>
            <a:ln w="0">
              <a:solidFill>
                <a:srgbClr val="000000"/>
              </a:solidFill>
              <a:round/>
              <a:headEnd/>
              <a:tailEnd/>
            </a:ln>
          </p:spPr>
          <p:txBody>
            <a:bodyPr/>
            <a:lstStyle/>
            <a:p>
              <a:endParaRPr lang="tr-TR"/>
            </a:p>
          </p:txBody>
        </p:sp>
        <p:sp>
          <p:nvSpPr>
            <p:cNvPr id="83160" name="Line 214"/>
            <p:cNvSpPr>
              <a:spLocks noChangeShapeType="1"/>
            </p:cNvSpPr>
            <p:nvPr/>
          </p:nvSpPr>
          <p:spPr bwMode="auto">
            <a:xfrm flipH="1">
              <a:off x="4517" y="3405"/>
              <a:ext cx="155" cy="199"/>
            </a:xfrm>
            <a:prstGeom prst="line">
              <a:avLst/>
            </a:prstGeom>
            <a:noFill/>
            <a:ln w="0">
              <a:solidFill>
                <a:srgbClr val="000000"/>
              </a:solidFill>
              <a:round/>
              <a:headEnd/>
              <a:tailEnd/>
            </a:ln>
          </p:spPr>
          <p:txBody>
            <a:bodyPr/>
            <a:lstStyle/>
            <a:p>
              <a:endParaRPr lang="tr-TR"/>
            </a:p>
          </p:txBody>
        </p:sp>
        <p:sp>
          <p:nvSpPr>
            <p:cNvPr id="83161" name="Line 215"/>
            <p:cNvSpPr>
              <a:spLocks noChangeShapeType="1"/>
            </p:cNvSpPr>
            <p:nvPr/>
          </p:nvSpPr>
          <p:spPr bwMode="auto">
            <a:xfrm>
              <a:off x="4517" y="3604"/>
              <a:ext cx="22" cy="22"/>
            </a:xfrm>
            <a:prstGeom prst="line">
              <a:avLst/>
            </a:prstGeom>
            <a:noFill/>
            <a:ln w="0">
              <a:solidFill>
                <a:srgbClr val="000000"/>
              </a:solidFill>
              <a:round/>
              <a:headEnd/>
              <a:tailEnd/>
            </a:ln>
          </p:spPr>
          <p:txBody>
            <a:bodyPr/>
            <a:lstStyle/>
            <a:p>
              <a:endParaRPr lang="tr-TR"/>
            </a:p>
          </p:txBody>
        </p:sp>
        <p:sp>
          <p:nvSpPr>
            <p:cNvPr id="83162" name="Line 216"/>
            <p:cNvSpPr>
              <a:spLocks noChangeShapeType="1"/>
            </p:cNvSpPr>
            <p:nvPr/>
          </p:nvSpPr>
          <p:spPr bwMode="auto">
            <a:xfrm flipH="1" flipV="1">
              <a:off x="4471" y="3562"/>
              <a:ext cx="23" cy="21"/>
            </a:xfrm>
            <a:prstGeom prst="line">
              <a:avLst/>
            </a:prstGeom>
            <a:noFill/>
            <a:ln w="0">
              <a:solidFill>
                <a:srgbClr val="000000"/>
              </a:solidFill>
              <a:round/>
              <a:headEnd/>
              <a:tailEnd/>
            </a:ln>
          </p:spPr>
          <p:txBody>
            <a:bodyPr/>
            <a:lstStyle/>
            <a:p>
              <a:endParaRPr lang="tr-TR"/>
            </a:p>
          </p:txBody>
        </p:sp>
        <p:sp>
          <p:nvSpPr>
            <p:cNvPr id="83163" name="Line 217"/>
            <p:cNvSpPr>
              <a:spLocks noChangeShapeType="1"/>
            </p:cNvSpPr>
            <p:nvPr/>
          </p:nvSpPr>
          <p:spPr bwMode="auto">
            <a:xfrm>
              <a:off x="4471" y="3562"/>
              <a:ext cx="5" cy="69"/>
            </a:xfrm>
            <a:prstGeom prst="line">
              <a:avLst/>
            </a:prstGeom>
            <a:noFill/>
            <a:ln w="0">
              <a:solidFill>
                <a:srgbClr val="000000"/>
              </a:solidFill>
              <a:round/>
              <a:headEnd/>
              <a:tailEnd/>
            </a:ln>
          </p:spPr>
          <p:txBody>
            <a:bodyPr/>
            <a:lstStyle/>
            <a:p>
              <a:endParaRPr lang="tr-TR"/>
            </a:p>
          </p:txBody>
        </p:sp>
        <p:sp>
          <p:nvSpPr>
            <p:cNvPr id="83164" name="Line 218"/>
            <p:cNvSpPr>
              <a:spLocks noChangeShapeType="1"/>
            </p:cNvSpPr>
            <p:nvPr/>
          </p:nvSpPr>
          <p:spPr bwMode="auto">
            <a:xfrm flipH="1">
              <a:off x="4476" y="3626"/>
              <a:ext cx="63" cy="5"/>
            </a:xfrm>
            <a:prstGeom prst="line">
              <a:avLst/>
            </a:prstGeom>
            <a:noFill/>
            <a:ln w="0">
              <a:solidFill>
                <a:srgbClr val="000000"/>
              </a:solidFill>
              <a:round/>
              <a:headEnd/>
              <a:tailEnd/>
            </a:ln>
          </p:spPr>
          <p:txBody>
            <a:bodyPr/>
            <a:lstStyle/>
            <a:p>
              <a:endParaRPr lang="tr-TR"/>
            </a:p>
          </p:txBody>
        </p:sp>
        <p:sp>
          <p:nvSpPr>
            <p:cNvPr id="83165" name="Line 219"/>
            <p:cNvSpPr>
              <a:spLocks noChangeShapeType="1"/>
            </p:cNvSpPr>
            <p:nvPr/>
          </p:nvSpPr>
          <p:spPr bwMode="auto">
            <a:xfrm>
              <a:off x="4650" y="3384"/>
              <a:ext cx="22" cy="21"/>
            </a:xfrm>
            <a:prstGeom prst="line">
              <a:avLst/>
            </a:prstGeom>
            <a:noFill/>
            <a:ln w="0">
              <a:solidFill>
                <a:srgbClr val="000000"/>
              </a:solidFill>
              <a:round/>
              <a:headEnd/>
              <a:tailEnd/>
            </a:ln>
          </p:spPr>
          <p:txBody>
            <a:bodyPr/>
            <a:lstStyle/>
            <a:p>
              <a:endParaRPr lang="tr-TR"/>
            </a:p>
          </p:txBody>
        </p:sp>
        <p:sp>
          <p:nvSpPr>
            <p:cNvPr id="83166" name="Line 220"/>
            <p:cNvSpPr>
              <a:spLocks noChangeShapeType="1"/>
            </p:cNvSpPr>
            <p:nvPr/>
          </p:nvSpPr>
          <p:spPr bwMode="auto">
            <a:xfrm>
              <a:off x="4657" y="3376"/>
              <a:ext cx="22" cy="22"/>
            </a:xfrm>
            <a:prstGeom prst="line">
              <a:avLst/>
            </a:prstGeom>
            <a:noFill/>
            <a:ln w="0">
              <a:solidFill>
                <a:srgbClr val="000000"/>
              </a:solidFill>
              <a:round/>
              <a:headEnd/>
              <a:tailEnd/>
            </a:ln>
          </p:spPr>
          <p:txBody>
            <a:bodyPr/>
            <a:lstStyle/>
            <a:p>
              <a:endParaRPr lang="tr-TR"/>
            </a:p>
          </p:txBody>
        </p:sp>
        <p:sp>
          <p:nvSpPr>
            <p:cNvPr id="83167" name="Line 221"/>
            <p:cNvSpPr>
              <a:spLocks noChangeShapeType="1"/>
            </p:cNvSpPr>
            <p:nvPr/>
          </p:nvSpPr>
          <p:spPr bwMode="auto">
            <a:xfrm>
              <a:off x="4665" y="3367"/>
              <a:ext cx="23" cy="21"/>
            </a:xfrm>
            <a:prstGeom prst="line">
              <a:avLst/>
            </a:prstGeom>
            <a:noFill/>
            <a:ln w="0">
              <a:solidFill>
                <a:srgbClr val="000000"/>
              </a:solidFill>
              <a:round/>
              <a:headEnd/>
              <a:tailEnd/>
            </a:ln>
          </p:spPr>
          <p:txBody>
            <a:bodyPr/>
            <a:lstStyle/>
            <a:p>
              <a:endParaRPr lang="tr-TR"/>
            </a:p>
          </p:txBody>
        </p:sp>
        <p:sp>
          <p:nvSpPr>
            <p:cNvPr id="83168" name="Line 222"/>
            <p:cNvSpPr>
              <a:spLocks noChangeShapeType="1"/>
            </p:cNvSpPr>
            <p:nvPr/>
          </p:nvSpPr>
          <p:spPr bwMode="auto">
            <a:xfrm flipV="1">
              <a:off x="4657" y="3367"/>
              <a:ext cx="8" cy="9"/>
            </a:xfrm>
            <a:prstGeom prst="line">
              <a:avLst/>
            </a:prstGeom>
            <a:noFill/>
            <a:ln w="0">
              <a:solidFill>
                <a:srgbClr val="000000"/>
              </a:solidFill>
              <a:round/>
              <a:headEnd/>
              <a:tailEnd/>
            </a:ln>
          </p:spPr>
          <p:txBody>
            <a:bodyPr/>
            <a:lstStyle/>
            <a:p>
              <a:endParaRPr lang="tr-TR"/>
            </a:p>
          </p:txBody>
        </p:sp>
        <p:sp>
          <p:nvSpPr>
            <p:cNvPr id="83169" name="Line 223"/>
            <p:cNvSpPr>
              <a:spLocks noChangeShapeType="1"/>
            </p:cNvSpPr>
            <p:nvPr/>
          </p:nvSpPr>
          <p:spPr bwMode="auto">
            <a:xfrm flipV="1">
              <a:off x="4679" y="3388"/>
              <a:ext cx="9" cy="10"/>
            </a:xfrm>
            <a:prstGeom prst="line">
              <a:avLst/>
            </a:prstGeom>
            <a:noFill/>
            <a:ln w="0">
              <a:solidFill>
                <a:srgbClr val="000000"/>
              </a:solidFill>
              <a:round/>
              <a:headEnd/>
              <a:tailEnd/>
            </a:ln>
          </p:spPr>
          <p:txBody>
            <a:bodyPr/>
            <a:lstStyle/>
            <a:p>
              <a:endParaRPr lang="tr-TR"/>
            </a:p>
          </p:txBody>
        </p:sp>
        <p:sp>
          <p:nvSpPr>
            <p:cNvPr id="83170" name="Line 224"/>
            <p:cNvSpPr>
              <a:spLocks noChangeShapeType="1"/>
            </p:cNvSpPr>
            <p:nvPr/>
          </p:nvSpPr>
          <p:spPr bwMode="auto">
            <a:xfrm>
              <a:off x="4671" y="3358"/>
              <a:ext cx="23" cy="21"/>
            </a:xfrm>
            <a:prstGeom prst="line">
              <a:avLst/>
            </a:prstGeom>
            <a:noFill/>
            <a:ln w="0">
              <a:solidFill>
                <a:srgbClr val="000000"/>
              </a:solidFill>
              <a:round/>
              <a:headEnd/>
              <a:tailEnd/>
            </a:ln>
          </p:spPr>
          <p:txBody>
            <a:bodyPr/>
            <a:lstStyle/>
            <a:p>
              <a:endParaRPr lang="tr-TR"/>
            </a:p>
          </p:txBody>
        </p:sp>
        <p:sp>
          <p:nvSpPr>
            <p:cNvPr id="83171" name="Line 225"/>
            <p:cNvSpPr>
              <a:spLocks noChangeShapeType="1"/>
            </p:cNvSpPr>
            <p:nvPr/>
          </p:nvSpPr>
          <p:spPr bwMode="auto">
            <a:xfrm>
              <a:off x="4680" y="3348"/>
              <a:ext cx="23" cy="21"/>
            </a:xfrm>
            <a:prstGeom prst="line">
              <a:avLst/>
            </a:prstGeom>
            <a:noFill/>
            <a:ln w="0">
              <a:solidFill>
                <a:srgbClr val="000000"/>
              </a:solidFill>
              <a:round/>
              <a:headEnd/>
              <a:tailEnd/>
            </a:ln>
          </p:spPr>
          <p:txBody>
            <a:bodyPr/>
            <a:lstStyle/>
            <a:p>
              <a:endParaRPr lang="tr-TR"/>
            </a:p>
          </p:txBody>
        </p:sp>
        <p:sp>
          <p:nvSpPr>
            <p:cNvPr id="83172" name="Line 226"/>
            <p:cNvSpPr>
              <a:spLocks noChangeShapeType="1"/>
            </p:cNvSpPr>
            <p:nvPr/>
          </p:nvSpPr>
          <p:spPr bwMode="auto">
            <a:xfrm flipV="1">
              <a:off x="4671" y="3348"/>
              <a:ext cx="9" cy="10"/>
            </a:xfrm>
            <a:prstGeom prst="line">
              <a:avLst/>
            </a:prstGeom>
            <a:noFill/>
            <a:ln w="0">
              <a:solidFill>
                <a:srgbClr val="000000"/>
              </a:solidFill>
              <a:round/>
              <a:headEnd/>
              <a:tailEnd/>
            </a:ln>
          </p:spPr>
          <p:txBody>
            <a:bodyPr/>
            <a:lstStyle/>
            <a:p>
              <a:endParaRPr lang="tr-TR"/>
            </a:p>
          </p:txBody>
        </p:sp>
        <p:sp>
          <p:nvSpPr>
            <p:cNvPr id="83173" name="Line 227"/>
            <p:cNvSpPr>
              <a:spLocks noChangeShapeType="1"/>
            </p:cNvSpPr>
            <p:nvPr/>
          </p:nvSpPr>
          <p:spPr bwMode="auto">
            <a:xfrm flipV="1">
              <a:off x="4694" y="3369"/>
              <a:ext cx="9" cy="10"/>
            </a:xfrm>
            <a:prstGeom prst="line">
              <a:avLst/>
            </a:prstGeom>
            <a:noFill/>
            <a:ln w="0">
              <a:solidFill>
                <a:srgbClr val="000000"/>
              </a:solidFill>
              <a:round/>
              <a:headEnd/>
              <a:tailEnd/>
            </a:ln>
          </p:spPr>
          <p:txBody>
            <a:bodyPr/>
            <a:lstStyle/>
            <a:p>
              <a:endParaRPr lang="tr-TR"/>
            </a:p>
          </p:txBody>
        </p:sp>
        <p:sp>
          <p:nvSpPr>
            <p:cNvPr id="83174" name="Line 228"/>
            <p:cNvSpPr>
              <a:spLocks noChangeShapeType="1"/>
            </p:cNvSpPr>
            <p:nvPr/>
          </p:nvSpPr>
          <p:spPr bwMode="auto">
            <a:xfrm flipV="1">
              <a:off x="4701" y="2883"/>
              <a:ext cx="78" cy="85"/>
            </a:xfrm>
            <a:prstGeom prst="line">
              <a:avLst/>
            </a:prstGeom>
            <a:noFill/>
            <a:ln w="0">
              <a:solidFill>
                <a:srgbClr val="000000"/>
              </a:solidFill>
              <a:round/>
              <a:headEnd/>
              <a:tailEnd/>
            </a:ln>
          </p:spPr>
          <p:txBody>
            <a:bodyPr/>
            <a:lstStyle/>
            <a:p>
              <a:endParaRPr lang="tr-TR"/>
            </a:p>
          </p:txBody>
        </p:sp>
        <p:sp>
          <p:nvSpPr>
            <p:cNvPr id="83175" name="Line 229"/>
            <p:cNvSpPr>
              <a:spLocks noChangeShapeType="1"/>
            </p:cNvSpPr>
            <p:nvPr/>
          </p:nvSpPr>
          <p:spPr bwMode="auto">
            <a:xfrm flipH="1">
              <a:off x="4753" y="2883"/>
              <a:ext cx="26" cy="0"/>
            </a:xfrm>
            <a:prstGeom prst="line">
              <a:avLst/>
            </a:prstGeom>
            <a:noFill/>
            <a:ln w="0">
              <a:solidFill>
                <a:srgbClr val="000000"/>
              </a:solidFill>
              <a:round/>
              <a:headEnd/>
              <a:tailEnd/>
            </a:ln>
          </p:spPr>
          <p:txBody>
            <a:bodyPr/>
            <a:lstStyle/>
            <a:p>
              <a:endParaRPr lang="tr-TR"/>
            </a:p>
          </p:txBody>
        </p:sp>
        <p:sp>
          <p:nvSpPr>
            <p:cNvPr id="83176" name="Line 230"/>
            <p:cNvSpPr>
              <a:spLocks noChangeShapeType="1"/>
            </p:cNvSpPr>
            <p:nvPr/>
          </p:nvSpPr>
          <p:spPr bwMode="auto">
            <a:xfrm>
              <a:off x="4753" y="2883"/>
              <a:ext cx="24" cy="28"/>
            </a:xfrm>
            <a:prstGeom prst="line">
              <a:avLst/>
            </a:prstGeom>
            <a:noFill/>
            <a:ln w="0">
              <a:solidFill>
                <a:srgbClr val="000000"/>
              </a:solidFill>
              <a:round/>
              <a:headEnd/>
              <a:tailEnd/>
            </a:ln>
          </p:spPr>
          <p:txBody>
            <a:bodyPr/>
            <a:lstStyle/>
            <a:p>
              <a:endParaRPr lang="tr-TR"/>
            </a:p>
          </p:txBody>
        </p:sp>
        <p:sp>
          <p:nvSpPr>
            <p:cNvPr id="83177" name="Line 231"/>
            <p:cNvSpPr>
              <a:spLocks noChangeShapeType="1"/>
            </p:cNvSpPr>
            <p:nvPr/>
          </p:nvSpPr>
          <p:spPr bwMode="auto">
            <a:xfrm flipV="1">
              <a:off x="4777" y="2883"/>
              <a:ext cx="2" cy="28"/>
            </a:xfrm>
            <a:prstGeom prst="line">
              <a:avLst/>
            </a:prstGeom>
            <a:noFill/>
            <a:ln w="0">
              <a:solidFill>
                <a:srgbClr val="000000"/>
              </a:solidFill>
              <a:round/>
              <a:headEnd/>
              <a:tailEnd/>
            </a:ln>
          </p:spPr>
          <p:txBody>
            <a:bodyPr/>
            <a:lstStyle/>
            <a:p>
              <a:endParaRPr lang="tr-TR"/>
            </a:p>
          </p:txBody>
        </p:sp>
        <p:sp>
          <p:nvSpPr>
            <p:cNvPr id="83178" name="Line 232"/>
            <p:cNvSpPr>
              <a:spLocks noChangeShapeType="1"/>
            </p:cNvSpPr>
            <p:nvPr/>
          </p:nvSpPr>
          <p:spPr bwMode="auto">
            <a:xfrm flipV="1">
              <a:off x="4542" y="3111"/>
              <a:ext cx="2" cy="22"/>
            </a:xfrm>
            <a:prstGeom prst="line">
              <a:avLst/>
            </a:prstGeom>
            <a:noFill/>
            <a:ln w="0">
              <a:solidFill>
                <a:srgbClr val="000000"/>
              </a:solidFill>
              <a:round/>
              <a:headEnd/>
              <a:tailEnd/>
            </a:ln>
          </p:spPr>
          <p:txBody>
            <a:bodyPr/>
            <a:lstStyle/>
            <a:p>
              <a:endParaRPr lang="tr-TR"/>
            </a:p>
          </p:txBody>
        </p:sp>
        <p:sp>
          <p:nvSpPr>
            <p:cNvPr id="83179" name="Freeform 233"/>
            <p:cNvSpPr>
              <a:spLocks/>
            </p:cNvSpPr>
            <p:nvPr/>
          </p:nvSpPr>
          <p:spPr bwMode="auto">
            <a:xfrm>
              <a:off x="4547" y="3050"/>
              <a:ext cx="5" cy="41"/>
            </a:xfrm>
            <a:custGeom>
              <a:avLst/>
              <a:gdLst>
                <a:gd name="T0" fmla="*/ 0 w 20"/>
                <a:gd name="T1" fmla="*/ 162 h 162"/>
                <a:gd name="T2" fmla="*/ 3 w 20"/>
                <a:gd name="T3" fmla="*/ 141 h 162"/>
                <a:gd name="T4" fmla="*/ 10 w 20"/>
                <a:gd name="T5" fmla="*/ 77 h 162"/>
                <a:gd name="T6" fmla="*/ 18 w 20"/>
                <a:gd name="T7" fmla="*/ 14 h 162"/>
                <a:gd name="T8" fmla="*/ 20 w 20"/>
                <a:gd name="T9" fmla="*/ 0 h 162"/>
                <a:gd name="T10" fmla="*/ 0 60000 65536"/>
                <a:gd name="T11" fmla="*/ 0 60000 65536"/>
                <a:gd name="T12" fmla="*/ 0 60000 65536"/>
                <a:gd name="T13" fmla="*/ 0 60000 65536"/>
                <a:gd name="T14" fmla="*/ 0 60000 65536"/>
                <a:gd name="T15" fmla="*/ 0 w 20"/>
                <a:gd name="T16" fmla="*/ 0 h 162"/>
                <a:gd name="T17" fmla="*/ 20 w 20"/>
                <a:gd name="T18" fmla="*/ 162 h 162"/>
              </a:gdLst>
              <a:ahLst/>
              <a:cxnLst>
                <a:cxn ang="T10">
                  <a:pos x="T0" y="T1"/>
                </a:cxn>
                <a:cxn ang="T11">
                  <a:pos x="T2" y="T3"/>
                </a:cxn>
                <a:cxn ang="T12">
                  <a:pos x="T4" y="T5"/>
                </a:cxn>
                <a:cxn ang="T13">
                  <a:pos x="T6" y="T7"/>
                </a:cxn>
                <a:cxn ang="T14">
                  <a:pos x="T8" y="T9"/>
                </a:cxn>
              </a:cxnLst>
              <a:rect l="T15" t="T16" r="T17" b="T18"/>
              <a:pathLst>
                <a:path w="20" h="162">
                  <a:moveTo>
                    <a:pt x="0" y="162"/>
                  </a:moveTo>
                  <a:lnTo>
                    <a:pt x="3" y="141"/>
                  </a:lnTo>
                  <a:lnTo>
                    <a:pt x="10" y="77"/>
                  </a:lnTo>
                  <a:lnTo>
                    <a:pt x="18" y="14"/>
                  </a:lnTo>
                  <a:lnTo>
                    <a:pt x="20" y="0"/>
                  </a:lnTo>
                </a:path>
              </a:pathLst>
            </a:custGeom>
            <a:noFill/>
            <a:ln w="0">
              <a:solidFill>
                <a:srgbClr val="000000"/>
              </a:solidFill>
              <a:prstDash val="solid"/>
              <a:round/>
              <a:headEnd/>
              <a:tailEnd/>
            </a:ln>
          </p:spPr>
          <p:txBody>
            <a:bodyPr/>
            <a:lstStyle/>
            <a:p>
              <a:endParaRPr lang="tr-TR"/>
            </a:p>
          </p:txBody>
        </p:sp>
        <p:sp>
          <p:nvSpPr>
            <p:cNvPr id="83180" name="Freeform 234"/>
            <p:cNvSpPr>
              <a:spLocks/>
            </p:cNvSpPr>
            <p:nvPr/>
          </p:nvSpPr>
          <p:spPr bwMode="auto">
            <a:xfrm>
              <a:off x="4555" y="2989"/>
              <a:ext cx="6" cy="41"/>
            </a:xfrm>
            <a:custGeom>
              <a:avLst/>
              <a:gdLst>
                <a:gd name="T0" fmla="*/ 0 w 23"/>
                <a:gd name="T1" fmla="*/ 162 h 162"/>
                <a:gd name="T2" fmla="*/ 3 w 23"/>
                <a:gd name="T3" fmla="*/ 131 h 162"/>
                <a:gd name="T4" fmla="*/ 8 w 23"/>
                <a:gd name="T5" fmla="*/ 100 h 162"/>
                <a:gd name="T6" fmla="*/ 12 w 23"/>
                <a:gd name="T7" fmla="*/ 69 h 162"/>
                <a:gd name="T8" fmla="*/ 18 w 23"/>
                <a:gd name="T9" fmla="*/ 38 h 162"/>
                <a:gd name="T10" fmla="*/ 22 w 23"/>
                <a:gd name="T11" fmla="*/ 6 h 162"/>
                <a:gd name="T12" fmla="*/ 23 w 23"/>
                <a:gd name="T13" fmla="*/ 0 h 162"/>
                <a:gd name="T14" fmla="*/ 0 60000 65536"/>
                <a:gd name="T15" fmla="*/ 0 60000 65536"/>
                <a:gd name="T16" fmla="*/ 0 60000 65536"/>
                <a:gd name="T17" fmla="*/ 0 60000 65536"/>
                <a:gd name="T18" fmla="*/ 0 60000 65536"/>
                <a:gd name="T19" fmla="*/ 0 60000 65536"/>
                <a:gd name="T20" fmla="*/ 0 60000 65536"/>
                <a:gd name="T21" fmla="*/ 0 w 23"/>
                <a:gd name="T22" fmla="*/ 0 h 162"/>
                <a:gd name="T23" fmla="*/ 23 w 23"/>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2">
                  <a:moveTo>
                    <a:pt x="0" y="162"/>
                  </a:moveTo>
                  <a:lnTo>
                    <a:pt x="3" y="131"/>
                  </a:lnTo>
                  <a:lnTo>
                    <a:pt x="8" y="100"/>
                  </a:lnTo>
                  <a:lnTo>
                    <a:pt x="12" y="69"/>
                  </a:lnTo>
                  <a:lnTo>
                    <a:pt x="18" y="38"/>
                  </a:lnTo>
                  <a:lnTo>
                    <a:pt x="22" y="6"/>
                  </a:lnTo>
                  <a:lnTo>
                    <a:pt x="23" y="0"/>
                  </a:lnTo>
                </a:path>
              </a:pathLst>
            </a:custGeom>
            <a:noFill/>
            <a:ln w="0">
              <a:solidFill>
                <a:srgbClr val="000000"/>
              </a:solidFill>
              <a:prstDash val="solid"/>
              <a:round/>
              <a:headEnd/>
              <a:tailEnd/>
            </a:ln>
          </p:spPr>
          <p:txBody>
            <a:bodyPr/>
            <a:lstStyle/>
            <a:p>
              <a:endParaRPr lang="tr-TR"/>
            </a:p>
          </p:txBody>
        </p:sp>
        <p:sp>
          <p:nvSpPr>
            <p:cNvPr id="83181" name="Freeform 235"/>
            <p:cNvSpPr>
              <a:spLocks/>
            </p:cNvSpPr>
            <p:nvPr/>
          </p:nvSpPr>
          <p:spPr bwMode="auto">
            <a:xfrm>
              <a:off x="4564" y="2929"/>
              <a:ext cx="7" cy="40"/>
            </a:xfrm>
            <a:custGeom>
              <a:avLst/>
              <a:gdLst>
                <a:gd name="T0" fmla="*/ 0 w 28"/>
                <a:gd name="T1" fmla="*/ 161 h 161"/>
                <a:gd name="T2" fmla="*/ 1 w 28"/>
                <a:gd name="T3" fmla="*/ 155 h 161"/>
                <a:gd name="T4" fmla="*/ 7 w 28"/>
                <a:gd name="T5" fmla="*/ 124 h 161"/>
                <a:gd name="T6" fmla="*/ 11 w 28"/>
                <a:gd name="T7" fmla="*/ 93 h 161"/>
                <a:gd name="T8" fmla="*/ 16 w 28"/>
                <a:gd name="T9" fmla="*/ 63 h 161"/>
                <a:gd name="T10" fmla="*/ 22 w 28"/>
                <a:gd name="T11" fmla="*/ 32 h 161"/>
                <a:gd name="T12" fmla="*/ 27 w 28"/>
                <a:gd name="T13" fmla="*/ 1 h 161"/>
                <a:gd name="T14" fmla="*/ 28 w 28"/>
                <a:gd name="T15" fmla="*/ 0 h 161"/>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61"/>
                <a:gd name="T26" fmla="*/ 28 w 28"/>
                <a:gd name="T27" fmla="*/ 161 h 1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61">
                  <a:moveTo>
                    <a:pt x="0" y="161"/>
                  </a:moveTo>
                  <a:lnTo>
                    <a:pt x="1" y="155"/>
                  </a:lnTo>
                  <a:lnTo>
                    <a:pt x="7" y="124"/>
                  </a:lnTo>
                  <a:lnTo>
                    <a:pt x="11" y="93"/>
                  </a:lnTo>
                  <a:lnTo>
                    <a:pt x="16" y="63"/>
                  </a:lnTo>
                  <a:lnTo>
                    <a:pt x="22" y="32"/>
                  </a:lnTo>
                  <a:lnTo>
                    <a:pt x="27" y="1"/>
                  </a:lnTo>
                  <a:lnTo>
                    <a:pt x="28" y="0"/>
                  </a:lnTo>
                </a:path>
              </a:pathLst>
            </a:custGeom>
            <a:noFill/>
            <a:ln w="0">
              <a:solidFill>
                <a:srgbClr val="000000"/>
              </a:solidFill>
              <a:prstDash val="solid"/>
              <a:round/>
              <a:headEnd/>
              <a:tailEnd/>
            </a:ln>
          </p:spPr>
          <p:txBody>
            <a:bodyPr/>
            <a:lstStyle/>
            <a:p>
              <a:endParaRPr lang="tr-TR"/>
            </a:p>
          </p:txBody>
        </p:sp>
        <p:sp>
          <p:nvSpPr>
            <p:cNvPr id="83182" name="Freeform 236"/>
            <p:cNvSpPr>
              <a:spLocks/>
            </p:cNvSpPr>
            <p:nvPr/>
          </p:nvSpPr>
          <p:spPr bwMode="auto">
            <a:xfrm>
              <a:off x="4574" y="2869"/>
              <a:ext cx="9" cy="40"/>
            </a:xfrm>
            <a:custGeom>
              <a:avLst/>
              <a:gdLst>
                <a:gd name="T0" fmla="*/ 0 w 34"/>
                <a:gd name="T1" fmla="*/ 160 h 160"/>
                <a:gd name="T2" fmla="*/ 2 w 34"/>
                <a:gd name="T3" fmla="*/ 149 h 160"/>
                <a:gd name="T4" fmla="*/ 7 w 34"/>
                <a:gd name="T5" fmla="*/ 119 h 160"/>
                <a:gd name="T6" fmla="*/ 14 w 34"/>
                <a:gd name="T7" fmla="*/ 89 h 160"/>
                <a:gd name="T8" fmla="*/ 20 w 34"/>
                <a:gd name="T9" fmla="*/ 58 h 160"/>
                <a:gd name="T10" fmla="*/ 27 w 34"/>
                <a:gd name="T11" fmla="*/ 28 h 160"/>
                <a:gd name="T12" fmla="*/ 34 w 34"/>
                <a:gd name="T13" fmla="*/ 0 h 160"/>
                <a:gd name="T14" fmla="*/ 0 60000 65536"/>
                <a:gd name="T15" fmla="*/ 0 60000 65536"/>
                <a:gd name="T16" fmla="*/ 0 60000 65536"/>
                <a:gd name="T17" fmla="*/ 0 60000 65536"/>
                <a:gd name="T18" fmla="*/ 0 60000 65536"/>
                <a:gd name="T19" fmla="*/ 0 60000 65536"/>
                <a:gd name="T20" fmla="*/ 0 60000 65536"/>
                <a:gd name="T21" fmla="*/ 0 w 34"/>
                <a:gd name="T22" fmla="*/ 0 h 160"/>
                <a:gd name="T23" fmla="*/ 34 w 34"/>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60">
                  <a:moveTo>
                    <a:pt x="0" y="160"/>
                  </a:moveTo>
                  <a:lnTo>
                    <a:pt x="2" y="149"/>
                  </a:lnTo>
                  <a:lnTo>
                    <a:pt x="7" y="119"/>
                  </a:lnTo>
                  <a:lnTo>
                    <a:pt x="14" y="89"/>
                  </a:lnTo>
                  <a:lnTo>
                    <a:pt x="20" y="58"/>
                  </a:lnTo>
                  <a:lnTo>
                    <a:pt x="27" y="28"/>
                  </a:lnTo>
                  <a:lnTo>
                    <a:pt x="34" y="0"/>
                  </a:lnTo>
                </a:path>
              </a:pathLst>
            </a:custGeom>
            <a:noFill/>
            <a:ln w="0">
              <a:solidFill>
                <a:srgbClr val="000000"/>
              </a:solidFill>
              <a:prstDash val="solid"/>
              <a:round/>
              <a:headEnd/>
              <a:tailEnd/>
            </a:ln>
          </p:spPr>
          <p:txBody>
            <a:bodyPr/>
            <a:lstStyle/>
            <a:p>
              <a:endParaRPr lang="tr-TR"/>
            </a:p>
          </p:txBody>
        </p:sp>
        <p:sp>
          <p:nvSpPr>
            <p:cNvPr id="83183" name="Freeform 237"/>
            <p:cNvSpPr>
              <a:spLocks/>
            </p:cNvSpPr>
            <p:nvPr/>
          </p:nvSpPr>
          <p:spPr bwMode="auto">
            <a:xfrm>
              <a:off x="4588" y="2809"/>
              <a:ext cx="11" cy="40"/>
            </a:xfrm>
            <a:custGeom>
              <a:avLst/>
              <a:gdLst>
                <a:gd name="T0" fmla="*/ 0 w 44"/>
                <a:gd name="T1" fmla="*/ 157 h 157"/>
                <a:gd name="T2" fmla="*/ 3 w 44"/>
                <a:gd name="T3" fmla="*/ 146 h 157"/>
                <a:gd name="T4" fmla="*/ 11 w 44"/>
                <a:gd name="T5" fmla="*/ 117 h 157"/>
                <a:gd name="T6" fmla="*/ 19 w 44"/>
                <a:gd name="T7" fmla="*/ 87 h 157"/>
                <a:gd name="T8" fmla="*/ 27 w 44"/>
                <a:gd name="T9" fmla="*/ 59 h 157"/>
                <a:gd name="T10" fmla="*/ 35 w 44"/>
                <a:gd name="T11" fmla="*/ 29 h 157"/>
                <a:gd name="T12" fmla="*/ 44 w 44"/>
                <a:gd name="T13" fmla="*/ 0 h 157"/>
                <a:gd name="T14" fmla="*/ 0 60000 65536"/>
                <a:gd name="T15" fmla="*/ 0 60000 65536"/>
                <a:gd name="T16" fmla="*/ 0 60000 65536"/>
                <a:gd name="T17" fmla="*/ 0 60000 65536"/>
                <a:gd name="T18" fmla="*/ 0 60000 65536"/>
                <a:gd name="T19" fmla="*/ 0 60000 65536"/>
                <a:gd name="T20" fmla="*/ 0 60000 65536"/>
                <a:gd name="T21" fmla="*/ 0 w 44"/>
                <a:gd name="T22" fmla="*/ 0 h 157"/>
                <a:gd name="T23" fmla="*/ 44 w 44"/>
                <a:gd name="T24" fmla="*/ 157 h 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57">
                  <a:moveTo>
                    <a:pt x="0" y="157"/>
                  </a:moveTo>
                  <a:lnTo>
                    <a:pt x="3" y="146"/>
                  </a:lnTo>
                  <a:lnTo>
                    <a:pt x="11" y="117"/>
                  </a:lnTo>
                  <a:lnTo>
                    <a:pt x="19" y="87"/>
                  </a:lnTo>
                  <a:lnTo>
                    <a:pt x="27" y="59"/>
                  </a:lnTo>
                  <a:lnTo>
                    <a:pt x="35" y="29"/>
                  </a:lnTo>
                  <a:lnTo>
                    <a:pt x="44" y="0"/>
                  </a:lnTo>
                </a:path>
              </a:pathLst>
            </a:custGeom>
            <a:noFill/>
            <a:ln w="0">
              <a:solidFill>
                <a:srgbClr val="000000"/>
              </a:solidFill>
              <a:prstDash val="solid"/>
              <a:round/>
              <a:headEnd/>
              <a:tailEnd/>
            </a:ln>
          </p:spPr>
          <p:txBody>
            <a:bodyPr/>
            <a:lstStyle/>
            <a:p>
              <a:endParaRPr lang="tr-TR"/>
            </a:p>
          </p:txBody>
        </p:sp>
        <p:sp>
          <p:nvSpPr>
            <p:cNvPr id="83184" name="Freeform 238"/>
            <p:cNvSpPr>
              <a:spLocks/>
            </p:cNvSpPr>
            <p:nvPr/>
          </p:nvSpPr>
          <p:spPr bwMode="auto">
            <a:xfrm>
              <a:off x="4605" y="2752"/>
              <a:ext cx="14" cy="38"/>
            </a:xfrm>
            <a:custGeom>
              <a:avLst/>
              <a:gdLst>
                <a:gd name="T0" fmla="*/ 0 w 55"/>
                <a:gd name="T1" fmla="*/ 153 h 153"/>
                <a:gd name="T2" fmla="*/ 2 w 55"/>
                <a:gd name="T3" fmla="*/ 145 h 153"/>
                <a:gd name="T4" fmla="*/ 12 w 55"/>
                <a:gd name="T5" fmla="*/ 116 h 153"/>
                <a:gd name="T6" fmla="*/ 22 w 55"/>
                <a:gd name="T7" fmla="*/ 89 h 153"/>
                <a:gd name="T8" fmla="*/ 32 w 55"/>
                <a:gd name="T9" fmla="*/ 60 h 153"/>
                <a:gd name="T10" fmla="*/ 42 w 55"/>
                <a:gd name="T11" fmla="*/ 32 h 153"/>
                <a:gd name="T12" fmla="*/ 53 w 55"/>
                <a:gd name="T13" fmla="*/ 4 h 153"/>
                <a:gd name="T14" fmla="*/ 55 w 55"/>
                <a:gd name="T15" fmla="*/ 0 h 153"/>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53"/>
                <a:gd name="T26" fmla="*/ 55 w 55"/>
                <a:gd name="T27" fmla="*/ 153 h 1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53">
                  <a:moveTo>
                    <a:pt x="0" y="153"/>
                  </a:moveTo>
                  <a:lnTo>
                    <a:pt x="2" y="145"/>
                  </a:lnTo>
                  <a:lnTo>
                    <a:pt x="12" y="116"/>
                  </a:lnTo>
                  <a:lnTo>
                    <a:pt x="22" y="89"/>
                  </a:lnTo>
                  <a:lnTo>
                    <a:pt x="32" y="60"/>
                  </a:lnTo>
                  <a:lnTo>
                    <a:pt x="42" y="32"/>
                  </a:lnTo>
                  <a:lnTo>
                    <a:pt x="53" y="4"/>
                  </a:lnTo>
                  <a:lnTo>
                    <a:pt x="55" y="0"/>
                  </a:lnTo>
                </a:path>
              </a:pathLst>
            </a:custGeom>
            <a:noFill/>
            <a:ln w="0">
              <a:solidFill>
                <a:srgbClr val="000000"/>
              </a:solidFill>
              <a:prstDash val="solid"/>
              <a:round/>
              <a:headEnd/>
              <a:tailEnd/>
            </a:ln>
          </p:spPr>
          <p:txBody>
            <a:bodyPr/>
            <a:lstStyle/>
            <a:p>
              <a:endParaRPr lang="tr-TR"/>
            </a:p>
          </p:txBody>
        </p:sp>
        <p:sp>
          <p:nvSpPr>
            <p:cNvPr id="83185" name="Freeform 239"/>
            <p:cNvSpPr>
              <a:spLocks/>
            </p:cNvSpPr>
            <p:nvPr/>
          </p:nvSpPr>
          <p:spPr bwMode="auto">
            <a:xfrm>
              <a:off x="4626" y="2697"/>
              <a:ext cx="17" cy="36"/>
            </a:xfrm>
            <a:custGeom>
              <a:avLst/>
              <a:gdLst>
                <a:gd name="T0" fmla="*/ 0 w 69"/>
                <a:gd name="T1" fmla="*/ 146 h 146"/>
                <a:gd name="T2" fmla="*/ 2 w 69"/>
                <a:gd name="T3" fmla="*/ 142 h 146"/>
                <a:gd name="T4" fmla="*/ 14 w 69"/>
                <a:gd name="T5" fmla="*/ 116 h 146"/>
                <a:gd name="T6" fmla="*/ 26 w 69"/>
                <a:gd name="T7" fmla="*/ 88 h 146"/>
                <a:gd name="T8" fmla="*/ 38 w 69"/>
                <a:gd name="T9" fmla="*/ 62 h 146"/>
                <a:gd name="T10" fmla="*/ 51 w 69"/>
                <a:gd name="T11" fmla="*/ 36 h 146"/>
                <a:gd name="T12" fmla="*/ 64 w 69"/>
                <a:gd name="T13" fmla="*/ 8 h 146"/>
                <a:gd name="T14" fmla="*/ 69 w 69"/>
                <a:gd name="T15" fmla="*/ 0 h 146"/>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146"/>
                <a:gd name="T26" fmla="*/ 69 w 69"/>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146">
                  <a:moveTo>
                    <a:pt x="0" y="146"/>
                  </a:moveTo>
                  <a:lnTo>
                    <a:pt x="2" y="142"/>
                  </a:lnTo>
                  <a:lnTo>
                    <a:pt x="14" y="116"/>
                  </a:lnTo>
                  <a:lnTo>
                    <a:pt x="26" y="88"/>
                  </a:lnTo>
                  <a:lnTo>
                    <a:pt x="38" y="62"/>
                  </a:lnTo>
                  <a:lnTo>
                    <a:pt x="51" y="36"/>
                  </a:lnTo>
                  <a:lnTo>
                    <a:pt x="64" y="8"/>
                  </a:lnTo>
                  <a:lnTo>
                    <a:pt x="69" y="0"/>
                  </a:lnTo>
                </a:path>
              </a:pathLst>
            </a:custGeom>
            <a:noFill/>
            <a:ln w="0">
              <a:solidFill>
                <a:srgbClr val="000000"/>
              </a:solidFill>
              <a:prstDash val="solid"/>
              <a:round/>
              <a:headEnd/>
              <a:tailEnd/>
            </a:ln>
          </p:spPr>
          <p:txBody>
            <a:bodyPr/>
            <a:lstStyle/>
            <a:p>
              <a:endParaRPr lang="tr-TR"/>
            </a:p>
          </p:txBody>
        </p:sp>
        <p:sp>
          <p:nvSpPr>
            <p:cNvPr id="83186" name="Freeform 240"/>
            <p:cNvSpPr>
              <a:spLocks/>
            </p:cNvSpPr>
            <p:nvPr/>
          </p:nvSpPr>
          <p:spPr bwMode="auto">
            <a:xfrm>
              <a:off x="4653" y="2660"/>
              <a:ext cx="11" cy="19"/>
            </a:xfrm>
            <a:custGeom>
              <a:avLst/>
              <a:gdLst>
                <a:gd name="T0" fmla="*/ 0 w 43"/>
                <a:gd name="T1" fmla="*/ 75 h 75"/>
                <a:gd name="T2" fmla="*/ 5 w 43"/>
                <a:gd name="T3" fmla="*/ 64 h 75"/>
                <a:gd name="T4" fmla="*/ 13 w 43"/>
                <a:gd name="T5" fmla="*/ 52 h 75"/>
                <a:gd name="T6" fmla="*/ 21 w 43"/>
                <a:gd name="T7" fmla="*/ 38 h 75"/>
                <a:gd name="T8" fmla="*/ 28 w 43"/>
                <a:gd name="T9" fmla="*/ 25 h 75"/>
                <a:gd name="T10" fmla="*/ 35 w 43"/>
                <a:gd name="T11" fmla="*/ 13 h 75"/>
                <a:gd name="T12" fmla="*/ 43 w 43"/>
                <a:gd name="T13" fmla="*/ 0 h 75"/>
                <a:gd name="T14" fmla="*/ 0 60000 65536"/>
                <a:gd name="T15" fmla="*/ 0 60000 65536"/>
                <a:gd name="T16" fmla="*/ 0 60000 65536"/>
                <a:gd name="T17" fmla="*/ 0 60000 65536"/>
                <a:gd name="T18" fmla="*/ 0 60000 65536"/>
                <a:gd name="T19" fmla="*/ 0 60000 65536"/>
                <a:gd name="T20" fmla="*/ 0 60000 65536"/>
                <a:gd name="T21" fmla="*/ 0 w 43"/>
                <a:gd name="T22" fmla="*/ 0 h 75"/>
                <a:gd name="T23" fmla="*/ 43 w 43"/>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75">
                  <a:moveTo>
                    <a:pt x="0" y="75"/>
                  </a:moveTo>
                  <a:lnTo>
                    <a:pt x="5" y="64"/>
                  </a:lnTo>
                  <a:lnTo>
                    <a:pt x="13" y="52"/>
                  </a:lnTo>
                  <a:lnTo>
                    <a:pt x="21" y="38"/>
                  </a:lnTo>
                  <a:lnTo>
                    <a:pt x="28" y="25"/>
                  </a:lnTo>
                  <a:lnTo>
                    <a:pt x="35" y="13"/>
                  </a:lnTo>
                  <a:lnTo>
                    <a:pt x="43" y="0"/>
                  </a:lnTo>
                </a:path>
              </a:pathLst>
            </a:custGeom>
            <a:noFill/>
            <a:ln w="0">
              <a:solidFill>
                <a:srgbClr val="000000"/>
              </a:solidFill>
              <a:prstDash val="solid"/>
              <a:round/>
              <a:headEnd/>
              <a:tailEnd/>
            </a:ln>
          </p:spPr>
          <p:txBody>
            <a:bodyPr/>
            <a:lstStyle/>
            <a:p>
              <a:endParaRPr lang="tr-TR"/>
            </a:p>
          </p:txBody>
        </p:sp>
        <p:sp>
          <p:nvSpPr>
            <p:cNvPr id="83187" name="Line 241"/>
            <p:cNvSpPr>
              <a:spLocks noChangeShapeType="1"/>
            </p:cNvSpPr>
            <p:nvPr/>
          </p:nvSpPr>
          <p:spPr bwMode="auto">
            <a:xfrm flipV="1">
              <a:off x="4653" y="2991"/>
              <a:ext cx="2" cy="21"/>
            </a:xfrm>
            <a:prstGeom prst="line">
              <a:avLst/>
            </a:prstGeom>
            <a:noFill/>
            <a:ln w="0">
              <a:solidFill>
                <a:srgbClr val="000000"/>
              </a:solidFill>
              <a:round/>
              <a:headEnd/>
              <a:tailEnd/>
            </a:ln>
          </p:spPr>
          <p:txBody>
            <a:bodyPr/>
            <a:lstStyle/>
            <a:p>
              <a:endParaRPr lang="tr-TR"/>
            </a:p>
          </p:txBody>
        </p:sp>
        <p:sp>
          <p:nvSpPr>
            <p:cNvPr id="83188" name="Freeform 242"/>
            <p:cNvSpPr>
              <a:spLocks/>
            </p:cNvSpPr>
            <p:nvPr/>
          </p:nvSpPr>
          <p:spPr bwMode="auto">
            <a:xfrm>
              <a:off x="4658" y="2929"/>
              <a:ext cx="5" cy="41"/>
            </a:xfrm>
            <a:custGeom>
              <a:avLst/>
              <a:gdLst>
                <a:gd name="T0" fmla="*/ 0 w 19"/>
                <a:gd name="T1" fmla="*/ 164 h 164"/>
                <a:gd name="T2" fmla="*/ 2 w 19"/>
                <a:gd name="T3" fmla="*/ 139 h 164"/>
                <a:gd name="T4" fmla="*/ 11 w 19"/>
                <a:gd name="T5" fmla="*/ 77 h 164"/>
                <a:gd name="T6" fmla="*/ 18 w 19"/>
                <a:gd name="T7" fmla="*/ 13 h 164"/>
                <a:gd name="T8" fmla="*/ 19 w 19"/>
                <a:gd name="T9" fmla="*/ 0 h 164"/>
                <a:gd name="T10" fmla="*/ 0 60000 65536"/>
                <a:gd name="T11" fmla="*/ 0 60000 65536"/>
                <a:gd name="T12" fmla="*/ 0 60000 65536"/>
                <a:gd name="T13" fmla="*/ 0 60000 65536"/>
                <a:gd name="T14" fmla="*/ 0 60000 65536"/>
                <a:gd name="T15" fmla="*/ 0 w 19"/>
                <a:gd name="T16" fmla="*/ 0 h 164"/>
                <a:gd name="T17" fmla="*/ 19 w 19"/>
                <a:gd name="T18" fmla="*/ 164 h 164"/>
              </a:gdLst>
              <a:ahLst/>
              <a:cxnLst>
                <a:cxn ang="T10">
                  <a:pos x="T0" y="T1"/>
                </a:cxn>
                <a:cxn ang="T11">
                  <a:pos x="T2" y="T3"/>
                </a:cxn>
                <a:cxn ang="T12">
                  <a:pos x="T4" y="T5"/>
                </a:cxn>
                <a:cxn ang="T13">
                  <a:pos x="T6" y="T7"/>
                </a:cxn>
                <a:cxn ang="T14">
                  <a:pos x="T8" y="T9"/>
                </a:cxn>
              </a:cxnLst>
              <a:rect l="T15" t="T16" r="T17" b="T18"/>
              <a:pathLst>
                <a:path w="19" h="164">
                  <a:moveTo>
                    <a:pt x="0" y="164"/>
                  </a:moveTo>
                  <a:lnTo>
                    <a:pt x="2" y="139"/>
                  </a:lnTo>
                  <a:lnTo>
                    <a:pt x="11" y="77"/>
                  </a:lnTo>
                  <a:lnTo>
                    <a:pt x="18" y="13"/>
                  </a:lnTo>
                  <a:lnTo>
                    <a:pt x="19" y="0"/>
                  </a:lnTo>
                </a:path>
              </a:pathLst>
            </a:custGeom>
            <a:noFill/>
            <a:ln w="0">
              <a:solidFill>
                <a:srgbClr val="000000"/>
              </a:solidFill>
              <a:prstDash val="solid"/>
              <a:round/>
              <a:headEnd/>
              <a:tailEnd/>
            </a:ln>
          </p:spPr>
          <p:txBody>
            <a:bodyPr/>
            <a:lstStyle/>
            <a:p>
              <a:endParaRPr lang="tr-TR"/>
            </a:p>
          </p:txBody>
        </p:sp>
        <p:sp>
          <p:nvSpPr>
            <p:cNvPr id="83189" name="Freeform 243"/>
            <p:cNvSpPr>
              <a:spLocks/>
            </p:cNvSpPr>
            <p:nvPr/>
          </p:nvSpPr>
          <p:spPr bwMode="auto">
            <a:xfrm>
              <a:off x="4666" y="2868"/>
              <a:ext cx="5" cy="41"/>
            </a:xfrm>
            <a:custGeom>
              <a:avLst/>
              <a:gdLst>
                <a:gd name="T0" fmla="*/ 0 w 23"/>
                <a:gd name="T1" fmla="*/ 163 h 163"/>
                <a:gd name="T2" fmla="*/ 5 w 23"/>
                <a:gd name="T3" fmla="*/ 132 h 163"/>
                <a:gd name="T4" fmla="*/ 9 w 23"/>
                <a:gd name="T5" fmla="*/ 100 h 163"/>
                <a:gd name="T6" fmla="*/ 13 w 23"/>
                <a:gd name="T7" fmla="*/ 69 h 163"/>
                <a:gd name="T8" fmla="*/ 18 w 23"/>
                <a:gd name="T9" fmla="*/ 38 h 163"/>
                <a:gd name="T10" fmla="*/ 22 w 23"/>
                <a:gd name="T11" fmla="*/ 6 h 163"/>
                <a:gd name="T12" fmla="*/ 23 w 23"/>
                <a:gd name="T13" fmla="*/ 0 h 163"/>
                <a:gd name="T14" fmla="*/ 0 60000 65536"/>
                <a:gd name="T15" fmla="*/ 0 60000 65536"/>
                <a:gd name="T16" fmla="*/ 0 60000 65536"/>
                <a:gd name="T17" fmla="*/ 0 60000 65536"/>
                <a:gd name="T18" fmla="*/ 0 60000 65536"/>
                <a:gd name="T19" fmla="*/ 0 60000 65536"/>
                <a:gd name="T20" fmla="*/ 0 60000 65536"/>
                <a:gd name="T21" fmla="*/ 0 w 23"/>
                <a:gd name="T22" fmla="*/ 0 h 163"/>
                <a:gd name="T23" fmla="*/ 23 w 23"/>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3">
                  <a:moveTo>
                    <a:pt x="0" y="163"/>
                  </a:moveTo>
                  <a:lnTo>
                    <a:pt x="5" y="132"/>
                  </a:lnTo>
                  <a:lnTo>
                    <a:pt x="9" y="100"/>
                  </a:lnTo>
                  <a:lnTo>
                    <a:pt x="13" y="69"/>
                  </a:lnTo>
                  <a:lnTo>
                    <a:pt x="18" y="38"/>
                  </a:lnTo>
                  <a:lnTo>
                    <a:pt x="22" y="6"/>
                  </a:lnTo>
                  <a:lnTo>
                    <a:pt x="23" y="0"/>
                  </a:lnTo>
                </a:path>
              </a:pathLst>
            </a:custGeom>
            <a:noFill/>
            <a:ln w="0">
              <a:solidFill>
                <a:srgbClr val="000000"/>
              </a:solidFill>
              <a:prstDash val="solid"/>
              <a:round/>
              <a:headEnd/>
              <a:tailEnd/>
            </a:ln>
          </p:spPr>
          <p:txBody>
            <a:bodyPr/>
            <a:lstStyle/>
            <a:p>
              <a:endParaRPr lang="tr-TR"/>
            </a:p>
          </p:txBody>
        </p:sp>
        <p:sp>
          <p:nvSpPr>
            <p:cNvPr id="83190" name="Freeform 244"/>
            <p:cNvSpPr>
              <a:spLocks/>
            </p:cNvSpPr>
            <p:nvPr/>
          </p:nvSpPr>
          <p:spPr bwMode="auto">
            <a:xfrm>
              <a:off x="4675" y="2808"/>
              <a:ext cx="6" cy="40"/>
            </a:xfrm>
            <a:custGeom>
              <a:avLst/>
              <a:gdLst>
                <a:gd name="T0" fmla="*/ 0 w 27"/>
                <a:gd name="T1" fmla="*/ 162 h 162"/>
                <a:gd name="T2" fmla="*/ 1 w 27"/>
                <a:gd name="T3" fmla="*/ 155 h 162"/>
                <a:gd name="T4" fmla="*/ 6 w 27"/>
                <a:gd name="T5" fmla="*/ 124 h 162"/>
                <a:gd name="T6" fmla="*/ 11 w 27"/>
                <a:gd name="T7" fmla="*/ 93 h 162"/>
                <a:gd name="T8" fmla="*/ 17 w 27"/>
                <a:gd name="T9" fmla="*/ 62 h 162"/>
                <a:gd name="T10" fmla="*/ 22 w 27"/>
                <a:gd name="T11" fmla="*/ 32 h 162"/>
                <a:gd name="T12" fmla="*/ 27 w 27"/>
                <a:gd name="T13" fmla="*/ 1 h 162"/>
                <a:gd name="T14" fmla="*/ 27 w 2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62"/>
                <a:gd name="T26" fmla="*/ 27 w 2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62">
                  <a:moveTo>
                    <a:pt x="0" y="162"/>
                  </a:moveTo>
                  <a:lnTo>
                    <a:pt x="1" y="155"/>
                  </a:lnTo>
                  <a:lnTo>
                    <a:pt x="6" y="124"/>
                  </a:lnTo>
                  <a:lnTo>
                    <a:pt x="11" y="93"/>
                  </a:lnTo>
                  <a:lnTo>
                    <a:pt x="17" y="62"/>
                  </a:lnTo>
                  <a:lnTo>
                    <a:pt x="22" y="32"/>
                  </a:lnTo>
                  <a:lnTo>
                    <a:pt x="27" y="1"/>
                  </a:lnTo>
                  <a:lnTo>
                    <a:pt x="27" y="0"/>
                  </a:lnTo>
                </a:path>
              </a:pathLst>
            </a:custGeom>
            <a:noFill/>
            <a:ln w="0">
              <a:solidFill>
                <a:srgbClr val="000000"/>
              </a:solidFill>
              <a:prstDash val="solid"/>
              <a:round/>
              <a:headEnd/>
              <a:tailEnd/>
            </a:ln>
          </p:spPr>
          <p:txBody>
            <a:bodyPr/>
            <a:lstStyle/>
            <a:p>
              <a:endParaRPr lang="tr-TR"/>
            </a:p>
          </p:txBody>
        </p:sp>
        <p:sp>
          <p:nvSpPr>
            <p:cNvPr id="83191" name="Freeform 245"/>
            <p:cNvSpPr>
              <a:spLocks/>
            </p:cNvSpPr>
            <p:nvPr/>
          </p:nvSpPr>
          <p:spPr bwMode="auto">
            <a:xfrm>
              <a:off x="4685" y="2748"/>
              <a:ext cx="9" cy="40"/>
            </a:xfrm>
            <a:custGeom>
              <a:avLst/>
              <a:gdLst>
                <a:gd name="T0" fmla="*/ 0 w 35"/>
                <a:gd name="T1" fmla="*/ 161 h 161"/>
                <a:gd name="T2" fmla="*/ 2 w 35"/>
                <a:gd name="T3" fmla="*/ 151 h 161"/>
                <a:gd name="T4" fmla="*/ 8 w 35"/>
                <a:gd name="T5" fmla="*/ 120 h 161"/>
                <a:gd name="T6" fmla="*/ 14 w 35"/>
                <a:gd name="T7" fmla="*/ 90 h 161"/>
                <a:gd name="T8" fmla="*/ 20 w 35"/>
                <a:gd name="T9" fmla="*/ 60 h 161"/>
                <a:gd name="T10" fmla="*/ 27 w 35"/>
                <a:gd name="T11" fmla="*/ 30 h 161"/>
                <a:gd name="T12" fmla="*/ 35 w 35"/>
                <a:gd name="T13" fmla="*/ 0 h 161"/>
                <a:gd name="T14" fmla="*/ 0 60000 65536"/>
                <a:gd name="T15" fmla="*/ 0 60000 65536"/>
                <a:gd name="T16" fmla="*/ 0 60000 65536"/>
                <a:gd name="T17" fmla="*/ 0 60000 65536"/>
                <a:gd name="T18" fmla="*/ 0 60000 65536"/>
                <a:gd name="T19" fmla="*/ 0 60000 65536"/>
                <a:gd name="T20" fmla="*/ 0 60000 65536"/>
                <a:gd name="T21" fmla="*/ 0 w 35"/>
                <a:gd name="T22" fmla="*/ 0 h 161"/>
                <a:gd name="T23" fmla="*/ 35 w 35"/>
                <a:gd name="T24" fmla="*/ 161 h 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161">
                  <a:moveTo>
                    <a:pt x="0" y="161"/>
                  </a:moveTo>
                  <a:lnTo>
                    <a:pt x="2" y="151"/>
                  </a:lnTo>
                  <a:lnTo>
                    <a:pt x="8" y="120"/>
                  </a:lnTo>
                  <a:lnTo>
                    <a:pt x="14" y="90"/>
                  </a:lnTo>
                  <a:lnTo>
                    <a:pt x="20" y="60"/>
                  </a:lnTo>
                  <a:lnTo>
                    <a:pt x="27" y="30"/>
                  </a:lnTo>
                  <a:lnTo>
                    <a:pt x="35" y="0"/>
                  </a:lnTo>
                </a:path>
              </a:pathLst>
            </a:custGeom>
            <a:noFill/>
            <a:ln w="0">
              <a:solidFill>
                <a:srgbClr val="000000"/>
              </a:solidFill>
              <a:prstDash val="solid"/>
              <a:round/>
              <a:headEnd/>
              <a:tailEnd/>
            </a:ln>
          </p:spPr>
          <p:txBody>
            <a:bodyPr/>
            <a:lstStyle/>
            <a:p>
              <a:endParaRPr lang="tr-TR"/>
            </a:p>
          </p:txBody>
        </p:sp>
        <p:sp>
          <p:nvSpPr>
            <p:cNvPr id="83192" name="Freeform 246"/>
            <p:cNvSpPr>
              <a:spLocks/>
            </p:cNvSpPr>
            <p:nvPr/>
          </p:nvSpPr>
          <p:spPr bwMode="auto">
            <a:xfrm>
              <a:off x="4699" y="2688"/>
              <a:ext cx="10" cy="40"/>
            </a:xfrm>
            <a:custGeom>
              <a:avLst/>
              <a:gdLst>
                <a:gd name="T0" fmla="*/ 0 w 44"/>
                <a:gd name="T1" fmla="*/ 158 h 158"/>
                <a:gd name="T2" fmla="*/ 3 w 44"/>
                <a:gd name="T3" fmla="*/ 147 h 158"/>
                <a:gd name="T4" fmla="*/ 11 w 44"/>
                <a:gd name="T5" fmla="*/ 118 h 158"/>
                <a:gd name="T6" fmla="*/ 19 w 44"/>
                <a:gd name="T7" fmla="*/ 88 h 158"/>
                <a:gd name="T8" fmla="*/ 26 w 44"/>
                <a:gd name="T9" fmla="*/ 60 h 158"/>
                <a:gd name="T10" fmla="*/ 35 w 44"/>
                <a:gd name="T11" fmla="*/ 31 h 158"/>
                <a:gd name="T12" fmla="*/ 44 w 44"/>
                <a:gd name="T13" fmla="*/ 1 h 158"/>
                <a:gd name="T14" fmla="*/ 44 w 44"/>
                <a:gd name="T15" fmla="*/ 0 h 158"/>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58"/>
                <a:gd name="T26" fmla="*/ 44 w 44"/>
                <a:gd name="T27" fmla="*/ 158 h 1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58">
                  <a:moveTo>
                    <a:pt x="0" y="158"/>
                  </a:moveTo>
                  <a:lnTo>
                    <a:pt x="3" y="147"/>
                  </a:lnTo>
                  <a:lnTo>
                    <a:pt x="11" y="118"/>
                  </a:lnTo>
                  <a:lnTo>
                    <a:pt x="19" y="88"/>
                  </a:lnTo>
                  <a:lnTo>
                    <a:pt x="26" y="60"/>
                  </a:lnTo>
                  <a:lnTo>
                    <a:pt x="35" y="31"/>
                  </a:lnTo>
                  <a:lnTo>
                    <a:pt x="44" y="1"/>
                  </a:lnTo>
                  <a:lnTo>
                    <a:pt x="44" y="0"/>
                  </a:lnTo>
                </a:path>
              </a:pathLst>
            </a:custGeom>
            <a:noFill/>
            <a:ln w="0">
              <a:solidFill>
                <a:srgbClr val="000000"/>
              </a:solidFill>
              <a:prstDash val="solid"/>
              <a:round/>
              <a:headEnd/>
              <a:tailEnd/>
            </a:ln>
          </p:spPr>
          <p:txBody>
            <a:bodyPr/>
            <a:lstStyle/>
            <a:p>
              <a:endParaRPr lang="tr-TR"/>
            </a:p>
          </p:txBody>
        </p:sp>
        <p:sp>
          <p:nvSpPr>
            <p:cNvPr id="83193" name="Freeform 247"/>
            <p:cNvSpPr>
              <a:spLocks/>
            </p:cNvSpPr>
            <p:nvPr/>
          </p:nvSpPr>
          <p:spPr bwMode="auto">
            <a:xfrm>
              <a:off x="4716" y="2631"/>
              <a:ext cx="13" cy="38"/>
            </a:xfrm>
            <a:custGeom>
              <a:avLst/>
              <a:gdLst>
                <a:gd name="T0" fmla="*/ 0 w 55"/>
                <a:gd name="T1" fmla="*/ 153 h 153"/>
                <a:gd name="T2" fmla="*/ 2 w 55"/>
                <a:gd name="T3" fmla="*/ 147 h 153"/>
                <a:gd name="T4" fmla="*/ 12 w 55"/>
                <a:gd name="T5" fmla="*/ 118 h 153"/>
                <a:gd name="T6" fmla="*/ 21 w 55"/>
                <a:gd name="T7" fmla="*/ 90 h 153"/>
                <a:gd name="T8" fmla="*/ 32 w 55"/>
                <a:gd name="T9" fmla="*/ 62 h 153"/>
                <a:gd name="T10" fmla="*/ 41 w 55"/>
                <a:gd name="T11" fmla="*/ 33 h 153"/>
                <a:gd name="T12" fmla="*/ 52 w 55"/>
                <a:gd name="T13" fmla="*/ 6 h 153"/>
                <a:gd name="T14" fmla="*/ 55 w 55"/>
                <a:gd name="T15" fmla="*/ 0 h 153"/>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53"/>
                <a:gd name="T26" fmla="*/ 55 w 55"/>
                <a:gd name="T27" fmla="*/ 153 h 1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53">
                  <a:moveTo>
                    <a:pt x="0" y="153"/>
                  </a:moveTo>
                  <a:lnTo>
                    <a:pt x="2" y="147"/>
                  </a:lnTo>
                  <a:lnTo>
                    <a:pt x="12" y="118"/>
                  </a:lnTo>
                  <a:lnTo>
                    <a:pt x="21" y="90"/>
                  </a:lnTo>
                  <a:lnTo>
                    <a:pt x="32" y="62"/>
                  </a:lnTo>
                  <a:lnTo>
                    <a:pt x="41" y="33"/>
                  </a:lnTo>
                  <a:lnTo>
                    <a:pt x="52" y="6"/>
                  </a:lnTo>
                  <a:lnTo>
                    <a:pt x="55" y="0"/>
                  </a:lnTo>
                </a:path>
              </a:pathLst>
            </a:custGeom>
            <a:noFill/>
            <a:ln w="0">
              <a:solidFill>
                <a:srgbClr val="000000"/>
              </a:solidFill>
              <a:prstDash val="solid"/>
              <a:round/>
              <a:headEnd/>
              <a:tailEnd/>
            </a:ln>
          </p:spPr>
          <p:txBody>
            <a:bodyPr/>
            <a:lstStyle/>
            <a:p>
              <a:endParaRPr lang="tr-TR"/>
            </a:p>
          </p:txBody>
        </p:sp>
        <p:sp>
          <p:nvSpPr>
            <p:cNvPr id="83194" name="Freeform 248"/>
            <p:cNvSpPr>
              <a:spLocks/>
            </p:cNvSpPr>
            <p:nvPr/>
          </p:nvSpPr>
          <p:spPr bwMode="auto">
            <a:xfrm>
              <a:off x="4737" y="2575"/>
              <a:ext cx="17" cy="37"/>
            </a:xfrm>
            <a:custGeom>
              <a:avLst/>
              <a:gdLst>
                <a:gd name="T0" fmla="*/ 0 w 68"/>
                <a:gd name="T1" fmla="*/ 147 h 147"/>
                <a:gd name="T2" fmla="*/ 1 w 68"/>
                <a:gd name="T3" fmla="*/ 145 h 147"/>
                <a:gd name="T4" fmla="*/ 12 w 68"/>
                <a:gd name="T5" fmla="*/ 118 h 147"/>
                <a:gd name="T6" fmla="*/ 24 w 68"/>
                <a:gd name="T7" fmla="*/ 91 h 147"/>
                <a:gd name="T8" fmla="*/ 37 w 68"/>
                <a:gd name="T9" fmla="*/ 64 h 147"/>
                <a:gd name="T10" fmla="*/ 49 w 68"/>
                <a:gd name="T11" fmla="*/ 38 h 147"/>
                <a:gd name="T12" fmla="*/ 62 w 68"/>
                <a:gd name="T13" fmla="*/ 12 h 147"/>
                <a:gd name="T14" fmla="*/ 68 w 68"/>
                <a:gd name="T15" fmla="*/ 0 h 147"/>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147"/>
                <a:gd name="T26" fmla="*/ 68 w 68"/>
                <a:gd name="T27" fmla="*/ 147 h 1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147">
                  <a:moveTo>
                    <a:pt x="0" y="147"/>
                  </a:moveTo>
                  <a:lnTo>
                    <a:pt x="1" y="145"/>
                  </a:lnTo>
                  <a:lnTo>
                    <a:pt x="12" y="118"/>
                  </a:lnTo>
                  <a:lnTo>
                    <a:pt x="24" y="91"/>
                  </a:lnTo>
                  <a:lnTo>
                    <a:pt x="37" y="64"/>
                  </a:lnTo>
                  <a:lnTo>
                    <a:pt x="49" y="38"/>
                  </a:lnTo>
                  <a:lnTo>
                    <a:pt x="62" y="12"/>
                  </a:lnTo>
                  <a:lnTo>
                    <a:pt x="68" y="0"/>
                  </a:lnTo>
                </a:path>
              </a:pathLst>
            </a:custGeom>
            <a:noFill/>
            <a:ln w="0">
              <a:solidFill>
                <a:srgbClr val="000000"/>
              </a:solidFill>
              <a:prstDash val="solid"/>
              <a:round/>
              <a:headEnd/>
              <a:tailEnd/>
            </a:ln>
          </p:spPr>
          <p:txBody>
            <a:bodyPr/>
            <a:lstStyle/>
            <a:p>
              <a:endParaRPr lang="tr-TR"/>
            </a:p>
          </p:txBody>
        </p:sp>
        <p:sp>
          <p:nvSpPr>
            <p:cNvPr id="83195" name="Freeform 249"/>
            <p:cNvSpPr>
              <a:spLocks/>
            </p:cNvSpPr>
            <p:nvPr/>
          </p:nvSpPr>
          <p:spPr bwMode="auto">
            <a:xfrm>
              <a:off x="4763" y="2540"/>
              <a:ext cx="11" cy="18"/>
            </a:xfrm>
            <a:custGeom>
              <a:avLst/>
              <a:gdLst>
                <a:gd name="T0" fmla="*/ 0 w 41"/>
                <a:gd name="T1" fmla="*/ 71 h 71"/>
                <a:gd name="T2" fmla="*/ 4 w 41"/>
                <a:gd name="T3" fmla="*/ 63 h 71"/>
                <a:gd name="T4" fmla="*/ 12 w 41"/>
                <a:gd name="T5" fmla="*/ 50 h 71"/>
                <a:gd name="T6" fmla="*/ 20 w 41"/>
                <a:gd name="T7" fmla="*/ 37 h 71"/>
                <a:gd name="T8" fmla="*/ 26 w 41"/>
                <a:gd name="T9" fmla="*/ 25 h 71"/>
                <a:gd name="T10" fmla="*/ 34 w 41"/>
                <a:gd name="T11" fmla="*/ 12 h 71"/>
                <a:gd name="T12" fmla="*/ 41 w 41"/>
                <a:gd name="T13" fmla="*/ 0 h 71"/>
                <a:gd name="T14" fmla="*/ 0 60000 65536"/>
                <a:gd name="T15" fmla="*/ 0 60000 65536"/>
                <a:gd name="T16" fmla="*/ 0 60000 65536"/>
                <a:gd name="T17" fmla="*/ 0 60000 65536"/>
                <a:gd name="T18" fmla="*/ 0 60000 65536"/>
                <a:gd name="T19" fmla="*/ 0 60000 65536"/>
                <a:gd name="T20" fmla="*/ 0 60000 65536"/>
                <a:gd name="T21" fmla="*/ 0 w 41"/>
                <a:gd name="T22" fmla="*/ 0 h 71"/>
                <a:gd name="T23" fmla="*/ 41 w 41"/>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71">
                  <a:moveTo>
                    <a:pt x="0" y="71"/>
                  </a:moveTo>
                  <a:lnTo>
                    <a:pt x="4" y="63"/>
                  </a:lnTo>
                  <a:lnTo>
                    <a:pt x="12" y="50"/>
                  </a:lnTo>
                  <a:lnTo>
                    <a:pt x="20" y="37"/>
                  </a:lnTo>
                  <a:lnTo>
                    <a:pt x="26" y="25"/>
                  </a:lnTo>
                  <a:lnTo>
                    <a:pt x="34" y="12"/>
                  </a:lnTo>
                  <a:lnTo>
                    <a:pt x="41" y="0"/>
                  </a:lnTo>
                </a:path>
              </a:pathLst>
            </a:custGeom>
            <a:noFill/>
            <a:ln w="0">
              <a:solidFill>
                <a:srgbClr val="000000"/>
              </a:solidFill>
              <a:prstDash val="solid"/>
              <a:round/>
              <a:headEnd/>
              <a:tailEnd/>
            </a:ln>
          </p:spPr>
          <p:txBody>
            <a:bodyPr/>
            <a:lstStyle/>
            <a:p>
              <a:endParaRPr lang="tr-TR"/>
            </a:p>
          </p:txBody>
        </p:sp>
        <p:sp>
          <p:nvSpPr>
            <p:cNvPr id="83196" name="Line 250"/>
            <p:cNvSpPr>
              <a:spLocks noChangeShapeType="1"/>
            </p:cNvSpPr>
            <p:nvPr/>
          </p:nvSpPr>
          <p:spPr bwMode="auto">
            <a:xfrm flipV="1">
              <a:off x="4664" y="2628"/>
              <a:ext cx="29" cy="32"/>
            </a:xfrm>
            <a:prstGeom prst="line">
              <a:avLst/>
            </a:prstGeom>
            <a:noFill/>
            <a:ln w="0">
              <a:solidFill>
                <a:srgbClr val="000000"/>
              </a:solidFill>
              <a:round/>
              <a:headEnd/>
              <a:tailEnd/>
            </a:ln>
          </p:spPr>
          <p:txBody>
            <a:bodyPr/>
            <a:lstStyle/>
            <a:p>
              <a:endParaRPr lang="tr-TR"/>
            </a:p>
          </p:txBody>
        </p:sp>
        <p:sp>
          <p:nvSpPr>
            <p:cNvPr id="83197" name="Line 251"/>
            <p:cNvSpPr>
              <a:spLocks noChangeShapeType="1"/>
            </p:cNvSpPr>
            <p:nvPr/>
          </p:nvSpPr>
          <p:spPr bwMode="auto">
            <a:xfrm flipV="1">
              <a:off x="4706" y="2585"/>
              <a:ext cx="26" cy="29"/>
            </a:xfrm>
            <a:prstGeom prst="line">
              <a:avLst/>
            </a:prstGeom>
            <a:noFill/>
            <a:ln w="0">
              <a:solidFill>
                <a:srgbClr val="000000"/>
              </a:solidFill>
              <a:round/>
              <a:headEnd/>
              <a:tailEnd/>
            </a:ln>
          </p:spPr>
          <p:txBody>
            <a:bodyPr/>
            <a:lstStyle/>
            <a:p>
              <a:endParaRPr lang="tr-TR"/>
            </a:p>
          </p:txBody>
        </p:sp>
        <p:sp>
          <p:nvSpPr>
            <p:cNvPr id="83198" name="Line 252"/>
            <p:cNvSpPr>
              <a:spLocks noChangeShapeType="1"/>
            </p:cNvSpPr>
            <p:nvPr/>
          </p:nvSpPr>
          <p:spPr bwMode="auto">
            <a:xfrm flipV="1">
              <a:off x="4746" y="2538"/>
              <a:ext cx="29" cy="32"/>
            </a:xfrm>
            <a:prstGeom prst="line">
              <a:avLst/>
            </a:prstGeom>
            <a:noFill/>
            <a:ln w="0">
              <a:solidFill>
                <a:srgbClr val="000000"/>
              </a:solidFill>
              <a:round/>
              <a:headEnd/>
              <a:tailEnd/>
            </a:ln>
          </p:spPr>
          <p:txBody>
            <a:bodyPr/>
            <a:lstStyle/>
            <a:p>
              <a:endParaRPr lang="tr-TR"/>
            </a:p>
          </p:txBody>
        </p:sp>
        <p:sp>
          <p:nvSpPr>
            <p:cNvPr id="83199" name="Freeform 253"/>
            <p:cNvSpPr>
              <a:spLocks/>
            </p:cNvSpPr>
            <p:nvPr/>
          </p:nvSpPr>
          <p:spPr bwMode="auto">
            <a:xfrm>
              <a:off x="3623" y="3198"/>
              <a:ext cx="4" cy="31"/>
            </a:xfrm>
            <a:custGeom>
              <a:avLst/>
              <a:gdLst>
                <a:gd name="T0" fmla="*/ 0 w 14"/>
                <a:gd name="T1" fmla="*/ 127 h 127"/>
                <a:gd name="T2" fmla="*/ 4 w 14"/>
                <a:gd name="T3" fmla="*/ 94 h 127"/>
                <a:gd name="T4" fmla="*/ 8 w 14"/>
                <a:gd name="T5" fmla="*/ 63 h 127"/>
                <a:gd name="T6" fmla="*/ 11 w 14"/>
                <a:gd name="T7" fmla="*/ 31 h 127"/>
                <a:gd name="T8" fmla="*/ 14 w 14"/>
                <a:gd name="T9" fmla="*/ 0 h 127"/>
                <a:gd name="T10" fmla="*/ 0 60000 65536"/>
                <a:gd name="T11" fmla="*/ 0 60000 65536"/>
                <a:gd name="T12" fmla="*/ 0 60000 65536"/>
                <a:gd name="T13" fmla="*/ 0 60000 65536"/>
                <a:gd name="T14" fmla="*/ 0 60000 65536"/>
                <a:gd name="T15" fmla="*/ 0 w 14"/>
                <a:gd name="T16" fmla="*/ 0 h 127"/>
                <a:gd name="T17" fmla="*/ 14 w 14"/>
                <a:gd name="T18" fmla="*/ 127 h 127"/>
              </a:gdLst>
              <a:ahLst/>
              <a:cxnLst>
                <a:cxn ang="T10">
                  <a:pos x="T0" y="T1"/>
                </a:cxn>
                <a:cxn ang="T11">
                  <a:pos x="T2" y="T3"/>
                </a:cxn>
                <a:cxn ang="T12">
                  <a:pos x="T4" y="T5"/>
                </a:cxn>
                <a:cxn ang="T13">
                  <a:pos x="T6" y="T7"/>
                </a:cxn>
                <a:cxn ang="T14">
                  <a:pos x="T8" y="T9"/>
                </a:cxn>
              </a:cxnLst>
              <a:rect l="T15" t="T16" r="T17" b="T18"/>
              <a:pathLst>
                <a:path w="14" h="127">
                  <a:moveTo>
                    <a:pt x="0" y="127"/>
                  </a:moveTo>
                  <a:lnTo>
                    <a:pt x="4" y="94"/>
                  </a:lnTo>
                  <a:lnTo>
                    <a:pt x="8" y="63"/>
                  </a:lnTo>
                  <a:lnTo>
                    <a:pt x="11" y="31"/>
                  </a:lnTo>
                  <a:lnTo>
                    <a:pt x="14" y="0"/>
                  </a:lnTo>
                </a:path>
              </a:pathLst>
            </a:custGeom>
            <a:noFill/>
            <a:ln w="0">
              <a:solidFill>
                <a:srgbClr val="000000"/>
              </a:solidFill>
              <a:prstDash val="solid"/>
              <a:round/>
              <a:headEnd/>
              <a:tailEnd/>
            </a:ln>
          </p:spPr>
          <p:txBody>
            <a:bodyPr/>
            <a:lstStyle/>
            <a:p>
              <a:endParaRPr lang="tr-TR"/>
            </a:p>
          </p:txBody>
        </p:sp>
        <p:sp>
          <p:nvSpPr>
            <p:cNvPr id="83200" name="Freeform 254"/>
            <p:cNvSpPr>
              <a:spLocks/>
            </p:cNvSpPr>
            <p:nvPr/>
          </p:nvSpPr>
          <p:spPr bwMode="auto">
            <a:xfrm>
              <a:off x="3629" y="3136"/>
              <a:ext cx="4" cy="41"/>
            </a:xfrm>
            <a:custGeom>
              <a:avLst/>
              <a:gdLst>
                <a:gd name="T0" fmla="*/ 0 w 14"/>
                <a:gd name="T1" fmla="*/ 164 h 164"/>
                <a:gd name="T2" fmla="*/ 4 w 14"/>
                <a:gd name="T3" fmla="*/ 117 h 164"/>
                <a:gd name="T4" fmla="*/ 10 w 14"/>
                <a:gd name="T5" fmla="*/ 52 h 164"/>
                <a:gd name="T6" fmla="*/ 14 w 14"/>
                <a:gd name="T7" fmla="*/ 0 h 164"/>
                <a:gd name="T8" fmla="*/ 0 60000 65536"/>
                <a:gd name="T9" fmla="*/ 0 60000 65536"/>
                <a:gd name="T10" fmla="*/ 0 60000 65536"/>
                <a:gd name="T11" fmla="*/ 0 60000 65536"/>
                <a:gd name="T12" fmla="*/ 0 w 14"/>
                <a:gd name="T13" fmla="*/ 0 h 164"/>
                <a:gd name="T14" fmla="*/ 14 w 14"/>
                <a:gd name="T15" fmla="*/ 164 h 164"/>
              </a:gdLst>
              <a:ahLst/>
              <a:cxnLst>
                <a:cxn ang="T8">
                  <a:pos x="T0" y="T1"/>
                </a:cxn>
                <a:cxn ang="T9">
                  <a:pos x="T2" y="T3"/>
                </a:cxn>
                <a:cxn ang="T10">
                  <a:pos x="T4" y="T5"/>
                </a:cxn>
                <a:cxn ang="T11">
                  <a:pos x="T6" y="T7"/>
                </a:cxn>
              </a:cxnLst>
              <a:rect l="T12" t="T13" r="T14" b="T15"/>
              <a:pathLst>
                <a:path w="14" h="164">
                  <a:moveTo>
                    <a:pt x="0" y="164"/>
                  </a:moveTo>
                  <a:lnTo>
                    <a:pt x="4" y="117"/>
                  </a:lnTo>
                  <a:lnTo>
                    <a:pt x="10" y="52"/>
                  </a:lnTo>
                  <a:lnTo>
                    <a:pt x="14" y="0"/>
                  </a:lnTo>
                </a:path>
              </a:pathLst>
            </a:custGeom>
            <a:noFill/>
            <a:ln w="0">
              <a:solidFill>
                <a:srgbClr val="000000"/>
              </a:solidFill>
              <a:prstDash val="solid"/>
              <a:round/>
              <a:headEnd/>
              <a:tailEnd/>
            </a:ln>
          </p:spPr>
          <p:txBody>
            <a:bodyPr/>
            <a:lstStyle/>
            <a:p>
              <a:endParaRPr lang="tr-TR"/>
            </a:p>
          </p:txBody>
        </p:sp>
        <p:sp>
          <p:nvSpPr>
            <p:cNvPr id="83201" name="Freeform 255"/>
            <p:cNvSpPr>
              <a:spLocks/>
            </p:cNvSpPr>
            <p:nvPr/>
          </p:nvSpPr>
          <p:spPr bwMode="auto">
            <a:xfrm>
              <a:off x="3635" y="3075"/>
              <a:ext cx="3" cy="41"/>
            </a:xfrm>
            <a:custGeom>
              <a:avLst/>
              <a:gdLst>
                <a:gd name="T0" fmla="*/ 0 w 13"/>
                <a:gd name="T1" fmla="*/ 164 h 164"/>
                <a:gd name="T2" fmla="*/ 4 w 13"/>
                <a:gd name="T3" fmla="*/ 104 h 164"/>
                <a:gd name="T4" fmla="*/ 9 w 13"/>
                <a:gd name="T5" fmla="*/ 39 h 164"/>
                <a:gd name="T6" fmla="*/ 13 w 13"/>
                <a:gd name="T7" fmla="*/ 6 h 164"/>
                <a:gd name="T8" fmla="*/ 13 w 13"/>
                <a:gd name="T9" fmla="*/ 0 h 164"/>
                <a:gd name="T10" fmla="*/ 0 60000 65536"/>
                <a:gd name="T11" fmla="*/ 0 60000 65536"/>
                <a:gd name="T12" fmla="*/ 0 60000 65536"/>
                <a:gd name="T13" fmla="*/ 0 60000 65536"/>
                <a:gd name="T14" fmla="*/ 0 60000 65536"/>
                <a:gd name="T15" fmla="*/ 0 w 13"/>
                <a:gd name="T16" fmla="*/ 0 h 164"/>
                <a:gd name="T17" fmla="*/ 13 w 13"/>
                <a:gd name="T18" fmla="*/ 164 h 164"/>
              </a:gdLst>
              <a:ahLst/>
              <a:cxnLst>
                <a:cxn ang="T10">
                  <a:pos x="T0" y="T1"/>
                </a:cxn>
                <a:cxn ang="T11">
                  <a:pos x="T2" y="T3"/>
                </a:cxn>
                <a:cxn ang="T12">
                  <a:pos x="T4" y="T5"/>
                </a:cxn>
                <a:cxn ang="T13">
                  <a:pos x="T6" y="T7"/>
                </a:cxn>
                <a:cxn ang="T14">
                  <a:pos x="T8" y="T9"/>
                </a:cxn>
              </a:cxnLst>
              <a:rect l="T15" t="T16" r="T17" b="T18"/>
              <a:pathLst>
                <a:path w="13" h="164">
                  <a:moveTo>
                    <a:pt x="0" y="164"/>
                  </a:moveTo>
                  <a:lnTo>
                    <a:pt x="4" y="104"/>
                  </a:lnTo>
                  <a:lnTo>
                    <a:pt x="9" y="39"/>
                  </a:lnTo>
                  <a:lnTo>
                    <a:pt x="13" y="6"/>
                  </a:lnTo>
                  <a:lnTo>
                    <a:pt x="13" y="0"/>
                  </a:lnTo>
                </a:path>
              </a:pathLst>
            </a:custGeom>
            <a:noFill/>
            <a:ln w="0">
              <a:solidFill>
                <a:srgbClr val="000000"/>
              </a:solidFill>
              <a:prstDash val="solid"/>
              <a:round/>
              <a:headEnd/>
              <a:tailEnd/>
            </a:ln>
          </p:spPr>
          <p:txBody>
            <a:bodyPr/>
            <a:lstStyle/>
            <a:p>
              <a:endParaRPr lang="tr-TR"/>
            </a:p>
          </p:txBody>
        </p:sp>
        <p:sp>
          <p:nvSpPr>
            <p:cNvPr id="83202" name="Freeform 256"/>
            <p:cNvSpPr>
              <a:spLocks/>
            </p:cNvSpPr>
            <p:nvPr/>
          </p:nvSpPr>
          <p:spPr bwMode="auto">
            <a:xfrm>
              <a:off x="3640" y="3014"/>
              <a:ext cx="3" cy="41"/>
            </a:xfrm>
            <a:custGeom>
              <a:avLst/>
              <a:gdLst>
                <a:gd name="T0" fmla="*/ 0 w 15"/>
                <a:gd name="T1" fmla="*/ 164 h 164"/>
                <a:gd name="T2" fmla="*/ 1 w 15"/>
                <a:gd name="T3" fmla="*/ 155 h 164"/>
                <a:gd name="T4" fmla="*/ 4 w 15"/>
                <a:gd name="T5" fmla="*/ 121 h 164"/>
                <a:gd name="T6" fmla="*/ 7 w 15"/>
                <a:gd name="T7" fmla="*/ 88 h 164"/>
                <a:gd name="T8" fmla="*/ 10 w 15"/>
                <a:gd name="T9" fmla="*/ 54 h 164"/>
                <a:gd name="T10" fmla="*/ 13 w 15"/>
                <a:gd name="T11" fmla="*/ 21 h 164"/>
                <a:gd name="T12" fmla="*/ 15 w 15"/>
                <a:gd name="T13" fmla="*/ 0 h 164"/>
                <a:gd name="T14" fmla="*/ 0 60000 65536"/>
                <a:gd name="T15" fmla="*/ 0 60000 65536"/>
                <a:gd name="T16" fmla="*/ 0 60000 65536"/>
                <a:gd name="T17" fmla="*/ 0 60000 65536"/>
                <a:gd name="T18" fmla="*/ 0 60000 65536"/>
                <a:gd name="T19" fmla="*/ 0 60000 65536"/>
                <a:gd name="T20" fmla="*/ 0 60000 65536"/>
                <a:gd name="T21" fmla="*/ 0 w 15"/>
                <a:gd name="T22" fmla="*/ 0 h 164"/>
                <a:gd name="T23" fmla="*/ 15 w 15"/>
                <a:gd name="T24" fmla="*/ 164 h 1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4">
                  <a:moveTo>
                    <a:pt x="0" y="164"/>
                  </a:moveTo>
                  <a:lnTo>
                    <a:pt x="1" y="155"/>
                  </a:lnTo>
                  <a:lnTo>
                    <a:pt x="4" y="121"/>
                  </a:lnTo>
                  <a:lnTo>
                    <a:pt x="7" y="88"/>
                  </a:lnTo>
                  <a:lnTo>
                    <a:pt x="10" y="54"/>
                  </a:lnTo>
                  <a:lnTo>
                    <a:pt x="13" y="21"/>
                  </a:lnTo>
                  <a:lnTo>
                    <a:pt x="15" y="0"/>
                  </a:lnTo>
                </a:path>
              </a:pathLst>
            </a:custGeom>
            <a:noFill/>
            <a:ln w="0">
              <a:solidFill>
                <a:srgbClr val="000000"/>
              </a:solidFill>
              <a:prstDash val="solid"/>
              <a:round/>
              <a:headEnd/>
              <a:tailEnd/>
            </a:ln>
          </p:spPr>
          <p:txBody>
            <a:bodyPr/>
            <a:lstStyle/>
            <a:p>
              <a:endParaRPr lang="tr-TR"/>
            </a:p>
          </p:txBody>
        </p:sp>
        <p:sp>
          <p:nvSpPr>
            <p:cNvPr id="83203" name="Freeform 257"/>
            <p:cNvSpPr>
              <a:spLocks/>
            </p:cNvSpPr>
            <p:nvPr/>
          </p:nvSpPr>
          <p:spPr bwMode="auto">
            <a:xfrm>
              <a:off x="3646" y="2953"/>
              <a:ext cx="4" cy="40"/>
            </a:xfrm>
            <a:custGeom>
              <a:avLst/>
              <a:gdLst>
                <a:gd name="T0" fmla="*/ 0 w 18"/>
                <a:gd name="T1" fmla="*/ 162 h 162"/>
                <a:gd name="T2" fmla="*/ 4 w 18"/>
                <a:gd name="T3" fmla="*/ 127 h 162"/>
                <a:gd name="T4" fmla="*/ 7 w 18"/>
                <a:gd name="T5" fmla="*/ 94 h 162"/>
                <a:gd name="T6" fmla="*/ 11 w 18"/>
                <a:gd name="T7" fmla="*/ 59 h 162"/>
                <a:gd name="T8" fmla="*/ 16 w 18"/>
                <a:gd name="T9" fmla="*/ 25 h 162"/>
                <a:gd name="T10" fmla="*/ 18 w 18"/>
                <a:gd name="T11" fmla="*/ 0 h 162"/>
                <a:gd name="T12" fmla="*/ 0 60000 65536"/>
                <a:gd name="T13" fmla="*/ 0 60000 65536"/>
                <a:gd name="T14" fmla="*/ 0 60000 65536"/>
                <a:gd name="T15" fmla="*/ 0 60000 65536"/>
                <a:gd name="T16" fmla="*/ 0 60000 65536"/>
                <a:gd name="T17" fmla="*/ 0 60000 65536"/>
                <a:gd name="T18" fmla="*/ 0 w 18"/>
                <a:gd name="T19" fmla="*/ 0 h 162"/>
                <a:gd name="T20" fmla="*/ 18 w 18"/>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18" h="162">
                  <a:moveTo>
                    <a:pt x="0" y="162"/>
                  </a:moveTo>
                  <a:lnTo>
                    <a:pt x="4" y="127"/>
                  </a:lnTo>
                  <a:lnTo>
                    <a:pt x="7" y="94"/>
                  </a:lnTo>
                  <a:lnTo>
                    <a:pt x="11" y="59"/>
                  </a:lnTo>
                  <a:lnTo>
                    <a:pt x="16" y="25"/>
                  </a:lnTo>
                  <a:lnTo>
                    <a:pt x="18" y="0"/>
                  </a:lnTo>
                </a:path>
              </a:pathLst>
            </a:custGeom>
            <a:noFill/>
            <a:ln w="0">
              <a:solidFill>
                <a:srgbClr val="000000"/>
              </a:solidFill>
              <a:prstDash val="solid"/>
              <a:round/>
              <a:headEnd/>
              <a:tailEnd/>
            </a:ln>
          </p:spPr>
          <p:txBody>
            <a:bodyPr/>
            <a:lstStyle/>
            <a:p>
              <a:endParaRPr lang="tr-TR"/>
            </a:p>
          </p:txBody>
        </p:sp>
        <p:sp>
          <p:nvSpPr>
            <p:cNvPr id="83204" name="Freeform 258"/>
            <p:cNvSpPr>
              <a:spLocks/>
            </p:cNvSpPr>
            <p:nvPr/>
          </p:nvSpPr>
          <p:spPr bwMode="auto">
            <a:xfrm>
              <a:off x="3652" y="2891"/>
              <a:ext cx="6" cy="41"/>
            </a:xfrm>
            <a:custGeom>
              <a:avLst/>
              <a:gdLst>
                <a:gd name="T0" fmla="*/ 0 w 23"/>
                <a:gd name="T1" fmla="*/ 163 h 163"/>
                <a:gd name="T2" fmla="*/ 4 w 23"/>
                <a:gd name="T3" fmla="*/ 130 h 163"/>
                <a:gd name="T4" fmla="*/ 9 w 23"/>
                <a:gd name="T5" fmla="*/ 94 h 163"/>
                <a:gd name="T6" fmla="*/ 14 w 23"/>
                <a:gd name="T7" fmla="*/ 58 h 163"/>
                <a:gd name="T8" fmla="*/ 19 w 23"/>
                <a:gd name="T9" fmla="*/ 22 h 163"/>
                <a:gd name="T10" fmla="*/ 23 w 23"/>
                <a:gd name="T11" fmla="*/ 0 h 163"/>
                <a:gd name="T12" fmla="*/ 0 60000 65536"/>
                <a:gd name="T13" fmla="*/ 0 60000 65536"/>
                <a:gd name="T14" fmla="*/ 0 60000 65536"/>
                <a:gd name="T15" fmla="*/ 0 60000 65536"/>
                <a:gd name="T16" fmla="*/ 0 60000 65536"/>
                <a:gd name="T17" fmla="*/ 0 60000 65536"/>
                <a:gd name="T18" fmla="*/ 0 w 23"/>
                <a:gd name="T19" fmla="*/ 0 h 163"/>
                <a:gd name="T20" fmla="*/ 23 w 23"/>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23" h="163">
                  <a:moveTo>
                    <a:pt x="0" y="163"/>
                  </a:moveTo>
                  <a:lnTo>
                    <a:pt x="4" y="130"/>
                  </a:lnTo>
                  <a:lnTo>
                    <a:pt x="9" y="94"/>
                  </a:lnTo>
                  <a:lnTo>
                    <a:pt x="14" y="58"/>
                  </a:lnTo>
                  <a:lnTo>
                    <a:pt x="19" y="22"/>
                  </a:lnTo>
                  <a:lnTo>
                    <a:pt x="23" y="0"/>
                  </a:lnTo>
                </a:path>
              </a:pathLst>
            </a:custGeom>
            <a:noFill/>
            <a:ln w="0">
              <a:solidFill>
                <a:srgbClr val="000000"/>
              </a:solidFill>
              <a:prstDash val="solid"/>
              <a:round/>
              <a:headEnd/>
              <a:tailEnd/>
            </a:ln>
          </p:spPr>
          <p:txBody>
            <a:bodyPr/>
            <a:lstStyle/>
            <a:p>
              <a:endParaRPr lang="tr-TR"/>
            </a:p>
          </p:txBody>
        </p:sp>
        <p:sp>
          <p:nvSpPr>
            <p:cNvPr id="83205" name="Freeform 259"/>
            <p:cNvSpPr>
              <a:spLocks/>
            </p:cNvSpPr>
            <p:nvPr/>
          </p:nvSpPr>
          <p:spPr bwMode="auto">
            <a:xfrm>
              <a:off x="3661" y="2831"/>
              <a:ext cx="7" cy="40"/>
            </a:xfrm>
            <a:custGeom>
              <a:avLst/>
              <a:gdLst>
                <a:gd name="T0" fmla="*/ 0 w 27"/>
                <a:gd name="T1" fmla="*/ 162 h 162"/>
                <a:gd name="T2" fmla="*/ 1 w 27"/>
                <a:gd name="T3" fmla="*/ 154 h 162"/>
                <a:gd name="T4" fmla="*/ 7 w 27"/>
                <a:gd name="T5" fmla="*/ 117 h 162"/>
                <a:gd name="T6" fmla="*/ 13 w 27"/>
                <a:gd name="T7" fmla="*/ 80 h 162"/>
                <a:gd name="T8" fmla="*/ 19 w 27"/>
                <a:gd name="T9" fmla="*/ 43 h 162"/>
                <a:gd name="T10" fmla="*/ 26 w 27"/>
                <a:gd name="T11" fmla="*/ 5 h 162"/>
                <a:gd name="T12" fmla="*/ 27 w 27"/>
                <a:gd name="T13" fmla="*/ 0 h 162"/>
                <a:gd name="T14" fmla="*/ 0 60000 65536"/>
                <a:gd name="T15" fmla="*/ 0 60000 65536"/>
                <a:gd name="T16" fmla="*/ 0 60000 65536"/>
                <a:gd name="T17" fmla="*/ 0 60000 65536"/>
                <a:gd name="T18" fmla="*/ 0 60000 65536"/>
                <a:gd name="T19" fmla="*/ 0 60000 65536"/>
                <a:gd name="T20" fmla="*/ 0 60000 65536"/>
                <a:gd name="T21" fmla="*/ 0 w 27"/>
                <a:gd name="T22" fmla="*/ 0 h 162"/>
                <a:gd name="T23" fmla="*/ 27 w 27"/>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62">
                  <a:moveTo>
                    <a:pt x="0" y="162"/>
                  </a:moveTo>
                  <a:lnTo>
                    <a:pt x="1" y="154"/>
                  </a:lnTo>
                  <a:lnTo>
                    <a:pt x="7" y="117"/>
                  </a:lnTo>
                  <a:lnTo>
                    <a:pt x="13" y="80"/>
                  </a:lnTo>
                  <a:lnTo>
                    <a:pt x="19" y="43"/>
                  </a:lnTo>
                  <a:lnTo>
                    <a:pt x="26" y="5"/>
                  </a:lnTo>
                  <a:lnTo>
                    <a:pt x="27" y="0"/>
                  </a:lnTo>
                </a:path>
              </a:pathLst>
            </a:custGeom>
            <a:noFill/>
            <a:ln w="0">
              <a:solidFill>
                <a:srgbClr val="000000"/>
              </a:solidFill>
              <a:prstDash val="solid"/>
              <a:round/>
              <a:headEnd/>
              <a:tailEnd/>
            </a:ln>
          </p:spPr>
          <p:txBody>
            <a:bodyPr/>
            <a:lstStyle/>
            <a:p>
              <a:endParaRPr lang="tr-TR"/>
            </a:p>
          </p:txBody>
        </p:sp>
        <p:sp>
          <p:nvSpPr>
            <p:cNvPr id="83206" name="Freeform 260"/>
            <p:cNvSpPr>
              <a:spLocks/>
            </p:cNvSpPr>
            <p:nvPr/>
          </p:nvSpPr>
          <p:spPr bwMode="auto">
            <a:xfrm>
              <a:off x="3672" y="2771"/>
              <a:ext cx="8" cy="40"/>
            </a:xfrm>
            <a:custGeom>
              <a:avLst/>
              <a:gdLst>
                <a:gd name="T0" fmla="*/ 0 w 33"/>
                <a:gd name="T1" fmla="*/ 160 h 160"/>
                <a:gd name="T2" fmla="*/ 2 w 33"/>
                <a:gd name="T3" fmla="*/ 149 h 160"/>
                <a:gd name="T4" fmla="*/ 6 w 33"/>
                <a:gd name="T5" fmla="*/ 130 h 160"/>
                <a:gd name="T6" fmla="*/ 10 w 33"/>
                <a:gd name="T7" fmla="*/ 111 h 160"/>
                <a:gd name="T8" fmla="*/ 13 w 33"/>
                <a:gd name="T9" fmla="*/ 92 h 160"/>
                <a:gd name="T10" fmla="*/ 18 w 33"/>
                <a:gd name="T11" fmla="*/ 71 h 160"/>
                <a:gd name="T12" fmla="*/ 22 w 33"/>
                <a:gd name="T13" fmla="*/ 52 h 160"/>
                <a:gd name="T14" fmla="*/ 26 w 33"/>
                <a:gd name="T15" fmla="*/ 33 h 160"/>
                <a:gd name="T16" fmla="*/ 31 w 33"/>
                <a:gd name="T17" fmla="*/ 13 h 160"/>
                <a:gd name="T18" fmla="*/ 33 w 33"/>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60"/>
                <a:gd name="T32" fmla="*/ 33 w 33"/>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60">
                  <a:moveTo>
                    <a:pt x="0" y="160"/>
                  </a:moveTo>
                  <a:lnTo>
                    <a:pt x="2" y="149"/>
                  </a:lnTo>
                  <a:lnTo>
                    <a:pt x="6" y="130"/>
                  </a:lnTo>
                  <a:lnTo>
                    <a:pt x="10" y="111"/>
                  </a:lnTo>
                  <a:lnTo>
                    <a:pt x="13" y="92"/>
                  </a:lnTo>
                  <a:lnTo>
                    <a:pt x="18" y="71"/>
                  </a:lnTo>
                  <a:lnTo>
                    <a:pt x="22" y="52"/>
                  </a:lnTo>
                  <a:lnTo>
                    <a:pt x="26" y="33"/>
                  </a:lnTo>
                  <a:lnTo>
                    <a:pt x="31" y="13"/>
                  </a:lnTo>
                  <a:lnTo>
                    <a:pt x="33" y="0"/>
                  </a:lnTo>
                </a:path>
              </a:pathLst>
            </a:custGeom>
            <a:noFill/>
            <a:ln w="0">
              <a:solidFill>
                <a:srgbClr val="000000"/>
              </a:solidFill>
              <a:prstDash val="solid"/>
              <a:round/>
              <a:headEnd/>
              <a:tailEnd/>
            </a:ln>
          </p:spPr>
          <p:txBody>
            <a:bodyPr/>
            <a:lstStyle/>
            <a:p>
              <a:endParaRPr lang="tr-TR"/>
            </a:p>
          </p:txBody>
        </p:sp>
        <p:sp>
          <p:nvSpPr>
            <p:cNvPr id="83207" name="Freeform 261"/>
            <p:cNvSpPr>
              <a:spLocks/>
            </p:cNvSpPr>
            <p:nvPr/>
          </p:nvSpPr>
          <p:spPr bwMode="auto">
            <a:xfrm>
              <a:off x="3685" y="2711"/>
              <a:ext cx="9" cy="40"/>
            </a:xfrm>
            <a:custGeom>
              <a:avLst/>
              <a:gdLst>
                <a:gd name="T0" fmla="*/ 0 w 39"/>
                <a:gd name="T1" fmla="*/ 159 h 159"/>
                <a:gd name="T2" fmla="*/ 1 w 39"/>
                <a:gd name="T3" fmla="*/ 153 h 159"/>
                <a:gd name="T4" fmla="*/ 7 w 39"/>
                <a:gd name="T5" fmla="*/ 133 h 159"/>
                <a:gd name="T6" fmla="*/ 11 w 39"/>
                <a:gd name="T7" fmla="*/ 113 h 159"/>
                <a:gd name="T8" fmla="*/ 16 w 39"/>
                <a:gd name="T9" fmla="*/ 92 h 159"/>
                <a:gd name="T10" fmla="*/ 21 w 39"/>
                <a:gd name="T11" fmla="*/ 72 h 159"/>
                <a:gd name="T12" fmla="*/ 27 w 39"/>
                <a:gd name="T13" fmla="*/ 52 h 159"/>
                <a:gd name="T14" fmla="*/ 31 w 39"/>
                <a:gd name="T15" fmla="*/ 31 h 159"/>
                <a:gd name="T16" fmla="*/ 36 w 39"/>
                <a:gd name="T17" fmla="*/ 10 h 159"/>
                <a:gd name="T18" fmla="*/ 39 w 39"/>
                <a:gd name="T19" fmla="*/ 0 h 1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159"/>
                <a:gd name="T32" fmla="*/ 39 w 39"/>
                <a:gd name="T33" fmla="*/ 159 h 1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159">
                  <a:moveTo>
                    <a:pt x="0" y="159"/>
                  </a:moveTo>
                  <a:lnTo>
                    <a:pt x="1" y="153"/>
                  </a:lnTo>
                  <a:lnTo>
                    <a:pt x="7" y="133"/>
                  </a:lnTo>
                  <a:lnTo>
                    <a:pt x="11" y="113"/>
                  </a:lnTo>
                  <a:lnTo>
                    <a:pt x="16" y="92"/>
                  </a:lnTo>
                  <a:lnTo>
                    <a:pt x="21" y="72"/>
                  </a:lnTo>
                  <a:lnTo>
                    <a:pt x="27" y="52"/>
                  </a:lnTo>
                  <a:lnTo>
                    <a:pt x="31" y="31"/>
                  </a:lnTo>
                  <a:lnTo>
                    <a:pt x="36" y="10"/>
                  </a:lnTo>
                  <a:lnTo>
                    <a:pt x="39" y="0"/>
                  </a:lnTo>
                </a:path>
              </a:pathLst>
            </a:custGeom>
            <a:noFill/>
            <a:ln w="0">
              <a:solidFill>
                <a:srgbClr val="000000"/>
              </a:solidFill>
              <a:prstDash val="solid"/>
              <a:round/>
              <a:headEnd/>
              <a:tailEnd/>
            </a:ln>
          </p:spPr>
          <p:txBody>
            <a:bodyPr/>
            <a:lstStyle/>
            <a:p>
              <a:endParaRPr lang="tr-TR"/>
            </a:p>
          </p:txBody>
        </p:sp>
        <p:sp>
          <p:nvSpPr>
            <p:cNvPr id="83208" name="Freeform 262"/>
            <p:cNvSpPr>
              <a:spLocks/>
            </p:cNvSpPr>
            <p:nvPr/>
          </p:nvSpPr>
          <p:spPr bwMode="auto">
            <a:xfrm>
              <a:off x="3700" y="2661"/>
              <a:ext cx="8" cy="30"/>
            </a:xfrm>
            <a:custGeom>
              <a:avLst/>
              <a:gdLst>
                <a:gd name="T0" fmla="*/ 0 w 34"/>
                <a:gd name="T1" fmla="*/ 121 h 121"/>
                <a:gd name="T2" fmla="*/ 5 w 34"/>
                <a:gd name="T3" fmla="*/ 105 h 121"/>
                <a:gd name="T4" fmla="*/ 10 w 34"/>
                <a:gd name="T5" fmla="*/ 83 h 121"/>
                <a:gd name="T6" fmla="*/ 16 w 34"/>
                <a:gd name="T7" fmla="*/ 63 h 121"/>
                <a:gd name="T8" fmla="*/ 22 w 34"/>
                <a:gd name="T9" fmla="*/ 42 h 121"/>
                <a:gd name="T10" fmla="*/ 29 w 34"/>
                <a:gd name="T11" fmla="*/ 20 h 121"/>
                <a:gd name="T12" fmla="*/ 31 w 34"/>
                <a:gd name="T13" fmla="*/ 9 h 121"/>
                <a:gd name="T14" fmla="*/ 33 w 34"/>
                <a:gd name="T15" fmla="*/ 3 h 121"/>
                <a:gd name="T16" fmla="*/ 34 w 34"/>
                <a:gd name="T17" fmla="*/ 1 h 121"/>
                <a:gd name="T18" fmla="*/ 34 w 34"/>
                <a:gd name="T19" fmla="*/ 0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21"/>
                <a:gd name="T32" fmla="*/ 34 w 34"/>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21">
                  <a:moveTo>
                    <a:pt x="0" y="121"/>
                  </a:moveTo>
                  <a:lnTo>
                    <a:pt x="5" y="105"/>
                  </a:lnTo>
                  <a:lnTo>
                    <a:pt x="10" y="83"/>
                  </a:lnTo>
                  <a:lnTo>
                    <a:pt x="16" y="63"/>
                  </a:lnTo>
                  <a:lnTo>
                    <a:pt x="22" y="42"/>
                  </a:lnTo>
                  <a:lnTo>
                    <a:pt x="29" y="20"/>
                  </a:lnTo>
                  <a:lnTo>
                    <a:pt x="31" y="9"/>
                  </a:lnTo>
                  <a:lnTo>
                    <a:pt x="33" y="3"/>
                  </a:lnTo>
                  <a:lnTo>
                    <a:pt x="34" y="1"/>
                  </a:lnTo>
                  <a:lnTo>
                    <a:pt x="34" y="0"/>
                  </a:lnTo>
                </a:path>
              </a:pathLst>
            </a:custGeom>
            <a:noFill/>
            <a:ln w="0">
              <a:solidFill>
                <a:srgbClr val="000000"/>
              </a:solidFill>
              <a:prstDash val="solid"/>
              <a:round/>
              <a:headEnd/>
              <a:tailEnd/>
            </a:ln>
          </p:spPr>
          <p:txBody>
            <a:bodyPr/>
            <a:lstStyle/>
            <a:p>
              <a:endParaRPr lang="tr-TR"/>
            </a:p>
          </p:txBody>
        </p:sp>
        <p:sp>
          <p:nvSpPr>
            <p:cNvPr id="83209" name="Line 263"/>
            <p:cNvSpPr>
              <a:spLocks noChangeShapeType="1"/>
            </p:cNvSpPr>
            <p:nvPr/>
          </p:nvSpPr>
          <p:spPr bwMode="auto">
            <a:xfrm>
              <a:off x="3601" y="2544"/>
              <a:ext cx="27" cy="29"/>
            </a:xfrm>
            <a:prstGeom prst="line">
              <a:avLst/>
            </a:prstGeom>
            <a:noFill/>
            <a:ln w="0">
              <a:solidFill>
                <a:srgbClr val="000000"/>
              </a:solidFill>
              <a:round/>
              <a:headEnd/>
              <a:tailEnd/>
            </a:ln>
          </p:spPr>
          <p:txBody>
            <a:bodyPr/>
            <a:lstStyle/>
            <a:p>
              <a:endParaRPr lang="tr-TR"/>
            </a:p>
          </p:txBody>
        </p:sp>
        <p:sp>
          <p:nvSpPr>
            <p:cNvPr id="83210" name="Line 264"/>
            <p:cNvSpPr>
              <a:spLocks noChangeShapeType="1"/>
            </p:cNvSpPr>
            <p:nvPr/>
          </p:nvSpPr>
          <p:spPr bwMode="auto">
            <a:xfrm>
              <a:off x="3641" y="2588"/>
              <a:ext cx="27" cy="29"/>
            </a:xfrm>
            <a:prstGeom prst="line">
              <a:avLst/>
            </a:prstGeom>
            <a:noFill/>
            <a:ln w="0">
              <a:solidFill>
                <a:srgbClr val="000000"/>
              </a:solidFill>
              <a:round/>
              <a:headEnd/>
              <a:tailEnd/>
            </a:ln>
          </p:spPr>
          <p:txBody>
            <a:bodyPr/>
            <a:lstStyle/>
            <a:p>
              <a:endParaRPr lang="tr-TR"/>
            </a:p>
          </p:txBody>
        </p:sp>
        <p:sp>
          <p:nvSpPr>
            <p:cNvPr id="83211" name="Line 265"/>
            <p:cNvSpPr>
              <a:spLocks noChangeShapeType="1"/>
            </p:cNvSpPr>
            <p:nvPr/>
          </p:nvSpPr>
          <p:spPr bwMode="auto">
            <a:xfrm>
              <a:off x="3681" y="2631"/>
              <a:ext cx="27" cy="30"/>
            </a:xfrm>
            <a:prstGeom prst="line">
              <a:avLst/>
            </a:prstGeom>
            <a:noFill/>
            <a:ln w="0">
              <a:solidFill>
                <a:srgbClr val="000000"/>
              </a:solidFill>
              <a:round/>
              <a:headEnd/>
              <a:tailEnd/>
            </a:ln>
          </p:spPr>
          <p:txBody>
            <a:bodyPr/>
            <a:lstStyle/>
            <a:p>
              <a:endParaRPr lang="tr-TR"/>
            </a:p>
          </p:txBody>
        </p:sp>
        <p:sp>
          <p:nvSpPr>
            <p:cNvPr id="83212" name="Line 266"/>
            <p:cNvSpPr>
              <a:spLocks noChangeShapeType="1"/>
            </p:cNvSpPr>
            <p:nvPr/>
          </p:nvSpPr>
          <p:spPr bwMode="auto">
            <a:xfrm>
              <a:off x="3853" y="2323"/>
              <a:ext cx="107" cy="116"/>
            </a:xfrm>
            <a:prstGeom prst="line">
              <a:avLst/>
            </a:prstGeom>
            <a:noFill/>
            <a:ln w="0">
              <a:solidFill>
                <a:srgbClr val="000000"/>
              </a:solidFill>
              <a:round/>
              <a:headEnd/>
              <a:tailEnd/>
            </a:ln>
          </p:spPr>
          <p:txBody>
            <a:bodyPr/>
            <a:lstStyle/>
            <a:p>
              <a:endParaRPr lang="tr-TR"/>
            </a:p>
          </p:txBody>
        </p:sp>
        <p:sp>
          <p:nvSpPr>
            <p:cNvPr id="83213" name="Line 267"/>
            <p:cNvSpPr>
              <a:spLocks noChangeShapeType="1"/>
            </p:cNvSpPr>
            <p:nvPr/>
          </p:nvSpPr>
          <p:spPr bwMode="auto">
            <a:xfrm>
              <a:off x="3960" y="2439"/>
              <a:ext cx="0" cy="564"/>
            </a:xfrm>
            <a:prstGeom prst="line">
              <a:avLst/>
            </a:prstGeom>
            <a:noFill/>
            <a:ln w="0">
              <a:solidFill>
                <a:srgbClr val="000000"/>
              </a:solidFill>
              <a:round/>
              <a:headEnd/>
              <a:tailEnd/>
            </a:ln>
          </p:spPr>
          <p:txBody>
            <a:bodyPr/>
            <a:lstStyle/>
            <a:p>
              <a:endParaRPr lang="tr-TR"/>
            </a:p>
          </p:txBody>
        </p:sp>
        <p:sp>
          <p:nvSpPr>
            <p:cNvPr id="83214" name="Line 268"/>
            <p:cNvSpPr>
              <a:spLocks noChangeShapeType="1"/>
            </p:cNvSpPr>
            <p:nvPr/>
          </p:nvSpPr>
          <p:spPr bwMode="auto">
            <a:xfrm flipV="1">
              <a:off x="4185" y="2312"/>
              <a:ext cx="111" cy="121"/>
            </a:xfrm>
            <a:prstGeom prst="line">
              <a:avLst/>
            </a:prstGeom>
            <a:noFill/>
            <a:ln w="0">
              <a:solidFill>
                <a:srgbClr val="000000"/>
              </a:solidFill>
              <a:round/>
              <a:headEnd/>
              <a:tailEnd/>
            </a:ln>
          </p:spPr>
          <p:txBody>
            <a:bodyPr/>
            <a:lstStyle/>
            <a:p>
              <a:endParaRPr lang="tr-TR"/>
            </a:p>
          </p:txBody>
        </p:sp>
        <p:sp>
          <p:nvSpPr>
            <p:cNvPr id="83215" name="Line 269"/>
            <p:cNvSpPr>
              <a:spLocks noChangeShapeType="1"/>
            </p:cNvSpPr>
            <p:nvPr/>
          </p:nvSpPr>
          <p:spPr bwMode="auto">
            <a:xfrm>
              <a:off x="4185" y="2433"/>
              <a:ext cx="0" cy="564"/>
            </a:xfrm>
            <a:prstGeom prst="line">
              <a:avLst/>
            </a:prstGeom>
            <a:noFill/>
            <a:ln w="0">
              <a:solidFill>
                <a:srgbClr val="000000"/>
              </a:solidFill>
              <a:round/>
              <a:headEnd/>
              <a:tailEnd/>
            </a:ln>
          </p:spPr>
          <p:txBody>
            <a:bodyPr/>
            <a:lstStyle/>
            <a:p>
              <a:endParaRPr lang="tr-TR"/>
            </a:p>
          </p:txBody>
        </p:sp>
        <p:sp>
          <p:nvSpPr>
            <p:cNvPr id="83216" name="Line 270"/>
            <p:cNvSpPr>
              <a:spLocks noChangeShapeType="1"/>
            </p:cNvSpPr>
            <p:nvPr/>
          </p:nvSpPr>
          <p:spPr bwMode="auto">
            <a:xfrm flipV="1">
              <a:off x="4185" y="2906"/>
              <a:ext cx="3" cy="22"/>
            </a:xfrm>
            <a:prstGeom prst="line">
              <a:avLst/>
            </a:prstGeom>
            <a:noFill/>
            <a:ln w="0">
              <a:solidFill>
                <a:srgbClr val="000000"/>
              </a:solidFill>
              <a:round/>
              <a:headEnd/>
              <a:tailEnd/>
            </a:ln>
          </p:spPr>
          <p:txBody>
            <a:bodyPr/>
            <a:lstStyle/>
            <a:p>
              <a:endParaRPr lang="tr-TR"/>
            </a:p>
          </p:txBody>
        </p:sp>
        <p:sp>
          <p:nvSpPr>
            <p:cNvPr id="83217" name="Freeform 271"/>
            <p:cNvSpPr>
              <a:spLocks/>
            </p:cNvSpPr>
            <p:nvPr/>
          </p:nvSpPr>
          <p:spPr bwMode="auto">
            <a:xfrm>
              <a:off x="4190" y="2845"/>
              <a:ext cx="6" cy="40"/>
            </a:xfrm>
            <a:custGeom>
              <a:avLst/>
              <a:gdLst>
                <a:gd name="T0" fmla="*/ 0 w 21"/>
                <a:gd name="T1" fmla="*/ 163 h 163"/>
                <a:gd name="T2" fmla="*/ 4 w 21"/>
                <a:gd name="T3" fmla="*/ 142 h 163"/>
                <a:gd name="T4" fmla="*/ 11 w 21"/>
                <a:gd name="T5" fmla="*/ 78 h 163"/>
                <a:gd name="T6" fmla="*/ 19 w 21"/>
                <a:gd name="T7" fmla="*/ 14 h 163"/>
                <a:gd name="T8" fmla="*/ 21 w 21"/>
                <a:gd name="T9" fmla="*/ 0 h 163"/>
                <a:gd name="T10" fmla="*/ 0 60000 65536"/>
                <a:gd name="T11" fmla="*/ 0 60000 65536"/>
                <a:gd name="T12" fmla="*/ 0 60000 65536"/>
                <a:gd name="T13" fmla="*/ 0 60000 65536"/>
                <a:gd name="T14" fmla="*/ 0 60000 65536"/>
                <a:gd name="T15" fmla="*/ 0 w 21"/>
                <a:gd name="T16" fmla="*/ 0 h 163"/>
                <a:gd name="T17" fmla="*/ 21 w 21"/>
                <a:gd name="T18" fmla="*/ 163 h 163"/>
              </a:gdLst>
              <a:ahLst/>
              <a:cxnLst>
                <a:cxn ang="T10">
                  <a:pos x="T0" y="T1"/>
                </a:cxn>
                <a:cxn ang="T11">
                  <a:pos x="T2" y="T3"/>
                </a:cxn>
                <a:cxn ang="T12">
                  <a:pos x="T4" y="T5"/>
                </a:cxn>
                <a:cxn ang="T13">
                  <a:pos x="T6" y="T7"/>
                </a:cxn>
                <a:cxn ang="T14">
                  <a:pos x="T8" y="T9"/>
                </a:cxn>
              </a:cxnLst>
              <a:rect l="T15" t="T16" r="T17" b="T18"/>
              <a:pathLst>
                <a:path w="21" h="163">
                  <a:moveTo>
                    <a:pt x="0" y="163"/>
                  </a:moveTo>
                  <a:lnTo>
                    <a:pt x="4" y="142"/>
                  </a:lnTo>
                  <a:lnTo>
                    <a:pt x="11" y="78"/>
                  </a:lnTo>
                  <a:lnTo>
                    <a:pt x="19" y="14"/>
                  </a:lnTo>
                  <a:lnTo>
                    <a:pt x="21" y="0"/>
                  </a:lnTo>
                </a:path>
              </a:pathLst>
            </a:custGeom>
            <a:noFill/>
            <a:ln w="0">
              <a:solidFill>
                <a:srgbClr val="000000"/>
              </a:solidFill>
              <a:prstDash val="solid"/>
              <a:round/>
              <a:headEnd/>
              <a:tailEnd/>
            </a:ln>
          </p:spPr>
          <p:txBody>
            <a:bodyPr/>
            <a:lstStyle/>
            <a:p>
              <a:endParaRPr lang="tr-TR"/>
            </a:p>
          </p:txBody>
        </p:sp>
        <p:sp>
          <p:nvSpPr>
            <p:cNvPr id="83218" name="Freeform 272"/>
            <p:cNvSpPr>
              <a:spLocks/>
            </p:cNvSpPr>
            <p:nvPr/>
          </p:nvSpPr>
          <p:spPr bwMode="auto">
            <a:xfrm>
              <a:off x="4198" y="2784"/>
              <a:ext cx="6" cy="40"/>
            </a:xfrm>
            <a:custGeom>
              <a:avLst/>
              <a:gdLst>
                <a:gd name="T0" fmla="*/ 0 w 23"/>
                <a:gd name="T1" fmla="*/ 163 h 163"/>
                <a:gd name="T2" fmla="*/ 3 w 23"/>
                <a:gd name="T3" fmla="*/ 133 h 163"/>
                <a:gd name="T4" fmla="*/ 8 w 23"/>
                <a:gd name="T5" fmla="*/ 102 h 163"/>
                <a:gd name="T6" fmla="*/ 12 w 23"/>
                <a:gd name="T7" fmla="*/ 69 h 163"/>
                <a:gd name="T8" fmla="*/ 16 w 23"/>
                <a:gd name="T9" fmla="*/ 38 h 163"/>
                <a:gd name="T10" fmla="*/ 22 w 23"/>
                <a:gd name="T11" fmla="*/ 7 h 163"/>
                <a:gd name="T12" fmla="*/ 23 w 23"/>
                <a:gd name="T13" fmla="*/ 0 h 163"/>
                <a:gd name="T14" fmla="*/ 0 60000 65536"/>
                <a:gd name="T15" fmla="*/ 0 60000 65536"/>
                <a:gd name="T16" fmla="*/ 0 60000 65536"/>
                <a:gd name="T17" fmla="*/ 0 60000 65536"/>
                <a:gd name="T18" fmla="*/ 0 60000 65536"/>
                <a:gd name="T19" fmla="*/ 0 60000 65536"/>
                <a:gd name="T20" fmla="*/ 0 60000 65536"/>
                <a:gd name="T21" fmla="*/ 0 w 23"/>
                <a:gd name="T22" fmla="*/ 0 h 163"/>
                <a:gd name="T23" fmla="*/ 23 w 23"/>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3">
                  <a:moveTo>
                    <a:pt x="0" y="163"/>
                  </a:moveTo>
                  <a:lnTo>
                    <a:pt x="3" y="133"/>
                  </a:lnTo>
                  <a:lnTo>
                    <a:pt x="8" y="102"/>
                  </a:lnTo>
                  <a:lnTo>
                    <a:pt x="12" y="69"/>
                  </a:lnTo>
                  <a:lnTo>
                    <a:pt x="16" y="38"/>
                  </a:lnTo>
                  <a:lnTo>
                    <a:pt x="22" y="7"/>
                  </a:lnTo>
                  <a:lnTo>
                    <a:pt x="23" y="0"/>
                  </a:lnTo>
                </a:path>
              </a:pathLst>
            </a:custGeom>
            <a:noFill/>
            <a:ln w="0">
              <a:solidFill>
                <a:srgbClr val="000000"/>
              </a:solidFill>
              <a:prstDash val="solid"/>
              <a:round/>
              <a:headEnd/>
              <a:tailEnd/>
            </a:ln>
          </p:spPr>
          <p:txBody>
            <a:bodyPr/>
            <a:lstStyle/>
            <a:p>
              <a:endParaRPr lang="tr-TR"/>
            </a:p>
          </p:txBody>
        </p:sp>
        <p:sp>
          <p:nvSpPr>
            <p:cNvPr id="83219" name="Freeform 273"/>
            <p:cNvSpPr>
              <a:spLocks/>
            </p:cNvSpPr>
            <p:nvPr/>
          </p:nvSpPr>
          <p:spPr bwMode="auto">
            <a:xfrm>
              <a:off x="4207" y="2723"/>
              <a:ext cx="7" cy="40"/>
            </a:xfrm>
            <a:custGeom>
              <a:avLst/>
              <a:gdLst>
                <a:gd name="T0" fmla="*/ 0 w 27"/>
                <a:gd name="T1" fmla="*/ 162 h 162"/>
                <a:gd name="T2" fmla="*/ 1 w 27"/>
                <a:gd name="T3" fmla="*/ 157 h 162"/>
                <a:gd name="T4" fmla="*/ 6 w 27"/>
                <a:gd name="T5" fmla="*/ 126 h 162"/>
                <a:gd name="T6" fmla="*/ 11 w 27"/>
                <a:gd name="T7" fmla="*/ 95 h 162"/>
                <a:gd name="T8" fmla="*/ 16 w 27"/>
                <a:gd name="T9" fmla="*/ 64 h 162"/>
                <a:gd name="T10" fmla="*/ 22 w 27"/>
                <a:gd name="T11" fmla="*/ 33 h 162"/>
                <a:gd name="T12" fmla="*/ 27 w 27"/>
                <a:gd name="T13" fmla="*/ 2 h 162"/>
                <a:gd name="T14" fmla="*/ 27 w 27"/>
                <a:gd name="T15" fmla="*/ 0 h 16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62"/>
                <a:gd name="T26" fmla="*/ 27 w 27"/>
                <a:gd name="T27" fmla="*/ 162 h 1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62">
                  <a:moveTo>
                    <a:pt x="0" y="162"/>
                  </a:moveTo>
                  <a:lnTo>
                    <a:pt x="1" y="157"/>
                  </a:lnTo>
                  <a:lnTo>
                    <a:pt x="6" y="126"/>
                  </a:lnTo>
                  <a:lnTo>
                    <a:pt x="11" y="95"/>
                  </a:lnTo>
                  <a:lnTo>
                    <a:pt x="16" y="64"/>
                  </a:lnTo>
                  <a:lnTo>
                    <a:pt x="22" y="33"/>
                  </a:lnTo>
                  <a:lnTo>
                    <a:pt x="27" y="2"/>
                  </a:lnTo>
                  <a:lnTo>
                    <a:pt x="27" y="0"/>
                  </a:lnTo>
                </a:path>
              </a:pathLst>
            </a:custGeom>
            <a:noFill/>
            <a:ln w="0">
              <a:solidFill>
                <a:srgbClr val="000000"/>
              </a:solidFill>
              <a:prstDash val="solid"/>
              <a:round/>
              <a:headEnd/>
              <a:tailEnd/>
            </a:ln>
          </p:spPr>
          <p:txBody>
            <a:bodyPr/>
            <a:lstStyle/>
            <a:p>
              <a:endParaRPr lang="tr-TR"/>
            </a:p>
          </p:txBody>
        </p:sp>
        <p:sp>
          <p:nvSpPr>
            <p:cNvPr id="83220" name="Freeform 274"/>
            <p:cNvSpPr>
              <a:spLocks/>
            </p:cNvSpPr>
            <p:nvPr/>
          </p:nvSpPr>
          <p:spPr bwMode="auto">
            <a:xfrm>
              <a:off x="4218" y="2663"/>
              <a:ext cx="8" cy="40"/>
            </a:xfrm>
            <a:custGeom>
              <a:avLst/>
              <a:gdLst>
                <a:gd name="T0" fmla="*/ 0 w 33"/>
                <a:gd name="T1" fmla="*/ 160 h 160"/>
                <a:gd name="T2" fmla="*/ 1 w 33"/>
                <a:gd name="T3" fmla="*/ 151 h 160"/>
                <a:gd name="T4" fmla="*/ 7 w 33"/>
                <a:gd name="T5" fmla="*/ 120 h 160"/>
                <a:gd name="T6" fmla="*/ 14 w 33"/>
                <a:gd name="T7" fmla="*/ 90 h 160"/>
                <a:gd name="T8" fmla="*/ 20 w 33"/>
                <a:gd name="T9" fmla="*/ 60 h 160"/>
                <a:gd name="T10" fmla="*/ 27 w 33"/>
                <a:gd name="T11" fmla="*/ 30 h 160"/>
                <a:gd name="T12" fmla="*/ 33 w 33"/>
                <a:gd name="T13" fmla="*/ 0 h 160"/>
                <a:gd name="T14" fmla="*/ 0 60000 65536"/>
                <a:gd name="T15" fmla="*/ 0 60000 65536"/>
                <a:gd name="T16" fmla="*/ 0 60000 65536"/>
                <a:gd name="T17" fmla="*/ 0 60000 65536"/>
                <a:gd name="T18" fmla="*/ 0 60000 65536"/>
                <a:gd name="T19" fmla="*/ 0 60000 65536"/>
                <a:gd name="T20" fmla="*/ 0 60000 65536"/>
                <a:gd name="T21" fmla="*/ 0 w 33"/>
                <a:gd name="T22" fmla="*/ 0 h 160"/>
                <a:gd name="T23" fmla="*/ 33 w 33"/>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60">
                  <a:moveTo>
                    <a:pt x="0" y="160"/>
                  </a:moveTo>
                  <a:lnTo>
                    <a:pt x="1" y="151"/>
                  </a:lnTo>
                  <a:lnTo>
                    <a:pt x="7" y="120"/>
                  </a:lnTo>
                  <a:lnTo>
                    <a:pt x="14" y="90"/>
                  </a:lnTo>
                  <a:lnTo>
                    <a:pt x="20" y="60"/>
                  </a:lnTo>
                  <a:lnTo>
                    <a:pt x="27" y="30"/>
                  </a:lnTo>
                  <a:lnTo>
                    <a:pt x="33" y="0"/>
                  </a:lnTo>
                </a:path>
              </a:pathLst>
            </a:custGeom>
            <a:noFill/>
            <a:ln w="0">
              <a:solidFill>
                <a:srgbClr val="000000"/>
              </a:solidFill>
              <a:prstDash val="solid"/>
              <a:round/>
              <a:headEnd/>
              <a:tailEnd/>
            </a:ln>
          </p:spPr>
          <p:txBody>
            <a:bodyPr/>
            <a:lstStyle/>
            <a:p>
              <a:endParaRPr lang="tr-TR"/>
            </a:p>
          </p:txBody>
        </p:sp>
        <p:sp>
          <p:nvSpPr>
            <p:cNvPr id="83221" name="Freeform 275"/>
            <p:cNvSpPr>
              <a:spLocks/>
            </p:cNvSpPr>
            <p:nvPr/>
          </p:nvSpPr>
          <p:spPr bwMode="auto">
            <a:xfrm>
              <a:off x="4231" y="2604"/>
              <a:ext cx="11" cy="39"/>
            </a:xfrm>
            <a:custGeom>
              <a:avLst/>
              <a:gdLst>
                <a:gd name="T0" fmla="*/ 0 w 44"/>
                <a:gd name="T1" fmla="*/ 158 h 158"/>
                <a:gd name="T2" fmla="*/ 3 w 44"/>
                <a:gd name="T3" fmla="*/ 147 h 158"/>
                <a:gd name="T4" fmla="*/ 11 w 44"/>
                <a:gd name="T5" fmla="*/ 118 h 158"/>
                <a:gd name="T6" fmla="*/ 19 w 44"/>
                <a:gd name="T7" fmla="*/ 89 h 158"/>
                <a:gd name="T8" fmla="*/ 27 w 44"/>
                <a:gd name="T9" fmla="*/ 59 h 158"/>
                <a:gd name="T10" fmla="*/ 35 w 44"/>
                <a:gd name="T11" fmla="*/ 30 h 158"/>
                <a:gd name="T12" fmla="*/ 44 w 44"/>
                <a:gd name="T13" fmla="*/ 2 h 158"/>
                <a:gd name="T14" fmla="*/ 44 w 44"/>
                <a:gd name="T15" fmla="*/ 0 h 158"/>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58"/>
                <a:gd name="T26" fmla="*/ 44 w 44"/>
                <a:gd name="T27" fmla="*/ 158 h 1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58">
                  <a:moveTo>
                    <a:pt x="0" y="158"/>
                  </a:moveTo>
                  <a:lnTo>
                    <a:pt x="3" y="147"/>
                  </a:lnTo>
                  <a:lnTo>
                    <a:pt x="11" y="118"/>
                  </a:lnTo>
                  <a:lnTo>
                    <a:pt x="19" y="89"/>
                  </a:lnTo>
                  <a:lnTo>
                    <a:pt x="27" y="59"/>
                  </a:lnTo>
                  <a:lnTo>
                    <a:pt x="35" y="30"/>
                  </a:lnTo>
                  <a:lnTo>
                    <a:pt x="44" y="2"/>
                  </a:lnTo>
                  <a:lnTo>
                    <a:pt x="44" y="0"/>
                  </a:lnTo>
                </a:path>
              </a:pathLst>
            </a:custGeom>
            <a:noFill/>
            <a:ln w="0">
              <a:solidFill>
                <a:srgbClr val="000000"/>
              </a:solidFill>
              <a:prstDash val="solid"/>
              <a:round/>
              <a:headEnd/>
              <a:tailEnd/>
            </a:ln>
          </p:spPr>
          <p:txBody>
            <a:bodyPr/>
            <a:lstStyle/>
            <a:p>
              <a:endParaRPr lang="tr-TR"/>
            </a:p>
          </p:txBody>
        </p:sp>
        <p:sp>
          <p:nvSpPr>
            <p:cNvPr id="83222" name="Freeform 276"/>
            <p:cNvSpPr>
              <a:spLocks/>
            </p:cNvSpPr>
            <p:nvPr/>
          </p:nvSpPr>
          <p:spPr bwMode="auto">
            <a:xfrm>
              <a:off x="4248" y="2546"/>
              <a:ext cx="14" cy="38"/>
            </a:xfrm>
            <a:custGeom>
              <a:avLst/>
              <a:gdLst>
                <a:gd name="T0" fmla="*/ 0 w 54"/>
                <a:gd name="T1" fmla="*/ 153 h 153"/>
                <a:gd name="T2" fmla="*/ 2 w 54"/>
                <a:gd name="T3" fmla="*/ 144 h 153"/>
                <a:gd name="T4" fmla="*/ 12 w 54"/>
                <a:gd name="T5" fmla="*/ 117 h 153"/>
                <a:gd name="T6" fmla="*/ 22 w 54"/>
                <a:gd name="T7" fmla="*/ 88 h 153"/>
                <a:gd name="T8" fmla="*/ 31 w 54"/>
                <a:gd name="T9" fmla="*/ 59 h 153"/>
                <a:gd name="T10" fmla="*/ 42 w 54"/>
                <a:gd name="T11" fmla="*/ 32 h 153"/>
                <a:gd name="T12" fmla="*/ 53 w 54"/>
                <a:gd name="T13" fmla="*/ 4 h 153"/>
                <a:gd name="T14" fmla="*/ 54 w 54"/>
                <a:gd name="T15" fmla="*/ 0 h 153"/>
                <a:gd name="T16" fmla="*/ 0 60000 65536"/>
                <a:gd name="T17" fmla="*/ 0 60000 65536"/>
                <a:gd name="T18" fmla="*/ 0 60000 65536"/>
                <a:gd name="T19" fmla="*/ 0 60000 65536"/>
                <a:gd name="T20" fmla="*/ 0 60000 65536"/>
                <a:gd name="T21" fmla="*/ 0 60000 65536"/>
                <a:gd name="T22" fmla="*/ 0 60000 65536"/>
                <a:gd name="T23" fmla="*/ 0 60000 65536"/>
                <a:gd name="T24" fmla="*/ 0 w 54"/>
                <a:gd name="T25" fmla="*/ 0 h 153"/>
                <a:gd name="T26" fmla="*/ 54 w 54"/>
                <a:gd name="T27" fmla="*/ 153 h 1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 h="153">
                  <a:moveTo>
                    <a:pt x="0" y="153"/>
                  </a:moveTo>
                  <a:lnTo>
                    <a:pt x="2" y="144"/>
                  </a:lnTo>
                  <a:lnTo>
                    <a:pt x="12" y="117"/>
                  </a:lnTo>
                  <a:lnTo>
                    <a:pt x="22" y="88"/>
                  </a:lnTo>
                  <a:lnTo>
                    <a:pt x="31" y="59"/>
                  </a:lnTo>
                  <a:lnTo>
                    <a:pt x="42" y="32"/>
                  </a:lnTo>
                  <a:lnTo>
                    <a:pt x="53" y="4"/>
                  </a:lnTo>
                  <a:lnTo>
                    <a:pt x="54" y="0"/>
                  </a:lnTo>
                </a:path>
              </a:pathLst>
            </a:custGeom>
            <a:noFill/>
            <a:ln w="0">
              <a:solidFill>
                <a:srgbClr val="000000"/>
              </a:solidFill>
              <a:prstDash val="solid"/>
              <a:round/>
              <a:headEnd/>
              <a:tailEnd/>
            </a:ln>
          </p:spPr>
          <p:txBody>
            <a:bodyPr/>
            <a:lstStyle/>
            <a:p>
              <a:endParaRPr lang="tr-TR"/>
            </a:p>
          </p:txBody>
        </p:sp>
        <p:sp>
          <p:nvSpPr>
            <p:cNvPr id="83223" name="Freeform 277"/>
            <p:cNvSpPr>
              <a:spLocks/>
            </p:cNvSpPr>
            <p:nvPr/>
          </p:nvSpPr>
          <p:spPr bwMode="auto">
            <a:xfrm>
              <a:off x="4270" y="2491"/>
              <a:ext cx="17" cy="37"/>
            </a:xfrm>
            <a:custGeom>
              <a:avLst/>
              <a:gdLst>
                <a:gd name="T0" fmla="*/ 0 w 69"/>
                <a:gd name="T1" fmla="*/ 147 h 147"/>
                <a:gd name="T2" fmla="*/ 2 w 69"/>
                <a:gd name="T3" fmla="*/ 143 h 147"/>
                <a:gd name="T4" fmla="*/ 13 w 69"/>
                <a:gd name="T5" fmla="*/ 115 h 147"/>
                <a:gd name="T6" fmla="*/ 26 w 69"/>
                <a:gd name="T7" fmla="*/ 89 h 147"/>
                <a:gd name="T8" fmla="*/ 38 w 69"/>
                <a:gd name="T9" fmla="*/ 62 h 147"/>
                <a:gd name="T10" fmla="*/ 51 w 69"/>
                <a:gd name="T11" fmla="*/ 35 h 147"/>
                <a:gd name="T12" fmla="*/ 64 w 69"/>
                <a:gd name="T13" fmla="*/ 9 h 147"/>
                <a:gd name="T14" fmla="*/ 69 w 69"/>
                <a:gd name="T15" fmla="*/ 0 h 147"/>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147"/>
                <a:gd name="T26" fmla="*/ 69 w 69"/>
                <a:gd name="T27" fmla="*/ 147 h 1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147">
                  <a:moveTo>
                    <a:pt x="0" y="147"/>
                  </a:moveTo>
                  <a:lnTo>
                    <a:pt x="2" y="143"/>
                  </a:lnTo>
                  <a:lnTo>
                    <a:pt x="13" y="115"/>
                  </a:lnTo>
                  <a:lnTo>
                    <a:pt x="26" y="89"/>
                  </a:lnTo>
                  <a:lnTo>
                    <a:pt x="38" y="62"/>
                  </a:lnTo>
                  <a:lnTo>
                    <a:pt x="51" y="35"/>
                  </a:lnTo>
                  <a:lnTo>
                    <a:pt x="64" y="9"/>
                  </a:lnTo>
                  <a:lnTo>
                    <a:pt x="69" y="0"/>
                  </a:lnTo>
                </a:path>
              </a:pathLst>
            </a:custGeom>
            <a:noFill/>
            <a:ln w="0">
              <a:solidFill>
                <a:srgbClr val="000000"/>
              </a:solidFill>
              <a:prstDash val="solid"/>
              <a:round/>
              <a:headEnd/>
              <a:tailEnd/>
            </a:ln>
          </p:spPr>
          <p:txBody>
            <a:bodyPr/>
            <a:lstStyle/>
            <a:p>
              <a:endParaRPr lang="tr-TR"/>
            </a:p>
          </p:txBody>
        </p:sp>
        <p:sp>
          <p:nvSpPr>
            <p:cNvPr id="83224" name="Freeform 278"/>
            <p:cNvSpPr>
              <a:spLocks/>
            </p:cNvSpPr>
            <p:nvPr/>
          </p:nvSpPr>
          <p:spPr bwMode="auto">
            <a:xfrm>
              <a:off x="4296" y="2455"/>
              <a:ext cx="11" cy="18"/>
            </a:xfrm>
            <a:custGeom>
              <a:avLst/>
              <a:gdLst>
                <a:gd name="T0" fmla="*/ 0 w 43"/>
                <a:gd name="T1" fmla="*/ 74 h 74"/>
                <a:gd name="T2" fmla="*/ 6 w 43"/>
                <a:gd name="T3" fmla="*/ 63 h 74"/>
                <a:gd name="T4" fmla="*/ 14 w 43"/>
                <a:gd name="T5" fmla="*/ 50 h 74"/>
                <a:gd name="T6" fmla="*/ 22 w 43"/>
                <a:gd name="T7" fmla="*/ 37 h 74"/>
                <a:gd name="T8" fmla="*/ 28 w 43"/>
                <a:gd name="T9" fmla="*/ 25 h 74"/>
                <a:gd name="T10" fmla="*/ 36 w 43"/>
                <a:gd name="T11" fmla="*/ 12 h 74"/>
                <a:gd name="T12" fmla="*/ 43 w 43"/>
                <a:gd name="T13" fmla="*/ 0 h 74"/>
                <a:gd name="T14" fmla="*/ 0 60000 65536"/>
                <a:gd name="T15" fmla="*/ 0 60000 65536"/>
                <a:gd name="T16" fmla="*/ 0 60000 65536"/>
                <a:gd name="T17" fmla="*/ 0 60000 65536"/>
                <a:gd name="T18" fmla="*/ 0 60000 65536"/>
                <a:gd name="T19" fmla="*/ 0 60000 65536"/>
                <a:gd name="T20" fmla="*/ 0 60000 65536"/>
                <a:gd name="T21" fmla="*/ 0 w 43"/>
                <a:gd name="T22" fmla="*/ 0 h 74"/>
                <a:gd name="T23" fmla="*/ 43 w 43"/>
                <a:gd name="T24" fmla="*/ 74 h 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74">
                  <a:moveTo>
                    <a:pt x="0" y="74"/>
                  </a:moveTo>
                  <a:lnTo>
                    <a:pt x="6" y="63"/>
                  </a:lnTo>
                  <a:lnTo>
                    <a:pt x="14" y="50"/>
                  </a:lnTo>
                  <a:lnTo>
                    <a:pt x="22" y="37"/>
                  </a:lnTo>
                  <a:lnTo>
                    <a:pt x="28" y="25"/>
                  </a:lnTo>
                  <a:lnTo>
                    <a:pt x="36" y="12"/>
                  </a:lnTo>
                  <a:lnTo>
                    <a:pt x="43" y="0"/>
                  </a:lnTo>
                </a:path>
              </a:pathLst>
            </a:custGeom>
            <a:noFill/>
            <a:ln w="0">
              <a:solidFill>
                <a:srgbClr val="000000"/>
              </a:solidFill>
              <a:prstDash val="solid"/>
              <a:round/>
              <a:headEnd/>
              <a:tailEnd/>
            </a:ln>
          </p:spPr>
          <p:txBody>
            <a:bodyPr/>
            <a:lstStyle/>
            <a:p>
              <a:endParaRPr lang="tr-TR"/>
            </a:p>
          </p:txBody>
        </p:sp>
        <p:sp>
          <p:nvSpPr>
            <p:cNvPr id="83225" name="Freeform 279"/>
            <p:cNvSpPr>
              <a:spLocks/>
            </p:cNvSpPr>
            <p:nvPr/>
          </p:nvSpPr>
          <p:spPr bwMode="auto">
            <a:xfrm>
              <a:off x="4397" y="2334"/>
              <a:ext cx="20" cy="36"/>
            </a:xfrm>
            <a:custGeom>
              <a:avLst/>
              <a:gdLst>
                <a:gd name="T0" fmla="*/ 0 w 79"/>
                <a:gd name="T1" fmla="*/ 144 h 144"/>
                <a:gd name="T2" fmla="*/ 9 w 79"/>
                <a:gd name="T3" fmla="*/ 126 h 144"/>
                <a:gd name="T4" fmla="*/ 18 w 79"/>
                <a:gd name="T5" fmla="*/ 108 h 144"/>
                <a:gd name="T6" fmla="*/ 28 w 79"/>
                <a:gd name="T7" fmla="*/ 89 h 144"/>
                <a:gd name="T8" fmla="*/ 38 w 79"/>
                <a:gd name="T9" fmla="*/ 71 h 144"/>
                <a:gd name="T10" fmla="*/ 49 w 79"/>
                <a:gd name="T11" fmla="*/ 53 h 144"/>
                <a:gd name="T12" fmla="*/ 58 w 79"/>
                <a:gd name="T13" fmla="*/ 36 h 144"/>
                <a:gd name="T14" fmla="*/ 68 w 79"/>
                <a:gd name="T15" fmla="*/ 18 h 144"/>
                <a:gd name="T16" fmla="*/ 79 w 79"/>
                <a:gd name="T17" fmla="*/ 0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9"/>
                <a:gd name="T28" fmla="*/ 0 h 144"/>
                <a:gd name="T29" fmla="*/ 79 w 79"/>
                <a:gd name="T30" fmla="*/ 144 h 1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9" h="144">
                  <a:moveTo>
                    <a:pt x="0" y="144"/>
                  </a:moveTo>
                  <a:lnTo>
                    <a:pt x="9" y="126"/>
                  </a:lnTo>
                  <a:lnTo>
                    <a:pt x="18" y="108"/>
                  </a:lnTo>
                  <a:lnTo>
                    <a:pt x="28" y="89"/>
                  </a:lnTo>
                  <a:lnTo>
                    <a:pt x="38" y="71"/>
                  </a:lnTo>
                  <a:lnTo>
                    <a:pt x="49" y="53"/>
                  </a:lnTo>
                  <a:lnTo>
                    <a:pt x="58" y="36"/>
                  </a:lnTo>
                  <a:lnTo>
                    <a:pt x="68" y="18"/>
                  </a:lnTo>
                  <a:lnTo>
                    <a:pt x="79" y="0"/>
                  </a:lnTo>
                </a:path>
              </a:pathLst>
            </a:custGeom>
            <a:noFill/>
            <a:ln w="0">
              <a:solidFill>
                <a:srgbClr val="000000"/>
              </a:solidFill>
              <a:prstDash val="solid"/>
              <a:round/>
              <a:headEnd/>
              <a:tailEnd/>
            </a:ln>
          </p:spPr>
          <p:txBody>
            <a:bodyPr/>
            <a:lstStyle/>
            <a:p>
              <a:endParaRPr lang="tr-TR"/>
            </a:p>
          </p:txBody>
        </p:sp>
        <p:sp>
          <p:nvSpPr>
            <p:cNvPr id="83226" name="Line 280"/>
            <p:cNvSpPr>
              <a:spLocks noChangeShapeType="1"/>
            </p:cNvSpPr>
            <p:nvPr/>
          </p:nvSpPr>
          <p:spPr bwMode="auto">
            <a:xfrm flipV="1">
              <a:off x="4307" y="2423"/>
              <a:ext cx="29" cy="32"/>
            </a:xfrm>
            <a:prstGeom prst="line">
              <a:avLst/>
            </a:prstGeom>
            <a:noFill/>
            <a:ln w="0">
              <a:solidFill>
                <a:srgbClr val="000000"/>
              </a:solidFill>
              <a:round/>
              <a:headEnd/>
              <a:tailEnd/>
            </a:ln>
          </p:spPr>
          <p:txBody>
            <a:bodyPr/>
            <a:lstStyle/>
            <a:p>
              <a:endParaRPr lang="tr-TR"/>
            </a:p>
          </p:txBody>
        </p:sp>
        <p:sp>
          <p:nvSpPr>
            <p:cNvPr id="83227" name="Line 281"/>
            <p:cNvSpPr>
              <a:spLocks noChangeShapeType="1"/>
            </p:cNvSpPr>
            <p:nvPr/>
          </p:nvSpPr>
          <p:spPr bwMode="auto">
            <a:xfrm flipV="1">
              <a:off x="4349" y="2379"/>
              <a:ext cx="27" cy="29"/>
            </a:xfrm>
            <a:prstGeom prst="line">
              <a:avLst/>
            </a:prstGeom>
            <a:noFill/>
            <a:ln w="0">
              <a:solidFill>
                <a:srgbClr val="000000"/>
              </a:solidFill>
              <a:round/>
              <a:headEnd/>
              <a:tailEnd/>
            </a:ln>
          </p:spPr>
          <p:txBody>
            <a:bodyPr/>
            <a:lstStyle/>
            <a:p>
              <a:endParaRPr lang="tr-TR"/>
            </a:p>
          </p:txBody>
        </p:sp>
        <p:sp>
          <p:nvSpPr>
            <p:cNvPr id="83228" name="Line 282"/>
            <p:cNvSpPr>
              <a:spLocks noChangeShapeType="1"/>
            </p:cNvSpPr>
            <p:nvPr/>
          </p:nvSpPr>
          <p:spPr bwMode="auto">
            <a:xfrm flipV="1">
              <a:off x="4389" y="2333"/>
              <a:ext cx="29" cy="32"/>
            </a:xfrm>
            <a:prstGeom prst="line">
              <a:avLst/>
            </a:prstGeom>
            <a:noFill/>
            <a:ln w="0">
              <a:solidFill>
                <a:srgbClr val="000000"/>
              </a:solidFill>
              <a:round/>
              <a:headEnd/>
              <a:tailEnd/>
            </a:ln>
          </p:spPr>
          <p:txBody>
            <a:bodyPr/>
            <a:lstStyle/>
            <a:p>
              <a:endParaRPr lang="tr-TR"/>
            </a:p>
          </p:txBody>
        </p:sp>
        <p:sp>
          <p:nvSpPr>
            <p:cNvPr id="83229" name="Line 283"/>
            <p:cNvSpPr>
              <a:spLocks noChangeShapeType="1"/>
            </p:cNvSpPr>
            <p:nvPr/>
          </p:nvSpPr>
          <p:spPr bwMode="auto">
            <a:xfrm>
              <a:off x="4307" y="2455"/>
              <a:ext cx="21" cy="12"/>
            </a:xfrm>
            <a:prstGeom prst="line">
              <a:avLst/>
            </a:prstGeom>
            <a:noFill/>
            <a:ln w="0">
              <a:solidFill>
                <a:srgbClr val="000000"/>
              </a:solidFill>
              <a:round/>
              <a:headEnd/>
              <a:tailEnd/>
            </a:ln>
          </p:spPr>
          <p:txBody>
            <a:bodyPr/>
            <a:lstStyle/>
            <a:p>
              <a:endParaRPr lang="tr-TR"/>
            </a:p>
          </p:txBody>
        </p:sp>
        <p:sp>
          <p:nvSpPr>
            <p:cNvPr id="83230" name="Line 284"/>
            <p:cNvSpPr>
              <a:spLocks noChangeShapeType="1"/>
            </p:cNvSpPr>
            <p:nvPr/>
          </p:nvSpPr>
          <p:spPr bwMode="auto">
            <a:xfrm>
              <a:off x="4344" y="2476"/>
              <a:ext cx="34" cy="19"/>
            </a:xfrm>
            <a:prstGeom prst="line">
              <a:avLst/>
            </a:prstGeom>
            <a:noFill/>
            <a:ln w="0">
              <a:solidFill>
                <a:srgbClr val="000000"/>
              </a:solidFill>
              <a:round/>
              <a:headEnd/>
              <a:tailEnd/>
            </a:ln>
          </p:spPr>
          <p:txBody>
            <a:bodyPr/>
            <a:lstStyle/>
            <a:p>
              <a:endParaRPr lang="tr-TR"/>
            </a:p>
          </p:txBody>
        </p:sp>
        <p:sp>
          <p:nvSpPr>
            <p:cNvPr id="83231" name="Line 285"/>
            <p:cNvSpPr>
              <a:spLocks noChangeShapeType="1"/>
            </p:cNvSpPr>
            <p:nvPr/>
          </p:nvSpPr>
          <p:spPr bwMode="auto">
            <a:xfrm>
              <a:off x="4394" y="2505"/>
              <a:ext cx="33" cy="19"/>
            </a:xfrm>
            <a:prstGeom prst="line">
              <a:avLst/>
            </a:prstGeom>
            <a:noFill/>
            <a:ln w="0">
              <a:solidFill>
                <a:srgbClr val="000000"/>
              </a:solidFill>
              <a:round/>
              <a:headEnd/>
              <a:tailEnd/>
            </a:ln>
          </p:spPr>
          <p:txBody>
            <a:bodyPr/>
            <a:lstStyle/>
            <a:p>
              <a:endParaRPr lang="tr-TR"/>
            </a:p>
          </p:txBody>
        </p:sp>
        <p:sp>
          <p:nvSpPr>
            <p:cNvPr id="83232" name="Line 286"/>
            <p:cNvSpPr>
              <a:spLocks noChangeShapeType="1"/>
            </p:cNvSpPr>
            <p:nvPr/>
          </p:nvSpPr>
          <p:spPr bwMode="auto">
            <a:xfrm>
              <a:off x="4444" y="2533"/>
              <a:ext cx="33" cy="19"/>
            </a:xfrm>
            <a:prstGeom prst="line">
              <a:avLst/>
            </a:prstGeom>
            <a:noFill/>
            <a:ln w="0">
              <a:solidFill>
                <a:srgbClr val="000000"/>
              </a:solidFill>
              <a:round/>
              <a:headEnd/>
              <a:tailEnd/>
            </a:ln>
          </p:spPr>
          <p:txBody>
            <a:bodyPr/>
            <a:lstStyle/>
            <a:p>
              <a:endParaRPr lang="tr-TR"/>
            </a:p>
          </p:txBody>
        </p:sp>
        <p:sp>
          <p:nvSpPr>
            <p:cNvPr id="83233" name="Line 287"/>
            <p:cNvSpPr>
              <a:spLocks noChangeShapeType="1"/>
            </p:cNvSpPr>
            <p:nvPr/>
          </p:nvSpPr>
          <p:spPr bwMode="auto">
            <a:xfrm>
              <a:off x="4494" y="2562"/>
              <a:ext cx="33" cy="19"/>
            </a:xfrm>
            <a:prstGeom prst="line">
              <a:avLst/>
            </a:prstGeom>
            <a:noFill/>
            <a:ln w="0">
              <a:solidFill>
                <a:srgbClr val="000000"/>
              </a:solidFill>
              <a:round/>
              <a:headEnd/>
              <a:tailEnd/>
            </a:ln>
          </p:spPr>
          <p:txBody>
            <a:bodyPr/>
            <a:lstStyle/>
            <a:p>
              <a:endParaRPr lang="tr-TR"/>
            </a:p>
          </p:txBody>
        </p:sp>
        <p:sp>
          <p:nvSpPr>
            <p:cNvPr id="83234" name="Line 288"/>
            <p:cNvSpPr>
              <a:spLocks noChangeShapeType="1"/>
            </p:cNvSpPr>
            <p:nvPr/>
          </p:nvSpPr>
          <p:spPr bwMode="auto">
            <a:xfrm>
              <a:off x="4544" y="2591"/>
              <a:ext cx="33" cy="19"/>
            </a:xfrm>
            <a:prstGeom prst="line">
              <a:avLst/>
            </a:prstGeom>
            <a:noFill/>
            <a:ln w="0">
              <a:solidFill>
                <a:srgbClr val="000000"/>
              </a:solidFill>
              <a:round/>
              <a:headEnd/>
              <a:tailEnd/>
            </a:ln>
          </p:spPr>
          <p:txBody>
            <a:bodyPr/>
            <a:lstStyle/>
            <a:p>
              <a:endParaRPr lang="tr-TR"/>
            </a:p>
          </p:txBody>
        </p:sp>
        <p:sp>
          <p:nvSpPr>
            <p:cNvPr id="83235" name="Line 289"/>
            <p:cNvSpPr>
              <a:spLocks noChangeShapeType="1"/>
            </p:cNvSpPr>
            <p:nvPr/>
          </p:nvSpPr>
          <p:spPr bwMode="auto">
            <a:xfrm>
              <a:off x="4593" y="2619"/>
              <a:ext cx="34" cy="20"/>
            </a:xfrm>
            <a:prstGeom prst="line">
              <a:avLst/>
            </a:prstGeom>
            <a:noFill/>
            <a:ln w="0">
              <a:solidFill>
                <a:srgbClr val="000000"/>
              </a:solidFill>
              <a:round/>
              <a:headEnd/>
              <a:tailEnd/>
            </a:ln>
          </p:spPr>
          <p:txBody>
            <a:bodyPr/>
            <a:lstStyle/>
            <a:p>
              <a:endParaRPr lang="tr-TR"/>
            </a:p>
          </p:txBody>
        </p:sp>
        <p:sp>
          <p:nvSpPr>
            <p:cNvPr id="83236" name="Line 290"/>
            <p:cNvSpPr>
              <a:spLocks noChangeShapeType="1"/>
            </p:cNvSpPr>
            <p:nvPr/>
          </p:nvSpPr>
          <p:spPr bwMode="auto">
            <a:xfrm>
              <a:off x="4643" y="2648"/>
              <a:ext cx="21" cy="12"/>
            </a:xfrm>
            <a:prstGeom prst="line">
              <a:avLst/>
            </a:prstGeom>
            <a:noFill/>
            <a:ln w="0">
              <a:solidFill>
                <a:srgbClr val="000000"/>
              </a:solidFill>
              <a:round/>
              <a:headEnd/>
              <a:tailEnd/>
            </a:ln>
          </p:spPr>
          <p:txBody>
            <a:bodyPr/>
            <a:lstStyle/>
            <a:p>
              <a:endParaRPr lang="tr-TR"/>
            </a:p>
          </p:txBody>
        </p:sp>
        <p:sp>
          <p:nvSpPr>
            <p:cNvPr id="83237" name="Line 291"/>
            <p:cNvSpPr>
              <a:spLocks noChangeShapeType="1"/>
            </p:cNvSpPr>
            <p:nvPr/>
          </p:nvSpPr>
          <p:spPr bwMode="auto">
            <a:xfrm>
              <a:off x="4418" y="2333"/>
              <a:ext cx="21" cy="12"/>
            </a:xfrm>
            <a:prstGeom prst="line">
              <a:avLst/>
            </a:prstGeom>
            <a:noFill/>
            <a:ln w="0">
              <a:solidFill>
                <a:srgbClr val="000000"/>
              </a:solidFill>
              <a:round/>
              <a:headEnd/>
              <a:tailEnd/>
            </a:ln>
          </p:spPr>
          <p:txBody>
            <a:bodyPr/>
            <a:lstStyle/>
            <a:p>
              <a:endParaRPr lang="tr-TR"/>
            </a:p>
          </p:txBody>
        </p:sp>
        <p:sp>
          <p:nvSpPr>
            <p:cNvPr id="83238" name="Line 292"/>
            <p:cNvSpPr>
              <a:spLocks noChangeShapeType="1"/>
            </p:cNvSpPr>
            <p:nvPr/>
          </p:nvSpPr>
          <p:spPr bwMode="auto">
            <a:xfrm>
              <a:off x="4455" y="2354"/>
              <a:ext cx="34" cy="19"/>
            </a:xfrm>
            <a:prstGeom prst="line">
              <a:avLst/>
            </a:prstGeom>
            <a:noFill/>
            <a:ln w="0">
              <a:solidFill>
                <a:srgbClr val="000000"/>
              </a:solidFill>
              <a:round/>
              <a:headEnd/>
              <a:tailEnd/>
            </a:ln>
          </p:spPr>
          <p:txBody>
            <a:bodyPr/>
            <a:lstStyle/>
            <a:p>
              <a:endParaRPr lang="tr-TR"/>
            </a:p>
          </p:txBody>
        </p:sp>
        <p:sp>
          <p:nvSpPr>
            <p:cNvPr id="83239" name="Line 293"/>
            <p:cNvSpPr>
              <a:spLocks noChangeShapeType="1"/>
            </p:cNvSpPr>
            <p:nvPr/>
          </p:nvSpPr>
          <p:spPr bwMode="auto">
            <a:xfrm>
              <a:off x="4505" y="2383"/>
              <a:ext cx="33" cy="19"/>
            </a:xfrm>
            <a:prstGeom prst="line">
              <a:avLst/>
            </a:prstGeom>
            <a:noFill/>
            <a:ln w="0">
              <a:solidFill>
                <a:srgbClr val="000000"/>
              </a:solidFill>
              <a:round/>
              <a:headEnd/>
              <a:tailEnd/>
            </a:ln>
          </p:spPr>
          <p:txBody>
            <a:bodyPr/>
            <a:lstStyle/>
            <a:p>
              <a:endParaRPr lang="tr-TR"/>
            </a:p>
          </p:txBody>
        </p:sp>
        <p:sp>
          <p:nvSpPr>
            <p:cNvPr id="83240" name="Line 294"/>
            <p:cNvSpPr>
              <a:spLocks noChangeShapeType="1"/>
            </p:cNvSpPr>
            <p:nvPr/>
          </p:nvSpPr>
          <p:spPr bwMode="auto">
            <a:xfrm>
              <a:off x="4555" y="2412"/>
              <a:ext cx="33" cy="19"/>
            </a:xfrm>
            <a:prstGeom prst="line">
              <a:avLst/>
            </a:prstGeom>
            <a:noFill/>
            <a:ln w="0">
              <a:solidFill>
                <a:srgbClr val="000000"/>
              </a:solidFill>
              <a:round/>
              <a:headEnd/>
              <a:tailEnd/>
            </a:ln>
          </p:spPr>
          <p:txBody>
            <a:bodyPr/>
            <a:lstStyle/>
            <a:p>
              <a:endParaRPr lang="tr-TR"/>
            </a:p>
          </p:txBody>
        </p:sp>
        <p:sp>
          <p:nvSpPr>
            <p:cNvPr id="83241" name="Line 295"/>
            <p:cNvSpPr>
              <a:spLocks noChangeShapeType="1"/>
            </p:cNvSpPr>
            <p:nvPr/>
          </p:nvSpPr>
          <p:spPr bwMode="auto">
            <a:xfrm>
              <a:off x="4605" y="2440"/>
              <a:ext cx="33" cy="19"/>
            </a:xfrm>
            <a:prstGeom prst="line">
              <a:avLst/>
            </a:prstGeom>
            <a:noFill/>
            <a:ln w="0">
              <a:solidFill>
                <a:srgbClr val="000000"/>
              </a:solidFill>
              <a:round/>
              <a:headEnd/>
              <a:tailEnd/>
            </a:ln>
          </p:spPr>
          <p:txBody>
            <a:bodyPr/>
            <a:lstStyle/>
            <a:p>
              <a:endParaRPr lang="tr-TR"/>
            </a:p>
          </p:txBody>
        </p:sp>
        <p:sp>
          <p:nvSpPr>
            <p:cNvPr id="83242" name="Line 296"/>
            <p:cNvSpPr>
              <a:spLocks noChangeShapeType="1"/>
            </p:cNvSpPr>
            <p:nvPr/>
          </p:nvSpPr>
          <p:spPr bwMode="auto">
            <a:xfrm>
              <a:off x="4655" y="2469"/>
              <a:ext cx="33" cy="19"/>
            </a:xfrm>
            <a:prstGeom prst="line">
              <a:avLst/>
            </a:prstGeom>
            <a:noFill/>
            <a:ln w="0">
              <a:solidFill>
                <a:srgbClr val="000000"/>
              </a:solidFill>
              <a:round/>
              <a:headEnd/>
              <a:tailEnd/>
            </a:ln>
          </p:spPr>
          <p:txBody>
            <a:bodyPr/>
            <a:lstStyle/>
            <a:p>
              <a:endParaRPr lang="tr-TR"/>
            </a:p>
          </p:txBody>
        </p:sp>
        <p:sp>
          <p:nvSpPr>
            <p:cNvPr id="83243" name="Line 297"/>
            <p:cNvSpPr>
              <a:spLocks noChangeShapeType="1"/>
            </p:cNvSpPr>
            <p:nvPr/>
          </p:nvSpPr>
          <p:spPr bwMode="auto">
            <a:xfrm>
              <a:off x="4704" y="2498"/>
              <a:ext cx="34" cy="19"/>
            </a:xfrm>
            <a:prstGeom prst="line">
              <a:avLst/>
            </a:prstGeom>
            <a:noFill/>
            <a:ln w="0">
              <a:solidFill>
                <a:srgbClr val="000000"/>
              </a:solidFill>
              <a:round/>
              <a:headEnd/>
              <a:tailEnd/>
            </a:ln>
          </p:spPr>
          <p:txBody>
            <a:bodyPr/>
            <a:lstStyle/>
            <a:p>
              <a:endParaRPr lang="tr-TR"/>
            </a:p>
          </p:txBody>
        </p:sp>
        <p:sp>
          <p:nvSpPr>
            <p:cNvPr id="83244" name="Line 298"/>
            <p:cNvSpPr>
              <a:spLocks noChangeShapeType="1"/>
            </p:cNvSpPr>
            <p:nvPr/>
          </p:nvSpPr>
          <p:spPr bwMode="auto">
            <a:xfrm>
              <a:off x="4754" y="2526"/>
              <a:ext cx="21" cy="12"/>
            </a:xfrm>
            <a:prstGeom prst="line">
              <a:avLst/>
            </a:prstGeom>
            <a:noFill/>
            <a:ln w="0">
              <a:solidFill>
                <a:srgbClr val="000000"/>
              </a:solidFill>
              <a:round/>
              <a:headEnd/>
              <a:tailEnd/>
            </a:ln>
          </p:spPr>
          <p:txBody>
            <a:bodyPr/>
            <a:lstStyle/>
            <a:p>
              <a:endParaRPr lang="tr-TR"/>
            </a:p>
          </p:txBody>
        </p:sp>
        <p:sp>
          <p:nvSpPr>
            <p:cNvPr id="83245" name="Freeform 299"/>
            <p:cNvSpPr>
              <a:spLocks/>
            </p:cNvSpPr>
            <p:nvPr/>
          </p:nvSpPr>
          <p:spPr bwMode="auto">
            <a:xfrm>
              <a:off x="3517" y="3081"/>
              <a:ext cx="3" cy="32"/>
            </a:xfrm>
            <a:custGeom>
              <a:avLst/>
              <a:gdLst>
                <a:gd name="T0" fmla="*/ 0 w 13"/>
                <a:gd name="T1" fmla="*/ 127 h 127"/>
                <a:gd name="T2" fmla="*/ 4 w 13"/>
                <a:gd name="T3" fmla="*/ 95 h 127"/>
                <a:gd name="T4" fmla="*/ 7 w 13"/>
                <a:gd name="T5" fmla="*/ 63 h 127"/>
                <a:gd name="T6" fmla="*/ 10 w 13"/>
                <a:gd name="T7" fmla="*/ 32 h 127"/>
                <a:gd name="T8" fmla="*/ 13 w 13"/>
                <a:gd name="T9" fmla="*/ 0 h 127"/>
                <a:gd name="T10" fmla="*/ 0 60000 65536"/>
                <a:gd name="T11" fmla="*/ 0 60000 65536"/>
                <a:gd name="T12" fmla="*/ 0 60000 65536"/>
                <a:gd name="T13" fmla="*/ 0 60000 65536"/>
                <a:gd name="T14" fmla="*/ 0 60000 65536"/>
                <a:gd name="T15" fmla="*/ 0 w 13"/>
                <a:gd name="T16" fmla="*/ 0 h 127"/>
                <a:gd name="T17" fmla="*/ 13 w 13"/>
                <a:gd name="T18" fmla="*/ 127 h 127"/>
              </a:gdLst>
              <a:ahLst/>
              <a:cxnLst>
                <a:cxn ang="T10">
                  <a:pos x="T0" y="T1"/>
                </a:cxn>
                <a:cxn ang="T11">
                  <a:pos x="T2" y="T3"/>
                </a:cxn>
                <a:cxn ang="T12">
                  <a:pos x="T4" y="T5"/>
                </a:cxn>
                <a:cxn ang="T13">
                  <a:pos x="T6" y="T7"/>
                </a:cxn>
                <a:cxn ang="T14">
                  <a:pos x="T8" y="T9"/>
                </a:cxn>
              </a:cxnLst>
              <a:rect l="T15" t="T16" r="T17" b="T18"/>
              <a:pathLst>
                <a:path w="13" h="127">
                  <a:moveTo>
                    <a:pt x="0" y="127"/>
                  </a:moveTo>
                  <a:lnTo>
                    <a:pt x="4" y="95"/>
                  </a:lnTo>
                  <a:lnTo>
                    <a:pt x="7" y="63"/>
                  </a:lnTo>
                  <a:lnTo>
                    <a:pt x="10" y="32"/>
                  </a:lnTo>
                  <a:lnTo>
                    <a:pt x="13" y="0"/>
                  </a:lnTo>
                </a:path>
              </a:pathLst>
            </a:custGeom>
            <a:noFill/>
            <a:ln w="0">
              <a:solidFill>
                <a:srgbClr val="000000"/>
              </a:solidFill>
              <a:prstDash val="solid"/>
              <a:round/>
              <a:headEnd/>
              <a:tailEnd/>
            </a:ln>
          </p:spPr>
          <p:txBody>
            <a:bodyPr/>
            <a:lstStyle/>
            <a:p>
              <a:endParaRPr lang="tr-TR"/>
            </a:p>
          </p:txBody>
        </p:sp>
        <p:sp>
          <p:nvSpPr>
            <p:cNvPr id="83246" name="Freeform 300"/>
            <p:cNvSpPr>
              <a:spLocks/>
            </p:cNvSpPr>
            <p:nvPr/>
          </p:nvSpPr>
          <p:spPr bwMode="auto">
            <a:xfrm>
              <a:off x="3523" y="3020"/>
              <a:ext cx="3" cy="41"/>
            </a:xfrm>
            <a:custGeom>
              <a:avLst/>
              <a:gdLst>
                <a:gd name="T0" fmla="*/ 0 w 14"/>
                <a:gd name="T1" fmla="*/ 164 h 164"/>
                <a:gd name="T2" fmla="*/ 5 w 14"/>
                <a:gd name="T3" fmla="*/ 116 h 164"/>
                <a:gd name="T4" fmla="*/ 10 w 14"/>
                <a:gd name="T5" fmla="*/ 53 h 164"/>
                <a:gd name="T6" fmla="*/ 14 w 14"/>
                <a:gd name="T7" fmla="*/ 0 h 164"/>
                <a:gd name="T8" fmla="*/ 0 60000 65536"/>
                <a:gd name="T9" fmla="*/ 0 60000 65536"/>
                <a:gd name="T10" fmla="*/ 0 60000 65536"/>
                <a:gd name="T11" fmla="*/ 0 60000 65536"/>
                <a:gd name="T12" fmla="*/ 0 w 14"/>
                <a:gd name="T13" fmla="*/ 0 h 164"/>
                <a:gd name="T14" fmla="*/ 14 w 14"/>
                <a:gd name="T15" fmla="*/ 164 h 164"/>
              </a:gdLst>
              <a:ahLst/>
              <a:cxnLst>
                <a:cxn ang="T8">
                  <a:pos x="T0" y="T1"/>
                </a:cxn>
                <a:cxn ang="T9">
                  <a:pos x="T2" y="T3"/>
                </a:cxn>
                <a:cxn ang="T10">
                  <a:pos x="T4" y="T5"/>
                </a:cxn>
                <a:cxn ang="T11">
                  <a:pos x="T6" y="T7"/>
                </a:cxn>
              </a:cxnLst>
              <a:rect l="T12" t="T13" r="T14" b="T15"/>
              <a:pathLst>
                <a:path w="14" h="164">
                  <a:moveTo>
                    <a:pt x="0" y="164"/>
                  </a:moveTo>
                  <a:lnTo>
                    <a:pt x="5" y="116"/>
                  </a:lnTo>
                  <a:lnTo>
                    <a:pt x="10" y="53"/>
                  </a:lnTo>
                  <a:lnTo>
                    <a:pt x="14" y="0"/>
                  </a:lnTo>
                </a:path>
              </a:pathLst>
            </a:custGeom>
            <a:noFill/>
            <a:ln w="0">
              <a:solidFill>
                <a:srgbClr val="000000"/>
              </a:solidFill>
              <a:prstDash val="solid"/>
              <a:round/>
              <a:headEnd/>
              <a:tailEnd/>
            </a:ln>
          </p:spPr>
          <p:txBody>
            <a:bodyPr/>
            <a:lstStyle/>
            <a:p>
              <a:endParaRPr lang="tr-TR"/>
            </a:p>
          </p:txBody>
        </p:sp>
        <p:sp>
          <p:nvSpPr>
            <p:cNvPr id="83247" name="Freeform 301"/>
            <p:cNvSpPr>
              <a:spLocks/>
            </p:cNvSpPr>
            <p:nvPr/>
          </p:nvSpPr>
          <p:spPr bwMode="auto">
            <a:xfrm>
              <a:off x="3528" y="2958"/>
              <a:ext cx="3" cy="41"/>
            </a:xfrm>
            <a:custGeom>
              <a:avLst/>
              <a:gdLst>
                <a:gd name="T0" fmla="*/ 0 w 13"/>
                <a:gd name="T1" fmla="*/ 164 h 164"/>
                <a:gd name="T2" fmla="*/ 4 w 13"/>
                <a:gd name="T3" fmla="*/ 105 h 164"/>
                <a:gd name="T4" fmla="*/ 10 w 13"/>
                <a:gd name="T5" fmla="*/ 40 h 164"/>
                <a:gd name="T6" fmla="*/ 13 w 13"/>
                <a:gd name="T7" fmla="*/ 7 h 164"/>
                <a:gd name="T8" fmla="*/ 13 w 13"/>
                <a:gd name="T9" fmla="*/ 0 h 164"/>
                <a:gd name="T10" fmla="*/ 0 60000 65536"/>
                <a:gd name="T11" fmla="*/ 0 60000 65536"/>
                <a:gd name="T12" fmla="*/ 0 60000 65536"/>
                <a:gd name="T13" fmla="*/ 0 60000 65536"/>
                <a:gd name="T14" fmla="*/ 0 60000 65536"/>
                <a:gd name="T15" fmla="*/ 0 w 13"/>
                <a:gd name="T16" fmla="*/ 0 h 164"/>
                <a:gd name="T17" fmla="*/ 13 w 13"/>
                <a:gd name="T18" fmla="*/ 164 h 164"/>
              </a:gdLst>
              <a:ahLst/>
              <a:cxnLst>
                <a:cxn ang="T10">
                  <a:pos x="T0" y="T1"/>
                </a:cxn>
                <a:cxn ang="T11">
                  <a:pos x="T2" y="T3"/>
                </a:cxn>
                <a:cxn ang="T12">
                  <a:pos x="T4" y="T5"/>
                </a:cxn>
                <a:cxn ang="T13">
                  <a:pos x="T6" y="T7"/>
                </a:cxn>
                <a:cxn ang="T14">
                  <a:pos x="T8" y="T9"/>
                </a:cxn>
              </a:cxnLst>
              <a:rect l="T15" t="T16" r="T17" b="T18"/>
              <a:pathLst>
                <a:path w="13" h="164">
                  <a:moveTo>
                    <a:pt x="0" y="164"/>
                  </a:moveTo>
                  <a:lnTo>
                    <a:pt x="4" y="105"/>
                  </a:lnTo>
                  <a:lnTo>
                    <a:pt x="10" y="40"/>
                  </a:lnTo>
                  <a:lnTo>
                    <a:pt x="13" y="7"/>
                  </a:lnTo>
                  <a:lnTo>
                    <a:pt x="13" y="0"/>
                  </a:lnTo>
                </a:path>
              </a:pathLst>
            </a:custGeom>
            <a:noFill/>
            <a:ln w="0">
              <a:solidFill>
                <a:srgbClr val="000000"/>
              </a:solidFill>
              <a:prstDash val="solid"/>
              <a:round/>
              <a:headEnd/>
              <a:tailEnd/>
            </a:ln>
          </p:spPr>
          <p:txBody>
            <a:bodyPr/>
            <a:lstStyle/>
            <a:p>
              <a:endParaRPr lang="tr-TR"/>
            </a:p>
          </p:txBody>
        </p:sp>
        <p:sp>
          <p:nvSpPr>
            <p:cNvPr id="83248" name="Freeform 302"/>
            <p:cNvSpPr>
              <a:spLocks/>
            </p:cNvSpPr>
            <p:nvPr/>
          </p:nvSpPr>
          <p:spPr bwMode="auto">
            <a:xfrm>
              <a:off x="3533" y="2897"/>
              <a:ext cx="4" cy="41"/>
            </a:xfrm>
            <a:custGeom>
              <a:avLst/>
              <a:gdLst>
                <a:gd name="T0" fmla="*/ 0 w 15"/>
                <a:gd name="T1" fmla="*/ 164 h 164"/>
                <a:gd name="T2" fmla="*/ 1 w 15"/>
                <a:gd name="T3" fmla="*/ 153 h 164"/>
                <a:gd name="T4" fmla="*/ 3 w 15"/>
                <a:gd name="T5" fmla="*/ 121 h 164"/>
                <a:gd name="T6" fmla="*/ 6 w 15"/>
                <a:gd name="T7" fmla="*/ 87 h 164"/>
                <a:gd name="T8" fmla="*/ 10 w 15"/>
                <a:gd name="T9" fmla="*/ 54 h 164"/>
                <a:gd name="T10" fmla="*/ 13 w 15"/>
                <a:gd name="T11" fmla="*/ 20 h 164"/>
                <a:gd name="T12" fmla="*/ 15 w 15"/>
                <a:gd name="T13" fmla="*/ 0 h 164"/>
                <a:gd name="T14" fmla="*/ 0 60000 65536"/>
                <a:gd name="T15" fmla="*/ 0 60000 65536"/>
                <a:gd name="T16" fmla="*/ 0 60000 65536"/>
                <a:gd name="T17" fmla="*/ 0 60000 65536"/>
                <a:gd name="T18" fmla="*/ 0 60000 65536"/>
                <a:gd name="T19" fmla="*/ 0 60000 65536"/>
                <a:gd name="T20" fmla="*/ 0 60000 65536"/>
                <a:gd name="T21" fmla="*/ 0 w 15"/>
                <a:gd name="T22" fmla="*/ 0 h 164"/>
                <a:gd name="T23" fmla="*/ 15 w 15"/>
                <a:gd name="T24" fmla="*/ 164 h 1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4">
                  <a:moveTo>
                    <a:pt x="0" y="164"/>
                  </a:moveTo>
                  <a:lnTo>
                    <a:pt x="1" y="153"/>
                  </a:lnTo>
                  <a:lnTo>
                    <a:pt x="3" y="121"/>
                  </a:lnTo>
                  <a:lnTo>
                    <a:pt x="6" y="87"/>
                  </a:lnTo>
                  <a:lnTo>
                    <a:pt x="10" y="54"/>
                  </a:lnTo>
                  <a:lnTo>
                    <a:pt x="13" y="20"/>
                  </a:lnTo>
                  <a:lnTo>
                    <a:pt x="15" y="0"/>
                  </a:lnTo>
                </a:path>
              </a:pathLst>
            </a:custGeom>
            <a:noFill/>
            <a:ln w="0">
              <a:solidFill>
                <a:srgbClr val="000000"/>
              </a:solidFill>
              <a:prstDash val="solid"/>
              <a:round/>
              <a:headEnd/>
              <a:tailEnd/>
            </a:ln>
          </p:spPr>
          <p:txBody>
            <a:bodyPr/>
            <a:lstStyle/>
            <a:p>
              <a:endParaRPr lang="tr-TR"/>
            </a:p>
          </p:txBody>
        </p:sp>
        <p:sp>
          <p:nvSpPr>
            <p:cNvPr id="83249" name="Freeform 303"/>
            <p:cNvSpPr>
              <a:spLocks/>
            </p:cNvSpPr>
            <p:nvPr/>
          </p:nvSpPr>
          <p:spPr bwMode="auto">
            <a:xfrm>
              <a:off x="3539" y="2835"/>
              <a:ext cx="4" cy="41"/>
            </a:xfrm>
            <a:custGeom>
              <a:avLst/>
              <a:gdLst>
                <a:gd name="T0" fmla="*/ 0 w 17"/>
                <a:gd name="T1" fmla="*/ 164 h 164"/>
                <a:gd name="T2" fmla="*/ 3 w 17"/>
                <a:gd name="T3" fmla="*/ 129 h 164"/>
                <a:gd name="T4" fmla="*/ 7 w 17"/>
                <a:gd name="T5" fmla="*/ 94 h 164"/>
                <a:gd name="T6" fmla="*/ 11 w 17"/>
                <a:gd name="T7" fmla="*/ 60 h 164"/>
                <a:gd name="T8" fmla="*/ 15 w 17"/>
                <a:gd name="T9" fmla="*/ 25 h 164"/>
                <a:gd name="T10" fmla="*/ 17 w 17"/>
                <a:gd name="T11" fmla="*/ 0 h 164"/>
                <a:gd name="T12" fmla="*/ 0 60000 65536"/>
                <a:gd name="T13" fmla="*/ 0 60000 65536"/>
                <a:gd name="T14" fmla="*/ 0 60000 65536"/>
                <a:gd name="T15" fmla="*/ 0 60000 65536"/>
                <a:gd name="T16" fmla="*/ 0 60000 65536"/>
                <a:gd name="T17" fmla="*/ 0 60000 65536"/>
                <a:gd name="T18" fmla="*/ 0 w 17"/>
                <a:gd name="T19" fmla="*/ 0 h 164"/>
                <a:gd name="T20" fmla="*/ 17 w 17"/>
                <a:gd name="T21" fmla="*/ 164 h 164"/>
              </a:gdLst>
              <a:ahLst/>
              <a:cxnLst>
                <a:cxn ang="T12">
                  <a:pos x="T0" y="T1"/>
                </a:cxn>
                <a:cxn ang="T13">
                  <a:pos x="T2" y="T3"/>
                </a:cxn>
                <a:cxn ang="T14">
                  <a:pos x="T4" y="T5"/>
                </a:cxn>
                <a:cxn ang="T15">
                  <a:pos x="T6" y="T7"/>
                </a:cxn>
                <a:cxn ang="T16">
                  <a:pos x="T8" y="T9"/>
                </a:cxn>
                <a:cxn ang="T17">
                  <a:pos x="T10" y="T11"/>
                </a:cxn>
              </a:cxnLst>
              <a:rect l="T18" t="T19" r="T20" b="T21"/>
              <a:pathLst>
                <a:path w="17" h="164">
                  <a:moveTo>
                    <a:pt x="0" y="164"/>
                  </a:moveTo>
                  <a:lnTo>
                    <a:pt x="3" y="129"/>
                  </a:lnTo>
                  <a:lnTo>
                    <a:pt x="7" y="94"/>
                  </a:lnTo>
                  <a:lnTo>
                    <a:pt x="11" y="60"/>
                  </a:lnTo>
                  <a:lnTo>
                    <a:pt x="15" y="25"/>
                  </a:lnTo>
                  <a:lnTo>
                    <a:pt x="17" y="0"/>
                  </a:lnTo>
                </a:path>
              </a:pathLst>
            </a:custGeom>
            <a:noFill/>
            <a:ln w="0">
              <a:solidFill>
                <a:srgbClr val="000000"/>
              </a:solidFill>
              <a:prstDash val="solid"/>
              <a:round/>
              <a:headEnd/>
              <a:tailEnd/>
            </a:ln>
          </p:spPr>
          <p:txBody>
            <a:bodyPr/>
            <a:lstStyle/>
            <a:p>
              <a:endParaRPr lang="tr-TR"/>
            </a:p>
          </p:txBody>
        </p:sp>
        <p:sp>
          <p:nvSpPr>
            <p:cNvPr id="83250" name="Freeform 304"/>
            <p:cNvSpPr>
              <a:spLocks/>
            </p:cNvSpPr>
            <p:nvPr/>
          </p:nvSpPr>
          <p:spPr bwMode="auto">
            <a:xfrm>
              <a:off x="3546" y="2775"/>
              <a:ext cx="5" cy="40"/>
            </a:xfrm>
            <a:custGeom>
              <a:avLst/>
              <a:gdLst>
                <a:gd name="T0" fmla="*/ 0 w 23"/>
                <a:gd name="T1" fmla="*/ 163 h 163"/>
                <a:gd name="T2" fmla="*/ 4 w 23"/>
                <a:gd name="T3" fmla="*/ 129 h 163"/>
                <a:gd name="T4" fmla="*/ 10 w 23"/>
                <a:gd name="T5" fmla="*/ 93 h 163"/>
                <a:gd name="T6" fmla="*/ 14 w 23"/>
                <a:gd name="T7" fmla="*/ 57 h 163"/>
                <a:gd name="T8" fmla="*/ 20 w 23"/>
                <a:gd name="T9" fmla="*/ 22 h 163"/>
                <a:gd name="T10" fmla="*/ 23 w 23"/>
                <a:gd name="T11" fmla="*/ 0 h 163"/>
                <a:gd name="T12" fmla="*/ 0 60000 65536"/>
                <a:gd name="T13" fmla="*/ 0 60000 65536"/>
                <a:gd name="T14" fmla="*/ 0 60000 65536"/>
                <a:gd name="T15" fmla="*/ 0 60000 65536"/>
                <a:gd name="T16" fmla="*/ 0 60000 65536"/>
                <a:gd name="T17" fmla="*/ 0 60000 65536"/>
                <a:gd name="T18" fmla="*/ 0 w 23"/>
                <a:gd name="T19" fmla="*/ 0 h 163"/>
                <a:gd name="T20" fmla="*/ 23 w 23"/>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23" h="163">
                  <a:moveTo>
                    <a:pt x="0" y="163"/>
                  </a:moveTo>
                  <a:lnTo>
                    <a:pt x="4" y="129"/>
                  </a:lnTo>
                  <a:lnTo>
                    <a:pt x="10" y="93"/>
                  </a:lnTo>
                  <a:lnTo>
                    <a:pt x="14" y="57"/>
                  </a:lnTo>
                  <a:lnTo>
                    <a:pt x="20" y="22"/>
                  </a:lnTo>
                  <a:lnTo>
                    <a:pt x="23" y="0"/>
                  </a:lnTo>
                </a:path>
              </a:pathLst>
            </a:custGeom>
            <a:noFill/>
            <a:ln w="0">
              <a:solidFill>
                <a:srgbClr val="000000"/>
              </a:solidFill>
              <a:prstDash val="solid"/>
              <a:round/>
              <a:headEnd/>
              <a:tailEnd/>
            </a:ln>
          </p:spPr>
          <p:txBody>
            <a:bodyPr/>
            <a:lstStyle/>
            <a:p>
              <a:endParaRPr lang="tr-TR"/>
            </a:p>
          </p:txBody>
        </p:sp>
        <p:sp>
          <p:nvSpPr>
            <p:cNvPr id="83251" name="Freeform 305"/>
            <p:cNvSpPr>
              <a:spLocks/>
            </p:cNvSpPr>
            <p:nvPr/>
          </p:nvSpPr>
          <p:spPr bwMode="auto">
            <a:xfrm>
              <a:off x="3554" y="2714"/>
              <a:ext cx="7" cy="40"/>
            </a:xfrm>
            <a:custGeom>
              <a:avLst/>
              <a:gdLst>
                <a:gd name="T0" fmla="*/ 0 w 27"/>
                <a:gd name="T1" fmla="*/ 162 h 162"/>
                <a:gd name="T2" fmla="*/ 1 w 27"/>
                <a:gd name="T3" fmla="*/ 155 h 162"/>
                <a:gd name="T4" fmla="*/ 8 w 27"/>
                <a:gd name="T5" fmla="*/ 118 h 162"/>
                <a:gd name="T6" fmla="*/ 13 w 27"/>
                <a:gd name="T7" fmla="*/ 80 h 162"/>
                <a:gd name="T8" fmla="*/ 20 w 27"/>
                <a:gd name="T9" fmla="*/ 43 h 162"/>
                <a:gd name="T10" fmla="*/ 26 w 27"/>
                <a:gd name="T11" fmla="*/ 5 h 162"/>
                <a:gd name="T12" fmla="*/ 27 w 27"/>
                <a:gd name="T13" fmla="*/ 0 h 162"/>
                <a:gd name="T14" fmla="*/ 0 60000 65536"/>
                <a:gd name="T15" fmla="*/ 0 60000 65536"/>
                <a:gd name="T16" fmla="*/ 0 60000 65536"/>
                <a:gd name="T17" fmla="*/ 0 60000 65536"/>
                <a:gd name="T18" fmla="*/ 0 60000 65536"/>
                <a:gd name="T19" fmla="*/ 0 60000 65536"/>
                <a:gd name="T20" fmla="*/ 0 60000 65536"/>
                <a:gd name="T21" fmla="*/ 0 w 27"/>
                <a:gd name="T22" fmla="*/ 0 h 162"/>
                <a:gd name="T23" fmla="*/ 27 w 27"/>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62">
                  <a:moveTo>
                    <a:pt x="0" y="162"/>
                  </a:moveTo>
                  <a:lnTo>
                    <a:pt x="1" y="155"/>
                  </a:lnTo>
                  <a:lnTo>
                    <a:pt x="8" y="118"/>
                  </a:lnTo>
                  <a:lnTo>
                    <a:pt x="13" y="80"/>
                  </a:lnTo>
                  <a:lnTo>
                    <a:pt x="20" y="43"/>
                  </a:lnTo>
                  <a:lnTo>
                    <a:pt x="26" y="5"/>
                  </a:lnTo>
                  <a:lnTo>
                    <a:pt x="27" y="0"/>
                  </a:lnTo>
                </a:path>
              </a:pathLst>
            </a:custGeom>
            <a:noFill/>
            <a:ln w="0">
              <a:solidFill>
                <a:srgbClr val="000000"/>
              </a:solidFill>
              <a:prstDash val="solid"/>
              <a:round/>
              <a:headEnd/>
              <a:tailEnd/>
            </a:ln>
          </p:spPr>
          <p:txBody>
            <a:bodyPr/>
            <a:lstStyle/>
            <a:p>
              <a:endParaRPr lang="tr-TR"/>
            </a:p>
          </p:txBody>
        </p:sp>
        <p:sp>
          <p:nvSpPr>
            <p:cNvPr id="83252" name="Freeform 306"/>
            <p:cNvSpPr>
              <a:spLocks/>
            </p:cNvSpPr>
            <p:nvPr/>
          </p:nvSpPr>
          <p:spPr bwMode="auto">
            <a:xfrm>
              <a:off x="3565" y="2654"/>
              <a:ext cx="8" cy="40"/>
            </a:xfrm>
            <a:custGeom>
              <a:avLst/>
              <a:gdLst>
                <a:gd name="T0" fmla="*/ 0 w 33"/>
                <a:gd name="T1" fmla="*/ 160 h 160"/>
                <a:gd name="T2" fmla="*/ 3 w 33"/>
                <a:gd name="T3" fmla="*/ 150 h 160"/>
                <a:gd name="T4" fmla="*/ 6 w 33"/>
                <a:gd name="T5" fmla="*/ 130 h 160"/>
                <a:gd name="T6" fmla="*/ 10 w 33"/>
                <a:gd name="T7" fmla="*/ 111 h 160"/>
                <a:gd name="T8" fmla="*/ 15 w 33"/>
                <a:gd name="T9" fmla="*/ 92 h 160"/>
                <a:gd name="T10" fmla="*/ 18 w 33"/>
                <a:gd name="T11" fmla="*/ 72 h 160"/>
                <a:gd name="T12" fmla="*/ 22 w 33"/>
                <a:gd name="T13" fmla="*/ 53 h 160"/>
                <a:gd name="T14" fmla="*/ 27 w 33"/>
                <a:gd name="T15" fmla="*/ 32 h 160"/>
                <a:gd name="T16" fmla="*/ 31 w 33"/>
                <a:gd name="T17" fmla="*/ 13 h 160"/>
                <a:gd name="T18" fmla="*/ 33 w 33"/>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60"/>
                <a:gd name="T32" fmla="*/ 33 w 33"/>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60">
                  <a:moveTo>
                    <a:pt x="0" y="160"/>
                  </a:moveTo>
                  <a:lnTo>
                    <a:pt x="3" y="150"/>
                  </a:lnTo>
                  <a:lnTo>
                    <a:pt x="6" y="130"/>
                  </a:lnTo>
                  <a:lnTo>
                    <a:pt x="10" y="111"/>
                  </a:lnTo>
                  <a:lnTo>
                    <a:pt x="15" y="92"/>
                  </a:lnTo>
                  <a:lnTo>
                    <a:pt x="18" y="72"/>
                  </a:lnTo>
                  <a:lnTo>
                    <a:pt x="22" y="53"/>
                  </a:lnTo>
                  <a:lnTo>
                    <a:pt x="27" y="32"/>
                  </a:lnTo>
                  <a:lnTo>
                    <a:pt x="31" y="13"/>
                  </a:lnTo>
                  <a:lnTo>
                    <a:pt x="33" y="0"/>
                  </a:lnTo>
                </a:path>
              </a:pathLst>
            </a:custGeom>
            <a:noFill/>
            <a:ln w="0">
              <a:solidFill>
                <a:srgbClr val="000000"/>
              </a:solidFill>
              <a:prstDash val="solid"/>
              <a:round/>
              <a:headEnd/>
              <a:tailEnd/>
            </a:ln>
          </p:spPr>
          <p:txBody>
            <a:bodyPr/>
            <a:lstStyle/>
            <a:p>
              <a:endParaRPr lang="tr-TR"/>
            </a:p>
          </p:txBody>
        </p:sp>
        <p:sp>
          <p:nvSpPr>
            <p:cNvPr id="83253" name="Freeform 307"/>
            <p:cNvSpPr>
              <a:spLocks/>
            </p:cNvSpPr>
            <p:nvPr/>
          </p:nvSpPr>
          <p:spPr bwMode="auto">
            <a:xfrm>
              <a:off x="3578" y="2594"/>
              <a:ext cx="10" cy="40"/>
            </a:xfrm>
            <a:custGeom>
              <a:avLst/>
              <a:gdLst>
                <a:gd name="T0" fmla="*/ 0 w 39"/>
                <a:gd name="T1" fmla="*/ 159 h 159"/>
                <a:gd name="T2" fmla="*/ 1 w 39"/>
                <a:gd name="T3" fmla="*/ 153 h 159"/>
                <a:gd name="T4" fmla="*/ 6 w 39"/>
                <a:gd name="T5" fmla="*/ 133 h 159"/>
                <a:gd name="T6" fmla="*/ 11 w 39"/>
                <a:gd name="T7" fmla="*/ 112 h 159"/>
                <a:gd name="T8" fmla="*/ 16 w 39"/>
                <a:gd name="T9" fmla="*/ 92 h 159"/>
                <a:gd name="T10" fmla="*/ 20 w 39"/>
                <a:gd name="T11" fmla="*/ 72 h 159"/>
                <a:gd name="T12" fmla="*/ 26 w 39"/>
                <a:gd name="T13" fmla="*/ 51 h 159"/>
                <a:gd name="T14" fmla="*/ 31 w 39"/>
                <a:gd name="T15" fmla="*/ 30 h 159"/>
                <a:gd name="T16" fmla="*/ 36 w 39"/>
                <a:gd name="T17" fmla="*/ 10 h 159"/>
                <a:gd name="T18" fmla="*/ 39 w 39"/>
                <a:gd name="T19" fmla="*/ 0 h 1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159"/>
                <a:gd name="T32" fmla="*/ 39 w 39"/>
                <a:gd name="T33" fmla="*/ 159 h 1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159">
                  <a:moveTo>
                    <a:pt x="0" y="159"/>
                  </a:moveTo>
                  <a:lnTo>
                    <a:pt x="1" y="153"/>
                  </a:lnTo>
                  <a:lnTo>
                    <a:pt x="6" y="133"/>
                  </a:lnTo>
                  <a:lnTo>
                    <a:pt x="11" y="112"/>
                  </a:lnTo>
                  <a:lnTo>
                    <a:pt x="16" y="92"/>
                  </a:lnTo>
                  <a:lnTo>
                    <a:pt x="20" y="72"/>
                  </a:lnTo>
                  <a:lnTo>
                    <a:pt x="26" y="51"/>
                  </a:lnTo>
                  <a:lnTo>
                    <a:pt x="31" y="30"/>
                  </a:lnTo>
                  <a:lnTo>
                    <a:pt x="36" y="10"/>
                  </a:lnTo>
                  <a:lnTo>
                    <a:pt x="39" y="0"/>
                  </a:lnTo>
                </a:path>
              </a:pathLst>
            </a:custGeom>
            <a:noFill/>
            <a:ln w="0">
              <a:solidFill>
                <a:srgbClr val="000000"/>
              </a:solidFill>
              <a:prstDash val="solid"/>
              <a:round/>
              <a:headEnd/>
              <a:tailEnd/>
            </a:ln>
          </p:spPr>
          <p:txBody>
            <a:bodyPr/>
            <a:lstStyle/>
            <a:p>
              <a:endParaRPr lang="tr-TR"/>
            </a:p>
          </p:txBody>
        </p:sp>
        <p:sp>
          <p:nvSpPr>
            <p:cNvPr id="83254" name="Freeform 308"/>
            <p:cNvSpPr>
              <a:spLocks/>
            </p:cNvSpPr>
            <p:nvPr/>
          </p:nvSpPr>
          <p:spPr bwMode="auto">
            <a:xfrm>
              <a:off x="3593" y="2544"/>
              <a:ext cx="8" cy="30"/>
            </a:xfrm>
            <a:custGeom>
              <a:avLst/>
              <a:gdLst>
                <a:gd name="T0" fmla="*/ 0 w 34"/>
                <a:gd name="T1" fmla="*/ 121 h 121"/>
                <a:gd name="T2" fmla="*/ 4 w 34"/>
                <a:gd name="T3" fmla="*/ 106 h 121"/>
                <a:gd name="T4" fmla="*/ 10 w 34"/>
                <a:gd name="T5" fmla="*/ 84 h 121"/>
                <a:gd name="T6" fmla="*/ 15 w 34"/>
                <a:gd name="T7" fmla="*/ 62 h 121"/>
                <a:gd name="T8" fmla="*/ 22 w 34"/>
                <a:gd name="T9" fmla="*/ 41 h 121"/>
                <a:gd name="T10" fmla="*/ 28 w 34"/>
                <a:gd name="T11" fmla="*/ 21 h 121"/>
                <a:gd name="T12" fmla="*/ 30 w 34"/>
                <a:gd name="T13" fmla="*/ 10 h 121"/>
                <a:gd name="T14" fmla="*/ 32 w 34"/>
                <a:gd name="T15" fmla="*/ 4 h 121"/>
                <a:gd name="T16" fmla="*/ 34 w 34"/>
                <a:gd name="T17" fmla="*/ 2 h 121"/>
                <a:gd name="T18" fmla="*/ 34 w 34"/>
                <a:gd name="T19" fmla="*/ 0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21"/>
                <a:gd name="T32" fmla="*/ 34 w 34"/>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21">
                  <a:moveTo>
                    <a:pt x="0" y="121"/>
                  </a:moveTo>
                  <a:lnTo>
                    <a:pt x="4" y="106"/>
                  </a:lnTo>
                  <a:lnTo>
                    <a:pt x="10" y="84"/>
                  </a:lnTo>
                  <a:lnTo>
                    <a:pt x="15" y="62"/>
                  </a:lnTo>
                  <a:lnTo>
                    <a:pt x="22" y="41"/>
                  </a:lnTo>
                  <a:lnTo>
                    <a:pt x="28" y="21"/>
                  </a:lnTo>
                  <a:lnTo>
                    <a:pt x="30" y="10"/>
                  </a:lnTo>
                  <a:lnTo>
                    <a:pt x="32" y="4"/>
                  </a:lnTo>
                  <a:lnTo>
                    <a:pt x="34" y="2"/>
                  </a:lnTo>
                  <a:lnTo>
                    <a:pt x="34" y="0"/>
                  </a:lnTo>
                </a:path>
              </a:pathLst>
            </a:custGeom>
            <a:noFill/>
            <a:ln w="0">
              <a:solidFill>
                <a:srgbClr val="000000"/>
              </a:solidFill>
              <a:prstDash val="solid"/>
              <a:round/>
              <a:headEnd/>
              <a:tailEnd/>
            </a:ln>
          </p:spPr>
          <p:txBody>
            <a:bodyPr/>
            <a:lstStyle/>
            <a:p>
              <a:endParaRPr lang="tr-TR"/>
            </a:p>
          </p:txBody>
        </p:sp>
        <p:sp>
          <p:nvSpPr>
            <p:cNvPr id="83255" name="Freeform 309"/>
            <p:cNvSpPr>
              <a:spLocks/>
            </p:cNvSpPr>
            <p:nvPr/>
          </p:nvSpPr>
          <p:spPr bwMode="auto">
            <a:xfrm>
              <a:off x="3960" y="2902"/>
              <a:ext cx="4" cy="32"/>
            </a:xfrm>
            <a:custGeom>
              <a:avLst/>
              <a:gdLst>
                <a:gd name="T0" fmla="*/ 0 w 15"/>
                <a:gd name="T1" fmla="*/ 126 h 126"/>
                <a:gd name="T2" fmla="*/ 5 w 15"/>
                <a:gd name="T3" fmla="*/ 94 h 126"/>
                <a:gd name="T4" fmla="*/ 8 w 15"/>
                <a:gd name="T5" fmla="*/ 63 h 126"/>
                <a:gd name="T6" fmla="*/ 11 w 15"/>
                <a:gd name="T7" fmla="*/ 31 h 126"/>
                <a:gd name="T8" fmla="*/ 15 w 15"/>
                <a:gd name="T9" fmla="*/ 0 h 126"/>
                <a:gd name="T10" fmla="*/ 0 60000 65536"/>
                <a:gd name="T11" fmla="*/ 0 60000 65536"/>
                <a:gd name="T12" fmla="*/ 0 60000 65536"/>
                <a:gd name="T13" fmla="*/ 0 60000 65536"/>
                <a:gd name="T14" fmla="*/ 0 60000 65536"/>
                <a:gd name="T15" fmla="*/ 0 w 15"/>
                <a:gd name="T16" fmla="*/ 0 h 126"/>
                <a:gd name="T17" fmla="*/ 15 w 15"/>
                <a:gd name="T18" fmla="*/ 126 h 126"/>
              </a:gdLst>
              <a:ahLst/>
              <a:cxnLst>
                <a:cxn ang="T10">
                  <a:pos x="T0" y="T1"/>
                </a:cxn>
                <a:cxn ang="T11">
                  <a:pos x="T2" y="T3"/>
                </a:cxn>
                <a:cxn ang="T12">
                  <a:pos x="T4" y="T5"/>
                </a:cxn>
                <a:cxn ang="T13">
                  <a:pos x="T6" y="T7"/>
                </a:cxn>
                <a:cxn ang="T14">
                  <a:pos x="T8" y="T9"/>
                </a:cxn>
              </a:cxnLst>
              <a:rect l="T15" t="T16" r="T17" b="T18"/>
              <a:pathLst>
                <a:path w="15" h="126">
                  <a:moveTo>
                    <a:pt x="0" y="126"/>
                  </a:moveTo>
                  <a:lnTo>
                    <a:pt x="5" y="94"/>
                  </a:lnTo>
                  <a:lnTo>
                    <a:pt x="8" y="63"/>
                  </a:lnTo>
                  <a:lnTo>
                    <a:pt x="11" y="31"/>
                  </a:lnTo>
                  <a:lnTo>
                    <a:pt x="15" y="0"/>
                  </a:lnTo>
                </a:path>
              </a:pathLst>
            </a:custGeom>
            <a:noFill/>
            <a:ln w="0">
              <a:solidFill>
                <a:srgbClr val="000000"/>
              </a:solidFill>
              <a:prstDash val="solid"/>
              <a:round/>
              <a:headEnd/>
              <a:tailEnd/>
            </a:ln>
          </p:spPr>
          <p:txBody>
            <a:bodyPr/>
            <a:lstStyle/>
            <a:p>
              <a:endParaRPr lang="tr-TR"/>
            </a:p>
          </p:txBody>
        </p:sp>
        <p:sp>
          <p:nvSpPr>
            <p:cNvPr id="83256" name="Freeform 310"/>
            <p:cNvSpPr>
              <a:spLocks/>
            </p:cNvSpPr>
            <p:nvPr/>
          </p:nvSpPr>
          <p:spPr bwMode="auto">
            <a:xfrm>
              <a:off x="3966" y="2841"/>
              <a:ext cx="3" cy="41"/>
            </a:xfrm>
            <a:custGeom>
              <a:avLst/>
              <a:gdLst>
                <a:gd name="T0" fmla="*/ 0 w 16"/>
                <a:gd name="T1" fmla="*/ 164 h 164"/>
                <a:gd name="T2" fmla="*/ 5 w 16"/>
                <a:gd name="T3" fmla="*/ 118 h 164"/>
                <a:gd name="T4" fmla="*/ 11 w 16"/>
                <a:gd name="T5" fmla="*/ 53 h 164"/>
                <a:gd name="T6" fmla="*/ 16 w 16"/>
                <a:gd name="T7" fmla="*/ 0 h 164"/>
                <a:gd name="T8" fmla="*/ 0 60000 65536"/>
                <a:gd name="T9" fmla="*/ 0 60000 65536"/>
                <a:gd name="T10" fmla="*/ 0 60000 65536"/>
                <a:gd name="T11" fmla="*/ 0 60000 65536"/>
                <a:gd name="T12" fmla="*/ 0 w 16"/>
                <a:gd name="T13" fmla="*/ 0 h 164"/>
                <a:gd name="T14" fmla="*/ 16 w 16"/>
                <a:gd name="T15" fmla="*/ 164 h 164"/>
              </a:gdLst>
              <a:ahLst/>
              <a:cxnLst>
                <a:cxn ang="T8">
                  <a:pos x="T0" y="T1"/>
                </a:cxn>
                <a:cxn ang="T9">
                  <a:pos x="T2" y="T3"/>
                </a:cxn>
                <a:cxn ang="T10">
                  <a:pos x="T4" y="T5"/>
                </a:cxn>
                <a:cxn ang="T11">
                  <a:pos x="T6" y="T7"/>
                </a:cxn>
              </a:cxnLst>
              <a:rect l="T12" t="T13" r="T14" b="T15"/>
              <a:pathLst>
                <a:path w="16" h="164">
                  <a:moveTo>
                    <a:pt x="0" y="164"/>
                  </a:moveTo>
                  <a:lnTo>
                    <a:pt x="5" y="118"/>
                  </a:lnTo>
                  <a:lnTo>
                    <a:pt x="11" y="53"/>
                  </a:lnTo>
                  <a:lnTo>
                    <a:pt x="16" y="0"/>
                  </a:lnTo>
                </a:path>
              </a:pathLst>
            </a:custGeom>
            <a:noFill/>
            <a:ln w="0">
              <a:solidFill>
                <a:srgbClr val="000000"/>
              </a:solidFill>
              <a:prstDash val="solid"/>
              <a:round/>
              <a:headEnd/>
              <a:tailEnd/>
            </a:ln>
          </p:spPr>
          <p:txBody>
            <a:bodyPr/>
            <a:lstStyle/>
            <a:p>
              <a:endParaRPr lang="tr-TR"/>
            </a:p>
          </p:txBody>
        </p:sp>
        <p:sp>
          <p:nvSpPr>
            <p:cNvPr id="83257" name="Freeform 311"/>
            <p:cNvSpPr>
              <a:spLocks/>
            </p:cNvSpPr>
            <p:nvPr/>
          </p:nvSpPr>
          <p:spPr bwMode="auto">
            <a:xfrm>
              <a:off x="3971" y="2780"/>
              <a:ext cx="4" cy="41"/>
            </a:xfrm>
            <a:custGeom>
              <a:avLst/>
              <a:gdLst>
                <a:gd name="T0" fmla="*/ 0 w 14"/>
                <a:gd name="T1" fmla="*/ 164 h 164"/>
                <a:gd name="T2" fmla="*/ 6 w 14"/>
                <a:gd name="T3" fmla="*/ 104 h 164"/>
                <a:gd name="T4" fmla="*/ 11 w 14"/>
                <a:gd name="T5" fmla="*/ 40 h 164"/>
                <a:gd name="T6" fmla="*/ 14 w 14"/>
                <a:gd name="T7" fmla="*/ 6 h 164"/>
                <a:gd name="T8" fmla="*/ 14 w 14"/>
                <a:gd name="T9" fmla="*/ 0 h 164"/>
                <a:gd name="T10" fmla="*/ 0 60000 65536"/>
                <a:gd name="T11" fmla="*/ 0 60000 65536"/>
                <a:gd name="T12" fmla="*/ 0 60000 65536"/>
                <a:gd name="T13" fmla="*/ 0 60000 65536"/>
                <a:gd name="T14" fmla="*/ 0 60000 65536"/>
                <a:gd name="T15" fmla="*/ 0 w 14"/>
                <a:gd name="T16" fmla="*/ 0 h 164"/>
                <a:gd name="T17" fmla="*/ 14 w 14"/>
                <a:gd name="T18" fmla="*/ 164 h 164"/>
              </a:gdLst>
              <a:ahLst/>
              <a:cxnLst>
                <a:cxn ang="T10">
                  <a:pos x="T0" y="T1"/>
                </a:cxn>
                <a:cxn ang="T11">
                  <a:pos x="T2" y="T3"/>
                </a:cxn>
                <a:cxn ang="T12">
                  <a:pos x="T4" y="T5"/>
                </a:cxn>
                <a:cxn ang="T13">
                  <a:pos x="T6" y="T7"/>
                </a:cxn>
                <a:cxn ang="T14">
                  <a:pos x="T8" y="T9"/>
                </a:cxn>
              </a:cxnLst>
              <a:rect l="T15" t="T16" r="T17" b="T18"/>
              <a:pathLst>
                <a:path w="14" h="164">
                  <a:moveTo>
                    <a:pt x="0" y="164"/>
                  </a:moveTo>
                  <a:lnTo>
                    <a:pt x="6" y="104"/>
                  </a:lnTo>
                  <a:lnTo>
                    <a:pt x="11" y="40"/>
                  </a:lnTo>
                  <a:lnTo>
                    <a:pt x="14" y="6"/>
                  </a:lnTo>
                  <a:lnTo>
                    <a:pt x="14" y="0"/>
                  </a:lnTo>
                </a:path>
              </a:pathLst>
            </a:custGeom>
            <a:noFill/>
            <a:ln w="0">
              <a:solidFill>
                <a:srgbClr val="000000"/>
              </a:solidFill>
              <a:prstDash val="solid"/>
              <a:round/>
              <a:headEnd/>
              <a:tailEnd/>
            </a:ln>
          </p:spPr>
          <p:txBody>
            <a:bodyPr/>
            <a:lstStyle/>
            <a:p>
              <a:endParaRPr lang="tr-TR"/>
            </a:p>
          </p:txBody>
        </p:sp>
        <p:sp>
          <p:nvSpPr>
            <p:cNvPr id="83258" name="Freeform 312"/>
            <p:cNvSpPr>
              <a:spLocks/>
            </p:cNvSpPr>
            <p:nvPr/>
          </p:nvSpPr>
          <p:spPr bwMode="auto">
            <a:xfrm>
              <a:off x="3976" y="2718"/>
              <a:ext cx="4" cy="41"/>
            </a:xfrm>
            <a:custGeom>
              <a:avLst/>
              <a:gdLst>
                <a:gd name="T0" fmla="*/ 0 w 14"/>
                <a:gd name="T1" fmla="*/ 164 h 164"/>
                <a:gd name="T2" fmla="*/ 0 w 14"/>
                <a:gd name="T3" fmla="*/ 154 h 164"/>
                <a:gd name="T4" fmla="*/ 3 w 14"/>
                <a:gd name="T5" fmla="*/ 121 h 164"/>
                <a:gd name="T6" fmla="*/ 6 w 14"/>
                <a:gd name="T7" fmla="*/ 87 h 164"/>
                <a:gd name="T8" fmla="*/ 10 w 14"/>
                <a:gd name="T9" fmla="*/ 54 h 164"/>
                <a:gd name="T10" fmla="*/ 12 w 14"/>
                <a:gd name="T11" fmla="*/ 20 h 164"/>
                <a:gd name="T12" fmla="*/ 14 w 14"/>
                <a:gd name="T13" fmla="*/ 0 h 164"/>
                <a:gd name="T14" fmla="*/ 0 60000 65536"/>
                <a:gd name="T15" fmla="*/ 0 60000 65536"/>
                <a:gd name="T16" fmla="*/ 0 60000 65536"/>
                <a:gd name="T17" fmla="*/ 0 60000 65536"/>
                <a:gd name="T18" fmla="*/ 0 60000 65536"/>
                <a:gd name="T19" fmla="*/ 0 60000 65536"/>
                <a:gd name="T20" fmla="*/ 0 60000 65536"/>
                <a:gd name="T21" fmla="*/ 0 w 14"/>
                <a:gd name="T22" fmla="*/ 0 h 164"/>
                <a:gd name="T23" fmla="*/ 14 w 14"/>
                <a:gd name="T24" fmla="*/ 164 h 1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64">
                  <a:moveTo>
                    <a:pt x="0" y="164"/>
                  </a:moveTo>
                  <a:lnTo>
                    <a:pt x="0" y="154"/>
                  </a:lnTo>
                  <a:lnTo>
                    <a:pt x="3" y="121"/>
                  </a:lnTo>
                  <a:lnTo>
                    <a:pt x="6" y="87"/>
                  </a:lnTo>
                  <a:lnTo>
                    <a:pt x="10" y="54"/>
                  </a:lnTo>
                  <a:lnTo>
                    <a:pt x="12" y="20"/>
                  </a:lnTo>
                  <a:lnTo>
                    <a:pt x="14" y="0"/>
                  </a:lnTo>
                </a:path>
              </a:pathLst>
            </a:custGeom>
            <a:noFill/>
            <a:ln w="0">
              <a:solidFill>
                <a:srgbClr val="000000"/>
              </a:solidFill>
              <a:prstDash val="solid"/>
              <a:round/>
              <a:headEnd/>
              <a:tailEnd/>
            </a:ln>
          </p:spPr>
          <p:txBody>
            <a:bodyPr/>
            <a:lstStyle/>
            <a:p>
              <a:endParaRPr lang="tr-TR"/>
            </a:p>
          </p:txBody>
        </p:sp>
        <p:sp>
          <p:nvSpPr>
            <p:cNvPr id="83259" name="Freeform 313"/>
            <p:cNvSpPr>
              <a:spLocks/>
            </p:cNvSpPr>
            <p:nvPr/>
          </p:nvSpPr>
          <p:spPr bwMode="auto">
            <a:xfrm>
              <a:off x="3982" y="2657"/>
              <a:ext cx="5" cy="41"/>
            </a:xfrm>
            <a:custGeom>
              <a:avLst/>
              <a:gdLst>
                <a:gd name="T0" fmla="*/ 0 w 17"/>
                <a:gd name="T1" fmla="*/ 163 h 163"/>
                <a:gd name="T2" fmla="*/ 3 w 17"/>
                <a:gd name="T3" fmla="*/ 128 h 163"/>
                <a:gd name="T4" fmla="*/ 6 w 17"/>
                <a:gd name="T5" fmla="*/ 95 h 163"/>
                <a:gd name="T6" fmla="*/ 11 w 17"/>
                <a:gd name="T7" fmla="*/ 60 h 163"/>
                <a:gd name="T8" fmla="*/ 14 w 17"/>
                <a:gd name="T9" fmla="*/ 25 h 163"/>
                <a:gd name="T10" fmla="*/ 17 w 17"/>
                <a:gd name="T11" fmla="*/ 0 h 163"/>
                <a:gd name="T12" fmla="*/ 0 60000 65536"/>
                <a:gd name="T13" fmla="*/ 0 60000 65536"/>
                <a:gd name="T14" fmla="*/ 0 60000 65536"/>
                <a:gd name="T15" fmla="*/ 0 60000 65536"/>
                <a:gd name="T16" fmla="*/ 0 60000 65536"/>
                <a:gd name="T17" fmla="*/ 0 60000 65536"/>
                <a:gd name="T18" fmla="*/ 0 w 17"/>
                <a:gd name="T19" fmla="*/ 0 h 163"/>
                <a:gd name="T20" fmla="*/ 17 w 17"/>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17" h="163">
                  <a:moveTo>
                    <a:pt x="0" y="163"/>
                  </a:moveTo>
                  <a:lnTo>
                    <a:pt x="3" y="128"/>
                  </a:lnTo>
                  <a:lnTo>
                    <a:pt x="6" y="95"/>
                  </a:lnTo>
                  <a:lnTo>
                    <a:pt x="11" y="60"/>
                  </a:lnTo>
                  <a:lnTo>
                    <a:pt x="14" y="25"/>
                  </a:lnTo>
                  <a:lnTo>
                    <a:pt x="17" y="0"/>
                  </a:lnTo>
                </a:path>
              </a:pathLst>
            </a:custGeom>
            <a:noFill/>
            <a:ln w="0">
              <a:solidFill>
                <a:srgbClr val="000000"/>
              </a:solidFill>
              <a:prstDash val="solid"/>
              <a:round/>
              <a:headEnd/>
              <a:tailEnd/>
            </a:ln>
          </p:spPr>
          <p:txBody>
            <a:bodyPr/>
            <a:lstStyle/>
            <a:p>
              <a:endParaRPr lang="tr-TR"/>
            </a:p>
          </p:txBody>
        </p:sp>
        <p:sp>
          <p:nvSpPr>
            <p:cNvPr id="83260" name="Freeform 314"/>
            <p:cNvSpPr>
              <a:spLocks/>
            </p:cNvSpPr>
            <p:nvPr/>
          </p:nvSpPr>
          <p:spPr bwMode="auto">
            <a:xfrm>
              <a:off x="3989" y="2596"/>
              <a:ext cx="5" cy="40"/>
            </a:xfrm>
            <a:custGeom>
              <a:avLst/>
              <a:gdLst>
                <a:gd name="T0" fmla="*/ 0 w 22"/>
                <a:gd name="T1" fmla="*/ 163 h 163"/>
                <a:gd name="T2" fmla="*/ 4 w 22"/>
                <a:gd name="T3" fmla="*/ 129 h 163"/>
                <a:gd name="T4" fmla="*/ 9 w 22"/>
                <a:gd name="T5" fmla="*/ 93 h 163"/>
                <a:gd name="T6" fmla="*/ 14 w 22"/>
                <a:gd name="T7" fmla="*/ 58 h 163"/>
                <a:gd name="T8" fmla="*/ 20 w 22"/>
                <a:gd name="T9" fmla="*/ 22 h 163"/>
                <a:gd name="T10" fmla="*/ 22 w 22"/>
                <a:gd name="T11" fmla="*/ 0 h 163"/>
                <a:gd name="T12" fmla="*/ 0 60000 65536"/>
                <a:gd name="T13" fmla="*/ 0 60000 65536"/>
                <a:gd name="T14" fmla="*/ 0 60000 65536"/>
                <a:gd name="T15" fmla="*/ 0 60000 65536"/>
                <a:gd name="T16" fmla="*/ 0 60000 65536"/>
                <a:gd name="T17" fmla="*/ 0 60000 65536"/>
                <a:gd name="T18" fmla="*/ 0 w 22"/>
                <a:gd name="T19" fmla="*/ 0 h 163"/>
                <a:gd name="T20" fmla="*/ 22 w 22"/>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22" h="163">
                  <a:moveTo>
                    <a:pt x="0" y="163"/>
                  </a:moveTo>
                  <a:lnTo>
                    <a:pt x="4" y="129"/>
                  </a:lnTo>
                  <a:lnTo>
                    <a:pt x="9" y="93"/>
                  </a:lnTo>
                  <a:lnTo>
                    <a:pt x="14" y="58"/>
                  </a:lnTo>
                  <a:lnTo>
                    <a:pt x="20" y="22"/>
                  </a:lnTo>
                  <a:lnTo>
                    <a:pt x="22" y="0"/>
                  </a:lnTo>
                </a:path>
              </a:pathLst>
            </a:custGeom>
            <a:noFill/>
            <a:ln w="0">
              <a:solidFill>
                <a:srgbClr val="000000"/>
              </a:solidFill>
              <a:prstDash val="solid"/>
              <a:round/>
              <a:headEnd/>
              <a:tailEnd/>
            </a:ln>
          </p:spPr>
          <p:txBody>
            <a:bodyPr/>
            <a:lstStyle/>
            <a:p>
              <a:endParaRPr lang="tr-TR"/>
            </a:p>
          </p:txBody>
        </p:sp>
        <p:sp>
          <p:nvSpPr>
            <p:cNvPr id="83261" name="Freeform 315"/>
            <p:cNvSpPr>
              <a:spLocks/>
            </p:cNvSpPr>
            <p:nvPr/>
          </p:nvSpPr>
          <p:spPr bwMode="auto">
            <a:xfrm>
              <a:off x="3998" y="2535"/>
              <a:ext cx="7" cy="41"/>
            </a:xfrm>
            <a:custGeom>
              <a:avLst/>
              <a:gdLst>
                <a:gd name="T0" fmla="*/ 0 w 27"/>
                <a:gd name="T1" fmla="*/ 161 h 161"/>
                <a:gd name="T2" fmla="*/ 1 w 27"/>
                <a:gd name="T3" fmla="*/ 153 h 161"/>
                <a:gd name="T4" fmla="*/ 7 w 27"/>
                <a:gd name="T5" fmla="*/ 116 h 161"/>
                <a:gd name="T6" fmla="*/ 13 w 27"/>
                <a:gd name="T7" fmla="*/ 79 h 161"/>
                <a:gd name="T8" fmla="*/ 20 w 27"/>
                <a:gd name="T9" fmla="*/ 41 h 161"/>
                <a:gd name="T10" fmla="*/ 26 w 27"/>
                <a:gd name="T11" fmla="*/ 3 h 161"/>
                <a:gd name="T12" fmla="*/ 27 w 27"/>
                <a:gd name="T13" fmla="*/ 0 h 161"/>
                <a:gd name="T14" fmla="*/ 0 60000 65536"/>
                <a:gd name="T15" fmla="*/ 0 60000 65536"/>
                <a:gd name="T16" fmla="*/ 0 60000 65536"/>
                <a:gd name="T17" fmla="*/ 0 60000 65536"/>
                <a:gd name="T18" fmla="*/ 0 60000 65536"/>
                <a:gd name="T19" fmla="*/ 0 60000 65536"/>
                <a:gd name="T20" fmla="*/ 0 60000 65536"/>
                <a:gd name="T21" fmla="*/ 0 w 27"/>
                <a:gd name="T22" fmla="*/ 0 h 161"/>
                <a:gd name="T23" fmla="*/ 27 w 27"/>
                <a:gd name="T24" fmla="*/ 161 h 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61">
                  <a:moveTo>
                    <a:pt x="0" y="161"/>
                  </a:moveTo>
                  <a:lnTo>
                    <a:pt x="1" y="153"/>
                  </a:lnTo>
                  <a:lnTo>
                    <a:pt x="7" y="116"/>
                  </a:lnTo>
                  <a:lnTo>
                    <a:pt x="13" y="79"/>
                  </a:lnTo>
                  <a:lnTo>
                    <a:pt x="20" y="41"/>
                  </a:lnTo>
                  <a:lnTo>
                    <a:pt x="26" y="3"/>
                  </a:lnTo>
                  <a:lnTo>
                    <a:pt x="27" y="0"/>
                  </a:lnTo>
                </a:path>
              </a:pathLst>
            </a:custGeom>
            <a:noFill/>
            <a:ln w="0">
              <a:solidFill>
                <a:srgbClr val="000000"/>
              </a:solidFill>
              <a:prstDash val="solid"/>
              <a:round/>
              <a:headEnd/>
              <a:tailEnd/>
            </a:ln>
          </p:spPr>
          <p:txBody>
            <a:bodyPr/>
            <a:lstStyle/>
            <a:p>
              <a:endParaRPr lang="tr-TR"/>
            </a:p>
          </p:txBody>
        </p:sp>
        <p:sp>
          <p:nvSpPr>
            <p:cNvPr id="83262" name="Freeform 316"/>
            <p:cNvSpPr>
              <a:spLocks/>
            </p:cNvSpPr>
            <p:nvPr/>
          </p:nvSpPr>
          <p:spPr bwMode="auto">
            <a:xfrm>
              <a:off x="4008" y="2475"/>
              <a:ext cx="9" cy="40"/>
            </a:xfrm>
            <a:custGeom>
              <a:avLst/>
              <a:gdLst>
                <a:gd name="T0" fmla="*/ 0 w 32"/>
                <a:gd name="T1" fmla="*/ 160 h 160"/>
                <a:gd name="T2" fmla="*/ 2 w 32"/>
                <a:gd name="T3" fmla="*/ 151 h 160"/>
                <a:gd name="T4" fmla="*/ 5 w 32"/>
                <a:gd name="T5" fmla="*/ 130 h 160"/>
                <a:gd name="T6" fmla="*/ 9 w 32"/>
                <a:gd name="T7" fmla="*/ 111 h 160"/>
                <a:gd name="T8" fmla="*/ 13 w 32"/>
                <a:gd name="T9" fmla="*/ 92 h 160"/>
                <a:gd name="T10" fmla="*/ 17 w 32"/>
                <a:gd name="T11" fmla="*/ 73 h 160"/>
                <a:gd name="T12" fmla="*/ 21 w 32"/>
                <a:gd name="T13" fmla="*/ 53 h 160"/>
                <a:gd name="T14" fmla="*/ 25 w 32"/>
                <a:gd name="T15" fmla="*/ 34 h 160"/>
                <a:gd name="T16" fmla="*/ 29 w 32"/>
                <a:gd name="T17" fmla="*/ 13 h 160"/>
                <a:gd name="T18" fmla="*/ 32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0" y="160"/>
                  </a:moveTo>
                  <a:lnTo>
                    <a:pt x="2" y="151"/>
                  </a:lnTo>
                  <a:lnTo>
                    <a:pt x="5" y="130"/>
                  </a:lnTo>
                  <a:lnTo>
                    <a:pt x="9" y="111"/>
                  </a:lnTo>
                  <a:lnTo>
                    <a:pt x="13" y="92"/>
                  </a:lnTo>
                  <a:lnTo>
                    <a:pt x="17" y="73"/>
                  </a:lnTo>
                  <a:lnTo>
                    <a:pt x="21" y="53"/>
                  </a:lnTo>
                  <a:lnTo>
                    <a:pt x="25" y="34"/>
                  </a:lnTo>
                  <a:lnTo>
                    <a:pt x="29" y="13"/>
                  </a:lnTo>
                  <a:lnTo>
                    <a:pt x="32" y="0"/>
                  </a:lnTo>
                </a:path>
              </a:pathLst>
            </a:custGeom>
            <a:noFill/>
            <a:ln w="0">
              <a:solidFill>
                <a:srgbClr val="000000"/>
              </a:solidFill>
              <a:prstDash val="solid"/>
              <a:round/>
              <a:headEnd/>
              <a:tailEnd/>
            </a:ln>
          </p:spPr>
          <p:txBody>
            <a:bodyPr/>
            <a:lstStyle/>
            <a:p>
              <a:endParaRPr lang="tr-TR"/>
            </a:p>
          </p:txBody>
        </p:sp>
        <p:sp>
          <p:nvSpPr>
            <p:cNvPr id="83263" name="Freeform 317"/>
            <p:cNvSpPr>
              <a:spLocks/>
            </p:cNvSpPr>
            <p:nvPr/>
          </p:nvSpPr>
          <p:spPr bwMode="auto">
            <a:xfrm>
              <a:off x="4021" y="2416"/>
              <a:ext cx="10" cy="39"/>
            </a:xfrm>
            <a:custGeom>
              <a:avLst/>
              <a:gdLst>
                <a:gd name="T0" fmla="*/ 0 w 38"/>
                <a:gd name="T1" fmla="*/ 158 h 158"/>
                <a:gd name="T2" fmla="*/ 1 w 38"/>
                <a:gd name="T3" fmla="*/ 152 h 158"/>
                <a:gd name="T4" fmla="*/ 5 w 38"/>
                <a:gd name="T5" fmla="*/ 132 h 158"/>
                <a:gd name="T6" fmla="*/ 11 w 38"/>
                <a:gd name="T7" fmla="*/ 111 h 158"/>
                <a:gd name="T8" fmla="*/ 15 w 38"/>
                <a:gd name="T9" fmla="*/ 91 h 158"/>
                <a:gd name="T10" fmla="*/ 21 w 38"/>
                <a:gd name="T11" fmla="*/ 71 h 158"/>
                <a:gd name="T12" fmla="*/ 25 w 38"/>
                <a:gd name="T13" fmla="*/ 50 h 158"/>
                <a:gd name="T14" fmla="*/ 30 w 38"/>
                <a:gd name="T15" fmla="*/ 30 h 158"/>
                <a:gd name="T16" fmla="*/ 36 w 38"/>
                <a:gd name="T17" fmla="*/ 9 h 158"/>
                <a:gd name="T18" fmla="*/ 38 w 38"/>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158"/>
                <a:gd name="T32" fmla="*/ 38 w 38"/>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158">
                  <a:moveTo>
                    <a:pt x="0" y="158"/>
                  </a:moveTo>
                  <a:lnTo>
                    <a:pt x="1" y="152"/>
                  </a:lnTo>
                  <a:lnTo>
                    <a:pt x="5" y="132"/>
                  </a:lnTo>
                  <a:lnTo>
                    <a:pt x="11" y="111"/>
                  </a:lnTo>
                  <a:lnTo>
                    <a:pt x="15" y="91"/>
                  </a:lnTo>
                  <a:lnTo>
                    <a:pt x="21" y="71"/>
                  </a:lnTo>
                  <a:lnTo>
                    <a:pt x="25" y="50"/>
                  </a:lnTo>
                  <a:lnTo>
                    <a:pt x="30" y="30"/>
                  </a:lnTo>
                  <a:lnTo>
                    <a:pt x="36" y="9"/>
                  </a:lnTo>
                  <a:lnTo>
                    <a:pt x="38" y="0"/>
                  </a:lnTo>
                </a:path>
              </a:pathLst>
            </a:custGeom>
            <a:noFill/>
            <a:ln w="0">
              <a:solidFill>
                <a:srgbClr val="000000"/>
              </a:solidFill>
              <a:prstDash val="solid"/>
              <a:round/>
              <a:headEnd/>
              <a:tailEnd/>
            </a:ln>
          </p:spPr>
          <p:txBody>
            <a:bodyPr/>
            <a:lstStyle/>
            <a:p>
              <a:endParaRPr lang="tr-TR"/>
            </a:p>
          </p:txBody>
        </p:sp>
        <p:sp>
          <p:nvSpPr>
            <p:cNvPr id="83264" name="Freeform 318"/>
            <p:cNvSpPr>
              <a:spLocks/>
            </p:cNvSpPr>
            <p:nvPr/>
          </p:nvSpPr>
          <p:spPr bwMode="auto">
            <a:xfrm>
              <a:off x="4036" y="2365"/>
              <a:ext cx="9" cy="31"/>
            </a:xfrm>
            <a:custGeom>
              <a:avLst/>
              <a:gdLst>
                <a:gd name="T0" fmla="*/ 0 w 35"/>
                <a:gd name="T1" fmla="*/ 122 h 122"/>
                <a:gd name="T2" fmla="*/ 4 w 35"/>
                <a:gd name="T3" fmla="*/ 106 h 122"/>
                <a:gd name="T4" fmla="*/ 11 w 35"/>
                <a:gd name="T5" fmla="*/ 84 h 122"/>
                <a:gd name="T6" fmla="*/ 16 w 35"/>
                <a:gd name="T7" fmla="*/ 64 h 122"/>
                <a:gd name="T8" fmla="*/ 23 w 35"/>
                <a:gd name="T9" fmla="*/ 42 h 122"/>
                <a:gd name="T10" fmla="*/ 28 w 35"/>
                <a:gd name="T11" fmla="*/ 21 h 122"/>
                <a:gd name="T12" fmla="*/ 31 w 35"/>
                <a:gd name="T13" fmla="*/ 10 h 122"/>
                <a:gd name="T14" fmla="*/ 34 w 35"/>
                <a:gd name="T15" fmla="*/ 4 h 122"/>
                <a:gd name="T16" fmla="*/ 34 w 35"/>
                <a:gd name="T17" fmla="*/ 3 h 122"/>
                <a:gd name="T18" fmla="*/ 35 w 35"/>
                <a:gd name="T19" fmla="*/ 2 h 122"/>
                <a:gd name="T20" fmla="*/ 35 w 35"/>
                <a:gd name="T21" fmla="*/ 0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122"/>
                <a:gd name="T35" fmla="*/ 35 w 35"/>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122">
                  <a:moveTo>
                    <a:pt x="0" y="122"/>
                  </a:moveTo>
                  <a:lnTo>
                    <a:pt x="4" y="106"/>
                  </a:lnTo>
                  <a:lnTo>
                    <a:pt x="11" y="84"/>
                  </a:lnTo>
                  <a:lnTo>
                    <a:pt x="16" y="64"/>
                  </a:lnTo>
                  <a:lnTo>
                    <a:pt x="23" y="42"/>
                  </a:lnTo>
                  <a:lnTo>
                    <a:pt x="28" y="21"/>
                  </a:lnTo>
                  <a:lnTo>
                    <a:pt x="31" y="10"/>
                  </a:lnTo>
                  <a:lnTo>
                    <a:pt x="34" y="4"/>
                  </a:lnTo>
                  <a:lnTo>
                    <a:pt x="34" y="3"/>
                  </a:lnTo>
                  <a:lnTo>
                    <a:pt x="35" y="2"/>
                  </a:lnTo>
                  <a:lnTo>
                    <a:pt x="35" y="0"/>
                  </a:lnTo>
                </a:path>
              </a:pathLst>
            </a:custGeom>
            <a:noFill/>
            <a:ln w="0">
              <a:solidFill>
                <a:srgbClr val="000000"/>
              </a:solidFill>
              <a:prstDash val="solid"/>
              <a:round/>
              <a:headEnd/>
              <a:tailEnd/>
            </a:ln>
          </p:spPr>
          <p:txBody>
            <a:bodyPr/>
            <a:lstStyle/>
            <a:p>
              <a:endParaRPr lang="tr-TR"/>
            </a:p>
          </p:txBody>
        </p:sp>
        <p:sp>
          <p:nvSpPr>
            <p:cNvPr id="83265" name="Line 319"/>
            <p:cNvSpPr>
              <a:spLocks noChangeShapeType="1"/>
            </p:cNvSpPr>
            <p:nvPr/>
          </p:nvSpPr>
          <p:spPr bwMode="auto">
            <a:xfrm>
              <a:off x="3938" y="2248"/>
              <a:ext cx="27" cy="30"/>
            </a:xfrm>
            <a:prstGeom prst="line">
              <a:avLst/>
            </a:prstGeom>
            <a:noFill/>
            <a:ln w="0">
              <a:solidFill>
                <a:srgbClr val="000000"/>
              </a:solidFill>
              <a:round/>
              <a:headEnd/>
              <a:tailEnd/>
            </a:ln>
          </p:spPr>
          <p:txBody>
            <a:bodyPr/>
            <a:lstStyle/>
            <a:p>
              <a:endParaRPr lang="tr-TR"/>
            </a:p>
          </p:txBody>
        </p:sp>
        <p:sp>
          <p:nvSpPr>
            <p:cNvPr id="83266" name="Line 320"/>
            <p:cNvSpPr>
              <a:spLocks noChangeShapeType="1"/>
            </p:cNvSpPr>
            <p:nvPr/>
          </p:nvSpPr>
          <p:spPr bwMode="auto">
            <a:xfrm>
              <a:off x="3978" y="2292"/>
              <a:ext cx="27" cy="29"/>
            </a:xfrm>
            <a:prstGeom prst="line">
              <a:avLst/>
            </a:prstGeom>
            <a:noFill/>
            <a:ln w="0">
              <a:solidFill>
                <a:srgbClr val="000000"/>
              </a:solidFill>
              <a:round/>
              <a:headEnd/>
              <a:tailEnd/>
            </a:ln>
          </p:spPr>
          <p:txBody>
            <a:bodyPr/>
            <a:lstStyle/>
            <a:p>
              <a:endParaRPr lang="tr-TR"/>
            </a:p>
          </p:txBody>
        </p:sp>
        <p:sp>
          <p:nvSpPr>
            <p:cNvPr id="83267" name="Line 321"/>
            <p:cNvSpPr>
              <a:spLocks noChangeShapeType="1"/>
            </p:cNvSpPr>
            <p:nvPr/>
          </p:nvSpPr>
          <p:spPr bwMode="auto">
            <a:xfrm>
              <a:off x="4018" y="2336"/>
              <a:ext cx="27" cy="29"/>
            </a:xfrm>
            <a:prstGeom prst="line">
              <a:avLst/>
            </a:prstGeom>
            <a:noFill/>
            <a:ln w="0">
              <a:solidFill>
                <a:srgbClr val="000000"/>
              </a:solidFill>
              <a:round/>
              <a:headEnd/>
              <a:tailEnd/>
            </a:ln>
          </p:spPr>
          <p:txBody>
            <a:bodyPr/>
            <a:lstStyle/>
            <a:p>
              <a:endParaRPr lang="tr-TR"/>
            </a:p>
          </p:txBody>
        </p:sp>
        <p:sp>
          <p:nvSpPr>
            <p:cNvPr id="83268" name="Freeform 322"/>
            <p:cNvSpPr>
              <a:spLocks/>
            </p:cNvSpPr>
            <p:nvPr/>
          </p:nvSpPr>
          <p:spPr bwMode="auto">
            <a:xfrm>
              <a:off x="3905" y="2353"/>
              <a:ext cx="6" cy="26"/>
            </a:xfrm>
            <a:custGeom>
              <a:avLst/>
              <a:gdLst>
                <a:gd name="T0" fmla="*/ 0 w 23"/>
                <a:gd name="T1" fmla="*/ 104 h 104"/>
                <a:gd name="T2" fmla="*/ 7 w 23"/>
                <a:gd name="T3" fmla="*/ 73 h 104"/>
                <a:gd name="T4" fmla="*/ 14 w 23"/>
                <a:gd name="T5" fmla="*/ 41 h 104"/>
                <a:gd name="T6" fmla="*/ 21 w 23"/>
                <a:gd name="T7" fmla="*/ 9 h 104"/>
                <a:gd name="T8" fmla="*/ 23 w 23"/>
                <a:gd name="T9" fmla="*/ 0 h 104"/>
                <a:gd name="T10" fmla="*/ 0 60000 65536"/>
                <a:gd name="T11" fmla="*/ 0 60000 65536"/>
                <a:gd name="T12" fmla="*/ 0 60000 65536"/>
                <a:gd name="T13" fmla="*/ 0 60000 65536"/>
                <a:gd name="T14" fmla="*/ 0 60000 65536"/>
                <a:gd name="T15" fmla="*/ 0 w 23"/>
                <a:gd name="T16" fmla="*/ 0 h 104"/>
                <a:gd name="T17" fmla="*/ 23 w 23"/>
                <a:gd name="T18" fmla="*/ 104 h 104"/>
              </a:gdLst>
              <a:ahLst/>
              <a:cxnLst>
                <a:cxn ang="T10">
                  <a:pos x="T0" y="T1"/>
                </a:cxn>
                <a:cxn ang="T11">
                  <a:pos x="T2" y="T3"/>
                </a:cxn>
                <a:cxn ang="T12">
                  <a:pos x="T4" y="T5"/>
                </a:cxn>
                <a:cxn ang="T13">
                  <a:pos x="T6" y="T7"/>
                </a:cxn>
                <a:cxn ang="T14">
                  <a:pos x="T8" y="T9"/>
                </a:cxn>
              </a:cxnLst>
              <a:rect l="T15" t="T16" r="T17" b="T18"/>
              <a:pathLst>
                <a:path w="23" h="104">
                  <a:moveTo>
                    <a:pt x="0" y="104"/>
                  </a:moveTo>
                  <a:lnTo>
                    <a:pt x="7" y="73"/>
                  </a:lnTo>
                  <a:lnTo>
                    <a:pt x="14" y="41"/>
                  </a:lnTo>
                  <a:lnTo>
                    <a:pt x="21" y="9"/>
                  </a:lnTo>
                  <a:lnTo>
                    <a:pt x="23" y="0"/>
                  </a:lnTo>
                </a:path>
              </a:pathLst>
            </a:custGeom>
            <a:noFill/>
            <a:ln w="0">
              <a:solidFill>
                <a:srgbClr val="000000"/>
              </a:solidFill>
              <a:prstDash val="solid"/>
              <a:round/>
              <a:headEnd/>
              <a:tailEnd/>
            </a:ln>
          </p:spPr>
          <p:txBody>
            <a:bodyPr/>
            <a:lstStyle/>
            <a:p>
              <a:endParaRPr lang="tr-TR"/>
            </a:p>
          </p:txBody>
        </p:sp>
        <p:sp>
          <p:nvSpPr>
            <p:cNvPr id="83269" name="Freeform 323"/>
            <p:cNvSpPr>
              <a:spLocks/>
            </p:cNvSpPr>
            <p:nvPr/>
          </p:nvSpPr>
          <p:spPr bwMode="auto">
            <a:xfrm>
              <a:off x="3916" y="2294"/>
              <a:ext cx="9" cy="39"/>
            </a:xfrm>
            <a:custGeom>
              <a:avLst/>
              <a:gdLst>
                <a:gd name="T0" fmla="*/ 0 w 39"/>
                <a:gd name="T1" fmla="*/ 159 h 159"/>
                <a:gd name="T2" fmla="*/ 1 w 39"/>
                <a:gd name="T3" fmla="*/ 154 h 159"/>
                <a:gd name="T4" fmla="*/ 8 w 39"/>
                <a:gd name="T5" fmla="*/ 120 h 159"/>
                <a:gd name="T6" fmla="*/ 17 w 39"/>
                <a:gd name="T7" fmla="*/ 88 h 159"/>
                <a:gd name="T8" fmla="*/ 25 w 39"/>
                <a:gd name="T9" fmla="*/ 54 h 159"/>
                <a:gd name="T10" fmla="*/ 33 w 39"/>
                <a:gd name="T11" fmla="*/ 22 h 159"/>
                <a:gd name="T12" fmla="*/ 39 w 39"/>
                <a:gd name="T13" fmla="*/ 0 h 159"/>
                <a:gd name="T14" fmla="*/ 0 60000 65536"/>
                <a:gd name="T15" fmla="*/ 0 60000 65536"/>
                <a:gd name="T16" fmla="*/ 0 60000 65536"/>
                <a:gd name="T17" fmla="*/ 0 60000 65536"/>
                <a:gd name="T18" fmla="*/ 0 60000 65536"/>
                <a:gd name="T19" fmla="*/ 0 60000 65536"/>
                <a:gd name="T20" fmla="*/ 0 60000 65536"/>
                <a:gd name="T21" fmla="*/ 0 w 39"/>
                <a:gd name="T22" fmla="*/ 0 h 159"/>
                <a:gd name="T23" fmla="*/ 39 w 39"/>
                <a:gd name="T24" fmla="*/ 159 h 1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159">
                  <a:moveTo>
                    <a:pt x="0" y="159"/>
                  </a:moveTo>
                  <a:lnTo>
                    <a:pt x="1" y="154"/>
                  </a:lnTo>
                  <a:lnTo>
                    <a:pt x="8" y="120"/>
                  </a:lnTo>
                  <a:lnTo>
                    <a:pt x="17" y="88"/>
                  </a:lnTo>
                  <a:lnTo>
                    <a:pt x="25" y="54"/>
                  </a:lnTo>
                  <a:lnTo>
                    <a:pt x="33" y="22"/>
                  </a:lnTo>
                  <a:lnTo>
                    <a:pt x="39" y="0"/>
                  </a:lnTo>
                </a:path>
              </a:pathLst>
            </a:custGeom>
            <a:noFill/>
            <a:ln w="0">
              <a:solidFill>
                <a:srgbClr val="000000"/>
              </a:solidFill>
              <a:prstDash val="solid"/>
              <a:round/>
              <a:headEnd/>
              <a:tailEnd/>
            </a:ln>
          </p:spPr>
          <p:txBody>
            <a:bodyPr/>
            <a:lstStyle/>
            <a:p>
              <a:endParaRPr lang="tr-TR"/>
            </a:p>
          </p:txBody>
        </p:sp>
        <p:sp>
          <p:nvSpPr>
            <p:cNvPr id="83270" name="Freeform 324"/>
            <p:cNvSpPr>
              <a:spLocks/>
            </p:cNvSpPr>
            <p:nvPr/>
          </p:nvSpPr>
          <p:spPr bwMode="auto">
            <a:xfrm>
              <a:off x="3931" y="2248"/>
              <a:ext cx="7" cy="26"/>
            </a:xfrm>
            <a:custGeom>
              <a:avLst/>
              <a:gdLst>
                <a:gd name="T0" fmla="*/ 0 w 29"/>
                <a:gd name="T1" fmla="*/ 103 h 103"/>
                <a:gd name="T2" fmla="*/ 0 w 29"/>
                <a:gd name="T3" fmla="*/ 102 h 103"/>
                <a:gd name="T4" fmla="*/ 9 w 29"/>
                <a:gd name="T5" fmla="*/ 67 h 103"/>
                <a:gd name="T6" fmla="*/ 19 w 29"/>
                <a:gd name="T7" fmla="*/ 32 h 103"/>
                <a:gd name="T8" fmla="*/ 24 w 29"/>
                <a:gd name="T9" fmla="*/ 16 h 103"/>
                <a:gd name="T10" fmla="*/ 27 w 29"/>
                <a:gd name="T11" fmla="*/ 7 h 103"/>
                <a:gd name="T12" fmla="*/ 27 w 29"/>
                <a:gd name="T13" fmla="*/ 5 h 103"/>
                <a:gd name="T14" fmla="*/ 28 w 29"/>
                <a:gd name="T15" fmla="*/ 2 h 103"/>
                <a:gd name="T16" fmla="*/ 29 w 29"/>
                <a:gd name="T17" fmla="*/ 1 h 103"/>
                <a:gd name="T18" fmla="*/ 29 w 29"/>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103"/>
                <a:gd name="T32" fmla="*/ 29 w 29"/>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103">
                  <a:moveTo>
                    <a:pt x="0" y="103"/>
                  </a:moveTo>
                  <a:lnTo>
                    <a:pt x="0" y="102"/>
                  </a:lnTo>
                  <a:lnTo>
                    <a:pt x="9" y="67"/>
                  </a:lnTo>
                  <a:lnTo>
                    <a:pt x="19" y="32"/>
                  </a:lnTo>
                  <a:lnTo>
                    <a:pt x="24" y="16"/>
                  </a:lnTo>
                  <a:lnTo>
                    <a:pt x="27" y="7"/>
                  </a:lnTo>
                  <a:lnTo>
                    <a:pt x="27" y="5"/>
                  </a:lnTo>
                  <a:lnTo>
                    <a:pt x="28" y="2"/>
                  </a:lnTo>
                  <a:lnTo>
                    <a:pt x="29" y="1"/>
                  </a:lnTo>
                  <a:lnTo>
                    <a:pt x="29" y="0"/>
                  </a:lnTo>
                </a:path>
              </a:pathLst>
            </a:custGeom>
            <a:noFill/>
            <a:ln w="0">
              <a:solidFill>
                <a:srgbClr val="000000"/>
              </a:solidFill>
              <a:prstDash val="solid"/>
              <a:round/>
              <a:headEnd/>
              <a:tailEnd/>
            </a:ln>
          </p:spPr>
          <p:txBody>
            <a:bodyPr/>
            <a:lstStyle/>
            <a:p>
              <a:endParaRPr lang="tr-TR"/>
            </a:p>
          </p:txBody>
        </p:sp>
        <p:sp>
          <p:nvSpPr>
            <p:cNvPr id="83271" name="Line 325"/>
            <p:cNvSpPr>
              <a:spLocks noChangeShapeType="1"/>
            </p:cNvSpPr>
            <p:nvPr/>
          </p:nvSpPr>
          <p:spPr bwMode="auto">
            <a:xfrm flipH="1">
              <a:off x="3517" y="2321"/>
              <a:ext cx="338" cy="297"/>
            </a:xfrm>
            <a:prstGeom prst="line">
              <a:avLst/>
            </a:prstGeom>
            <a:noFill/>
            <a:ln w="0">
              <a:solidFill>
                <a:srgbClr val="000000"/>
              </a:solidFill>
              <a:round/>
              <a:headEnd/>
              <a:tailEnd/>
            </a:ln>
          </p:spPr>
          <p:txBody>
            <a:bodyPr/>
            <a:lstStyle/>
            <a:p>
              <a:endParaRPr lang="tr-TR"/>
            </a:p>
          </p:txBody>
        </p:sp>
        <p:sp>
          <p:nvSpPr>
            <p:cNvPr id="83272" name="Line 326"/>
            <p:cNvSpPr>
              <a:spLocks noChangeShapeType="1"/>
            </p:cNvSpPr>
            <p:nvPr/>
          </p:nvSpPr>
          <p:spPr bwMode="auto">
            <a:xfrm flipH="1">
              <a:off x="3623" y="2439"/>
              <a:ext cx="338" cy="296"/>
            </a:xfrm>
            <a:prstGeom prst="line">
              <a:avLst/>
            </a:prstGeom>
            <a:noFill/>
            <a:ln w="0">
              <a:solidFill>
                <a:srgbClr val="000000"/>
              </a:solidFill>
              <a:round/>
              <a:headEnd/>
              <a:tailEnd/>
            </a:ln>
          </p:spPr>
          <p:txBody>
            <a:bodyPr/>
            <a:lstStyle/>
            <a:p>
              <a:endParaRPr lang="tr-TR"/>
            </a:p>
          </p:txBody>
        </p:sp>
        <p:sp>
          <p:nvSpPr>
            <p:cNvPr id="83273" name="Line 327"/>
            <p:cNvSpPr>
              <a:spLocks noChangeShapeType="1"/>
            </p:cNvSpPr>
            <p:nvPr/>
          </p:nvSpPr>
          <p:spPr bwMode="auto">
            <a:xfrm flipH="1">
              <a:off x="1874" y="2374"/>
              <a:ext cx="7" cy="18"/>
            </a:xfrm>
            <a:prstGeom prst="line">
              <a:avLst/>
            </a:prstGeom>
            <a:noFill/>
            <a:ln w="0">
              <a:solidFill>
                <a:srgbClr val="000000"/>
              </a:solidFill>
              <a:round/>
              <a:headEnd/>
              <a:tailEnd/>
            </a:ln>
          </p:spPr>
          <p:txBody>
            <a:bodyPr/>
            <a:lstStyle/>
            <a:p>
              <a:endParaRPr lang="tr-TR"/>
            </a:p>
          </p:txBody>
        </p:sp>
        <p:sp>
          <p:nvSpPr>
            <p:cNvPr id="83274" name="Line 328"/>
            <p:cNvSpPr>
              <a:spLocks noChangeShapeType="1"/>
            </p:cNvSpPr>
            <p:nvPr/>
          </p:nvSpPr>
          <p:spPr bwMode="auto">
            <a:xfrm>
              <a:off x="1874" y="2392"/>
              <a:ext cx="5" cy="39"/>
            </a:xfrm>
            <a:prstGeom prst="line">
              <a:avLst/>
            </a:prstGeom>
            <a:noFill/>
            <a:ln w="0">
              <a:solidFill>
                <a:srgbClr val="000000"/>
              </a:solidFill>
              <a:round/>
              <a:headEnd/>
              <a:tailEnd/>
            </a:ln>
          </p:spPr>
          <p:txBody>
            <a:bodyPr/>
            <a:lstStyle/>
            <a:p>
              <a:endParaRPr lang="tr-TR"/>
            </a:p>
          </p:txBody>
        </p:sp>
        <p:sp>
          <p:nvSpPr>
            <p:cNvPr id="83275" name="Line 329"/>
            <p:cNvSpPr>
              <a:spLocks noChangeShapeType="1"/>
            </p:cNvSpPr>
            <p:nvPr/>
          </p:nvSpPr>
          <p:spPr bwMode="auto">
            <a:xfrm flipH="1">
              <a:off x="1874" y="2431"/>
              <a:ext cx="5" cy="12"/>
            </a:xfrm>
            <a:prstGeom prst="line">
              <a:avLst/>
            </a:prstGeom>
            <a:noFill/>
            <a:ln w="0">
              <a:solidFill>
                <a:srgbClr val="000000"/>
              </a:solidFill>
              <a:round/>
              <a:headEnd/>
              <a:tailEnd/>
            </a:ln>
          </p:spPr>
          <p:txBody>
            <a:bodyPr/>
            <a:lstStyle/>
            <a:p>
              <a:endParaRPr lang="tr-TR"/>
            </a:p>
          </p:txBody>
        </p:sp>
        <p:sp>
          <p:nvSpPr>
            <p:cNvPr id="83276" name="Line 330"/>
            <p:cNvSpPr>
              <a:spLocks noChangeShapeType="1"/>
            </p:cNvSpPr>
            <p:nvPr/>
          </p:nvSpPr>
          <p:spPr bwMode="auto">
            <a:xfrm>
              <a:off x="1874" y="2443"/>
              <a:ext cx="0" cy="12"/>
            </a:xfrm>
            <a:prstGeom prst="line">
              <a:avLst/>
            </a:prstGeom>
            <a:noFill/>
            <a:ln w="0">
              <a:solidFill>
                <a:srgbClr val="000000"/>
              </a:solidFill>
              <a:round/>
              <a:headEnd/>
              <a:tailEnd/>
            </a:ln>
          </p:spPr>
          <p:txBody>
            <a:bodyPr/>
            <a:lstStyle/>
            <a:p>
              <a:endParaRPr lang="tr-TR"/>
            </a:p>
          </p:txBody>
        </p:sp>
        <p:sp>
          <p:nvSpPr>
            <p:cNvPr id="83277" name="Line 331"/>
            <p:cNvSpPr>
              <a:spLocks noChangeShapeType="1"/>
            </p:cNvSpPr>
            <p:nvPr/>
          </p:nvSpPr>
          <p:spPr bwMode="auto">
            <a:xfrm>
              <a:off x="1874" y="2455"/>
              <a:ext cx="0" cy="25"/>
            </a:xfrm>
            <a:prstGeom prst="line">
              <a:avLst/>
            </a:prstGeom>
            <a:noFill/>
            <a:ln w="0">
              <a:solidFill>
                <a:srgbClr val="000000"/>
              </a:solidFill>
              <a:round/>
              <a:headEnd/>
              <a:tailEnd/>
            </a:ln>
          </p:spPr>
          <p:txBody>
            <a:bodyPr/>
            <a:lstStyle/>
            <a:p>
              <a:endParaRPr lang="tr-TR"/>
            </a:p>
          </p:txBody>
        </p:sp>
        <p:sp>
          <p:nvSpPr>
            <p:cNvPr id="83278" name="Line 332"/>
            <p:cNvSpPr>
              <a:spLocks noChangeShapeType="1"/>
            </p:cNvSpPr>
            <p:nvPr/>
          </p:nvSpPr>
          <p:spPr bwMode="auto">
            <a:xfrm flipH="1">
              <a:off x="1866" y="2480"/>
              <a:ext cx="8" cy="18"/>
            </a:xfrm>
            <a:prstGeom prst="line">
              <a:avLst/>
            </a:prstGeom>
            <a:noFill/>
            <a:ln w="0">
              <a:solidFill>
                <a:srgbClr val="000000"/>
              </a:solidFill>
              <a:round/>
              <a:headEnd/>
              <a:tailEnd/>
            </a:ln>
          </p:spPr>
          <p:txBody>
            <a:bodyPr/>
            <a:lstStyle/>
            <a:p>
              <a:endParaRPr lang="tr-TR"/>
            </a:p>
          </p:txBody>
        </p:sp>
        <p:sp>
          <p:nvSpPr>
            <p:cNvPr id="83279" name="Line 333"/>
            <p:cNvSpPr>
              <a:spLocks noChangeShapeType="1"/>
            </p:cNvSpPr>
            <p:nvPr/>
          </p:nvSpPr>
          <p:spPr bwMode="auto">
            <a:xfrm>
              <a:off x="1866" y="2498"/>
              <a:ext cx="0" cy="12"/>
            </a:xfrm>
            <a:prstGeom prst="line">
              <a:avLst/>
            </a:prstGeom>
            <a:noFill/>
            <a:ln w="0">
              <a:solidFill>
                <a:srgbClr val="000000"/>
              </a:solidFill>
              <a:round/>
              <a:headEnd/>
              <a:tailEnd/>
            </a:ln>
          </p:spPr>
          <p:txBody>
            <a:bodyPr/>
            <a:lstStyle/>
            <a:p>
              <a:endParaRPr lang="tr-TR"/>
            </a:p>
          </p:txBody>
        </p:sp>
        <p:sp>
          <p:nvSpPr>
            <p:cNvPr id="83280" name="Line 334"/>
            <p:cNvSpPr>
              <a:spLocks noChangeShapeType="1"/>
            </p:cNvSpPr>
            <p:nvPr/>
          </p:nvSpPr>
          <p:spPr bwMode="auto">
            <a:xfrm flipH="1">
              <a:off x="1857" y="2510"/>
              <a:ext cx="9" cy="30"/>
            </a:xfrm>
            <a:prstGeom prst="line">
              <a:avLst/>
            </a:prstGeom>
            <a:noFill/>
            <a:ln w="0">
              <a:solidFill>
                <a:srgbClr val="000000"/>
              </a:solidFill>
              <a:round/>
              <a:headEnd/>
              <a:tailEnd/>
            </a:ln>
          </p:spPr>
          <p:txBody>
            <a:bodyPr/>
            <a:lstStyle/>
            <a:p>
              <a:endParaRPr lang="tr-TR"/>
            </a:p>
          </p:txBody>
        </p:sp>
        <p:sp>
          <p:nvSpPr>
            <p:cNvPr id="83281" name="Line 335"/>
            <p:cNvSpPr>
              <a:spLocks noChangeShapeType="1"/>
            </p:cNvSpPr>
            <p:nvPr/>
          </p:nvSpPr>
          <p:spPr bwMode="auto">
            <a:xfrm>
              <a:off x="1857" y="2540"/>
              <a:ext cx="0" cy="39"/>
            </a:xfrm>
            <a:prstGeom prst="line">
              <a:avLst/>
            </a:prstGeom>
            <a:noFill/>
            <a:ln w="0">
              <a:solidFill>
                <a:srgbClr val="000000"/>
              </a:solidFill>
              <a:round/>
              <a:headEnd/>
              <a:tailEnd/>
            </a:ln>
          </p:spPr>
          <p:txBody>
            <a:bodyPr/>
            <a:lstStyle/>
            <a:p>
              <a:endParaRPr lang="tr-TR"/>
            </a:p>
          </p:txBody>
        </p:sp>
        <p:sp>
          <p:nvSpPr>
            <p:cNvPr id="83282" name="Line 336"/>
            <p:cNvSpPr>
              <a:spLocks noChangeShapeType="1"/>
            </p:cNvSpPr>
            <p:nvPr/>
          </p:nvSpPr>
          <p:spPr bwMode="auto">
            <a:xfrm flipH="1">
              <a:off x="1853" y="2579"/>
              <a:ext cx="4" cy="32"/>
            </a:xfrm>
            <a:prstGeom prst="line">
              <a:avLst/>
            </a:prstGeom>
            <a:noFill/>
            <a:ln w="0">
              <a:solidFill>
                <a:srgbClr val="000000"/>
              </a:solidFill>
              <a:round/>
              <a:headEnd/>
              <a:tailEnd/>
            </a:ln>
          </p:spPr>
          <p:txBody>
            <a:bodyPr/>
            <a:lstStyle/>
            <a:p>
              <a:endParaRPr lang="tr-TR"/>
            </a:p>
          </p:txBody>
        </p:sp>
        <p:sp>
          <p:nvSpPr>
            <p:cNvPr id="83283" name="Line 337"/>
            <p:cNvSpPr>
              <a:spLocks noChangeShapeType="1"/>
            </p:cNvSpPr>
            <p:nvPr/>
          </p:nvSpPr>
          <p:spPr bwMode="auto">
            <a:xfrm>
              <a:off x="1853" y="2611"/>
              <a:ext cx="0" cy="7"/>
            </a:xfrm>
            <a:prstGeom prst="line">
              <a:avLst/>
            </a:prstGeom>
            <a:noFill/>
            <a:ln w="0">
              <a:solidFill>
                <a:srgbClr val="000000"/>
              </a:solidFill>
              <a:round/>
              <a:headEnd/>
              <a:tailEnd/>
            </a:ln>
          </p:spPr>
          <p:txBody>
            <a:bodyPr/>
            <a:lstStyle/>
            <a:p>
              <a:endParaRPr lang="tr-TR"/>
            </a:p>
          </p:txBody>
        </p:sp>
        <p:sp>
          <p:nvSpPr>
            <p:cNvPr id="83284" name="Line 338"/>
            <p:cNvSpPr>
              <a:spLocks noChangeShapeType="1"/>
            </p:cNvSpPr>
            <p:nvPr/>
          </p:nvSpPr>
          <p:spPr bwMode="auto">
            <a:xfrm flipH="1" flipV="1">
              <a:off x="1847" y="2571"/>
              <a:ext cx="6" cy="47"/>
            </a:xfrm>
            <a:prstGeom prst="line">
              <a:avLst/>
            </a:prstGeom>
            <a:noFill/>
            <a:ln w="0">
              <a:solidFill>
                <a:srgbClr val="000000"/>
              </a:solidFill>
              <a:round/>
              <a:headEnd/>
              <a:tailEnd/>
            </a:ln>
          </p:spPr>
          <p:txBody>
            <a:bodyPr/>
            <a:lstStyle/>
            <a:p>
              <a:endParaRPr lang="tr-TR"/>
            </a:p>
          </p:txBody>
        </p:sp>
        <p:sp>
          <p:nvSpPr>
            <p:cNvPr id="83285" name="Line 339"/>
            <p:cNvSpPr>
              <a:spLocks noChangeShapeType="1"/>
            </p:cNvSpPr>
            <p:nvPr/>
          </p:nvSpPr>
          <p:spPr bwMode="auto">
            <a:xfrm flipH="1" flipV="1">
              <a:off x="1836" y="2552"/>
              <a:ext cx="11" cy="19"/>
            </a:xfrm>
            <a:prstGeom prst="line">
              <a:avLst/>
            </a:prstGeom>
            <a:noFill/>
            <a:ln w="0">
              <a:solidFill>
                <a:srgbClr val="000000"/>
              </a:solidFill>
              <a:round/>
              <a:headEnd/>
              <a:tailEnd/>
            </a:ln>
          </p:spPr>
          <p:txBody>
            <a:bodyPr/>
            <a:lstStyle/>
            <a:p>
              <a:endParaRPr lang="tr-TR"/>
            </a:p>
          </p:txBody>
        </p:sp>
        <p:sp>
          <p:nvSpPr>
            <p:cNvPr id="83286" name="Line 340"/>
            <p:cNvSpPr>
              <a:spLocks noChangeShapeType="1"/>
            </p:cNvSpPr>
            <p:nvPr/>
          </p:nvSpPr>
          <p:spPr bwMode="auto">
            <a:xfrm flipV="1">
              <a:off x="1836" y="2529"/>
              <a:ext cx="5" cy="23"/>
            </a:xfrm>
            <a:prstGeom prst="line">
              <a:avLst/>
            </a:prstGeom>
            <a:noFill/>
            <a:ln w="0">
              <a:solidFill>
                <a:srgbClr val="000000"/>
              </a:solidFill>
              <a:round/>
              <a:headEnd/>
              <a:tailEnd/>
            </a:ln>
          </p:spPr>
          <p:txBody>
            <a:bodyPr/>
            <a:lstStyle/>
            <a:p>
              <a:endParaRPr lang="tr-TR"/>
            </a:p>
          </p:txBody>
        </p:sp>
        <p:sp>
          <p:nvSpPr>
            <p:cNvPr id="83287" name="Line 341"/>
            <p:cNvSpPr>
              <a:spLocks noChangeShapeType="1"/>
            </p:cNvSpPr>
            <p:nvPr/>
          </p:nvSpPr>
          <p:spPr bwMode="auto">
            <a:xfrm flipV="1">
              <a:off x="1841" y="2510"/>
              <a:ext cx="3" cy="19"/>
            </a:xfrm>
            <a:prstGeom prst="line">
              <a:avLst/>
            </a:prstGeom>
            <a:noFill/>
            <a:ln w="0">
              <a:solidFill>
                <a:srgbClr val="000000"/>
              </a:solidFill>
              <a:round/>
              <a:headEnd/>
              <a:tailEnd/>
            </a:ln>
          </p:spPr>
          <p:txBody>
            <a:bodyPr/>
            <a:lstStyle/>
            <a:p>
              <a:endParaRPr lang="tr-TR"/>
            </a:p>
          </p:txBody>
        </p:sp>
        <p:sp>
          <p:nvSpPr>
            <p:cNvPr id="83288" name="Line 342"/>
            <p:cNvSpPr>
              <a:spLocks noChangeShapeType="1"/>
            </p:cNvSpPr>
            <p:nvPr/>
          </p:nvSpPr>
          <p:spPr bwMode="auto">
            <a:xfrm flipH="1" flipV="1">
              <a:off x="1842" y="2497"/>
              <a:ext cx="2" cy="13"/>
            </a:xfrm>
            <a:prstGeom prst="line">
              <a:avLst/>
            </a:prstGeom>
            <a:noFill/>
            <a:ln w="0">
              <a:solidFill>
                <a:srgbClr val="000000"/>
              </a:solidFill>
              <a:round/>
              <a:headEnd/>
              <a:tailEnd/>
            </a:ln>
          </p:spPr>
          <p:txBody>
            <a:bodyPr/>
            <a:lstStyle/>
            <a:p>
              <a:endParaRPr lang="tr-TR"/>
            </a:p>
          </p:txBody>
        </p:sp>
        <p:sp>
          <p:nvSpPr>
            <p:cNvPr id="83289" name="Line 343"/>
            <p:cNvSpPr>
              <a:spLocks noChangeShapeType="1"/>
            </p:cNvSpPr>
            <p:nvPr/>
          </p:nvSpPr>
          <p:spPr bwMode="auto">
            <a:xfrm flipV="1">
              <a:off x="1842" y="2467"/>
              <a:ext cx="0" cy="30"/>
            </a:xfrm>
            <a:prstGeom prst="line">
              <a:avLst/>
            </a:prstGeom>
            <a:noFill/>
            <a:ln w="0">
              <a:solidFill>
                <a:srgbClr val="000000"/>
              </a:solidFill>
              <a:round/>
              <a:headEnd/>
              <a:tailEnd/>
            </a:ln>
          </p:spPr>
          <p:txBody>
            <a:bodyPr/>
            <a:lstStyle/>
            <a:p>
              <a:endParaRPr lang="tr-TR"/>
            </a:p>
          </p:txBody>
        </p:sp>
        <p:sp>
          <p:nvSpPr>
            <p:cNvPr id="83290" name="Line 344"/>
            <p:cNvSpPr>
              <a:spLocks noChangeShapeType="1"/>
            </p:cNvSpPr>
            <p:nvPr/>
          </p:nvSpPr>
          <p:spPr bwMode="auto">
            <a:xfrm flipV="1">
              <a:off x="1842" y="2452"/>
              <a:ext cx="0" cy="15"/>
            </a:xfrm>
            <a:prstGeom prst="line">
              <a:avLst/>
            </a:prstGeom>
            <a:noFill/>
            <a:ln w="0">
              <a:solidFill>
                <a:srgbClr val="000000"/>
              </a:solidFill>
              <a:round/>
              <a:headEnd/>
              <a:tailEnd/>
            </a:ln>
          </p:spPr>
          <p:txBody>
            <a:bodyPr/>
            <a:lstStyle/>
            <a:p>
              <a:endParaRPr lang="tr-TR"/>
            </a:p>
          </p:txBody>
        </p:sp>
        <p:sp>
          <p:nvSpPr>
            <p:cNvPr id="83291" name="Line 345"/>
            <p:cNvSpPr>
              <a:spLocks noChangeShapeType="1"/>
            </p:cNvSpPr>
            <p:nvPr/>
          </p:nvSpPr>
          <p:spPr bwMode="auto">
            <a:xfrm flipV="1">
              <a:off x="1842" y="2428"/>
              <a:ext cx="0" cy="24"/>
            </a:xfrm>
            <a:prstGeom prst="line">
              <a:avLst/>
            </a:prstGeom>
            <a:noFill/>
            <a:ln w="0">
              <a:solidFill>
                <a:srgbClr val="000000"/>
              </a:solidFill>
              <a:round/>
              <a:headEnd/>
              <a:tailEnd/>
            </a:ln>
          </p:spPr>
          <p:txBody>
            <a:bodyPr/>
            <a:lstStyle/>
            <a:p>
              <a:endParaRPr lang="tr-TR"/>
            </a:p>
          </p:txBody>
        </p:sp>
        <p:sp>
          <p:nvSpPr>
            <p:cNvPr id="83292" name="Line 346"/>
            <p:cNvSpPr>
              <a:spLocks noChangeShapeType="1"/>
            </p:cNvSpPr>
            <p:nvPr/>
          </p:nvSpPr>
          <p:spPr bwMode="auto">
            <a:xfrm flipV="1">
              <a:off x="1842" y="2405"/>
              <a:ext cx="2" cy="23"/>
            </a:xfrm>
            <a:prstGeom prst="line">
              <a:avLst/>
            </a:prstGeom>
            <a:noFill/>
            <a:ln w="0">
              <a:solidFill>
                <a:srgbClr val="000000"/>
              </a:solidFill>
              <a:round/>
              <a:headEnd/>
              <a:tailEnd/>
            </a:ln>
          </p:spPr>
          <p:txBody>
            <a:bodyPr/>
            <a:lstStyle/>
            <a:p>
              <a:endParaRPr lang="tr-TR"/>
            </a:p>
          </p:txBody>
        </p:sp>
        <p:sp>
          <p:nvSpPr>
            <p:cNvPr id="83293" name="Line 347"/>
            <p:cNvSpPr>
              <a:spLocks noChangeShapeType="1"/>
            </p:cNvSpPr>
            <p:nvPr/>
          </p:nvSpPr>
          <p:spPr bwMode="auto">
            <a:xfrm flipH="1">
              <a:off x="1832" y="2405"/>
              <a:ext cx="12" cy="0"/>
            </a:xfrm>
            <a:prstGeom prst="line">
              <a:avLst/>
            </a:prstGeom>
            <a:noFill/>
            <a:ln w="0">
              <a:solidFill>
                <a:srgbClr val="000000"/>
              </a:solidFill>
              <a:round/>
              <a:headEnd/>
              <a:tailEnd/>
            </a:ln>
          </p:spPr>
          <p:txBody>
            <a:bodyPr/>
            <a:lstStyle/>
            <a:p>
              <a:endParaRPr lang="tr-TR"/>
            </a:p>
          </p:txBody>
        </p:sp>
        <p:sp>
          <p:nvSpPr>
            <p:cNvPr id="83294" name="Line 348"/>
            <p:cNvSpPr>
              <a:spLocks noChangeShapeType="1"/>
            </p:cNvSpPr>
            <p:nvPr/>
          </p:nvSpPr>
          <p:spPr bwMode="auto">
            <a:xfrm flipV="1">
              <a:off x="1832" y="2388"/>
              <a:ext cx="7" cy="17"/>
            </a:xfrm>
            <a:prstGeom prst="line">
              <a:avLst/>
            </a:prstGeom>
            <a:noFill/>
            <a:ln w="0">
              <a:solidFill>
                <a:srgbClr val="000000"/>
              </a:solidFill>
              <a:round/>
              <a:headEnd/>
              <a:tailEnd/>
            </a:ln>
          </p:spPr>
          <p:txBody>
            <a:bodyPr/>
            <a:lstStyle/>
            <a:p>
              <a:endParaRPr lang="tr-TR"/>
            </a:p>
          </p:txBody>
        </p:sp>
        <p:sp>
          <p:nvSpPr>
            <p:cNvPr id="83295" name="Line 349"/>
            <p:cNvSpPr>
              <a:spLocks noChangeShapeType="1"/>
            </p:cNvSpPr>
            <p:nvPr/>
          </p:nvSpPr>
          <p:spPr bwMode="auto">
            <a:xfrm flipH="1" flipV="1">
              <a:off x="1837" y="2376"/>
              <a:ext cx="2" cy="12"/>
            </a:xfrm>
            <a:prstGeom prst="line">
              <a:avLst/>
            </a:prstGeom>
            <a:noFill/>
            <a:ln w="0">
              <a:solidFill>
                <a:srgbClr val="000000"/>
              </a:solidFill>
              <a:round/>
              <a:headEnd/>
              <a:tailEnd/>
            </a:ln>
          </p:spPr>
          <p:txBody>
            <a:bodyPr/>
            <a:lstStyle/>
            <a:p>
              <a:endParaRPr lang="tr-TR"/>
            </a:p>
          </p:txBody>
        </p:sp>
        <p:sp>
          <p:nvSpPr>
            <p:cNvPr id="83296" name="Line 350"/>
            <p:cNvSpPr>
              <a:spLocks noChangeShapeType="1"/>
            </p:cNvSpPr>
            <p:nvPr/>
          </p:nvSpPr>
          <p:spPr bwMode="auto">
            <a:xfrm flipH="1" flipV="1">
              <a:off x="634" y="1063"/>
              <a:ext cx="103" cy="113"/>
            </a:xfrm>
            <a:prstGeom prst="line">
              <a:avLst/>
            </a:prstGeom>
            <a:noFill/>
            <a:ln w="0">
              <a:solidFill>
                <a:srgbClr val="000000"/>
              </a:solidFill>
              <a:round/>
              <a:headEnd/>
              <a:tailEnd/>
            </a:ln>
          </p:spPr>
          <p:txBody>
            <a:bodyPr/>
            <a:lstStyle/>
            <a:p>
              <a:endParaRPr lang="tr-TR"/>
            </a:p>
          </p:txBody>
        </p:sp>
        <p:sp>
          <p:nvSpPr>
            <p:cNvPr id="83297" name="Line 351"/>
            <p:cNvSpPr>
              <a:spLocks noChangeShapeType="1"/>
            </p:cNvSpPr>
            <p:nvPr/>
          </p:nvSpPr>
          <p:spPr bwMode="auto">
            <a:xfrm flipH="1" flipV="1">
              <a:off x="634" y="1228"/>
              <a:ext cx="103" cy="112"/>
            </a:xfrm>
            <a:prstGeom prst="line">
              <a:avLst/>
            </a:prstGeom>
            <a:noFill/>
            <a:ln w="0">
              <a:solidFill>
                <a:srgbClr val="000000"/>
              </a:solidFill>
              <a:round/>
              <a:headEnd/>
              <a:tailEnd/>
            </a:ln>
          </p:spPr>
          <p:txBody>
            <a:bodyPr/>
            <a:lstStyle/>
            <a:p>
              <a:endParaRPr lang="tr-TR"/>
            </a:p>
          </p:txBody>
        </p:sp>
        <p:sp>
          <p:nvSpPr>
            <p:cNvPr id="83298" name="Line 352"/>
            <p:cNvSpPr>
              <a:spLocks noChangeShapeType="1"/>
            </p:cNvSpPr>
            <p:nvPr/>
          </p:nvSpPr>
          <p:spPr bwMode="auto">
            <a:xfrm>
              <a:off x="634" y="1063"/>
              <a:ext cx="0" cy="165"/>
            </a:xfrm>
            <a:prstGeom prst="line">
              <a:avLst/>
            </a:prstGeom>
            <a:noFill/>
            <a:ln w="0">
              <a:solidFill>
                <a:srgbClr val="000000"/>
              </a:solidFill>
              <a:round/>
              <a:headEnd/>
              <a:tailEnd/>
            </a:ln>
          </p:spPr>
          <p:txBody>
            <a:bodyPr/>
            <a:lstStyle/>
            <a:p>
              <a:endParaRPr lang="tr-TR"/>
            </a:p>
          </p:txBody>
        </p:sp>
        <p:sp>
          <p:nvSpPr>
            <p:cNvPr id="83299" name="Line 353"/>
            <p:cNvSpPr>
              <a:spLocks noChangeShapeType="1"/>
            </p:cNvSpPr>
            <p:nvPr/>
          </p:nvSpPr>
          <p:spPr bwMode="auto">
            <a:xfrm>
              <a:off x="3408" y="3139"/>
              <a:ext cx="642" cy="613"/>
            </a:xfrm>
            <a:prstGeom prst="line">
              <a:avLst/>
            </a:prstGeom>
            <a:noFill/>
            <a:ln w="0">
              <a:solidFill>
                <a:srgbClr val="000000"/>
              </a:solidFill>
              <a:round/>
              <a:headEnd/>
              <a:tailEnd/>
            </a:ln>
          </p:spPr>
          <p:txBody>
            <a:bodyPr/>
            <a:lstStyle/>
            <a:p>
              <a:endParaRPr lang="tr-TR"/>
            </a:p>
          </p:txBody>
        </p:sp>
        <p:sp>
          <p:nvSpPr>
            <p:cNvPr id="83300" name="Line 354"/>
            <p:cNvSpPr>
              <a:spLocks noChangeShapeType="1"/>
            </p:cNvSpPr>
            <p:nvPr/>
          </p:nvSpPr>
          <p:spPr bwMode="auto">
            <a:xfrm flipV="1">
              <a:off x="4050" y="3054"/>
              <a:ext cx="722" cy="698"/>
            </a:xfrm>
            <a:prstGeom prst="line">
              <a:avLst/>
            </a:prstGeom>
            <a:noFill/>
            <a:ln w="0">
              <a:solidFill>
                <a:srgbClr val="000000"/>
              </a:solidFill>
              <a:round/>
              <a:headEnd/>
              <a:tailEnd/>
            </a:ln>
          </p:spPr>
          <p:txBody>
            <a:bodyPr/>
            <a:lstStyle/>
            <a:p>
              <a:endParaRPr lang="tr-TR"/>
            </a:p>
          </p:txBody>
        </p:sp>
        <p:sp>
          <p:nvSpPr>
            <p:cNvPr id="83301" name="Line 355"/>
            <p:cNvSpPr>
              <a:spLocks noChangeShapeType="1"/>
            </p:cNvSpPr>
            <p:nvPr/>
          </p:nvSpPr>
          <p:spPr bwMode="auto">
            <a:xfrm>
              <a:off x="1207" y="3139"/>
              <a:ext cx="657" cy="571"/>
            </a:xfrm>
            <a:prstGeom prst="line">
              <a:avLst/>
            </a:prstGeom>
            <a:noFill/>
            <a:ln w="0">
              <a:solidFill>
                <a:srgbClr val="000000"/>
              </a:solidFill>
              <a:round/>
              <a:headEnd/>
              <a:tailEnd/>
            </a:ln>
          </p:spPr>
          <p:txBody>
            <a:bodyPr/>
            <a:lstStyle/>
            <a:p>
              <a:endParaRPr lang="tr-TR"/>
            </a:p>
          </p:txBody>
        </p:sp>
        <p:sp>
          <p:nvSpPr>
            <p:cNvPr id="83302" name="Line 356"/>
            <p:cNvSpPr>
              <a:spLocks noChangeShapeType="1"/>
            </p:cNvSpPr>
            <p:nvPr/>
          </p:nvSpPr>
          <p:spPr bwMode="auto">
            <a:xfrm flipV="1">
              <a:off x="1864" y="3054"/>
              <a:ext cx="707" cy="656"/>
            </a:xfrm>
            <a:prstGeom prst="line">
              <a:avLst/>
            </a:prstGeom>
            <a:noFill/>
            <a:ln w="0">
              <a:solidFill>
                <a:srgbClr val="000000"/>
              </a:solidFill>
              <a:round/>
              <a:headEnd/>
              <a:tailEnd/>
            </a:ln>
          </p:spPr>
          <p:txBody>
            <a:bodyPr/>
            <a:lstStyle/>
            <a:p>
              <a:endParaRPr lang="tr-TR"/>
            </a:p>
          </p:txBody>
        </p:sp>
      </p:grpSp>
    </p:spTree>
  </p:cSld>
  <p:clrMapOvr>
    <a:masterClrMapping/>
  </p:clrMapOvr>
  <p:transition>
    <p:sndAc>
      <p:stSnd>
        <p:snd r:embed="rId3" name="camera.wav"/>
      </p:stSnd>
    </p:sndAc>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83971" name="3 Altbilgi Yer Tutucusu"/>
          <p:cNvSpPr>
            <a:spLocks noGrp="1"/>
          </p:cNvSpPr>
          <p:nvPr>
            <p:ph type="ftr" sz="quarter" idx="11"/>
          </p:nvPr>
        </p:nvSpPr>
        <p:spPr>
          <a:noFill/>
        </p:spPr>
        <p:txBody>
          <a:bodyPr/>
          <a:lstStyle/>
          <a:p>
            <a:r>
              <a:rPr lang="tr-TR"/>
              <a:t>DR. MUSTAFA KUTANİS SAÜ İNŞ.MÜH. BÖLÜMÜ</a:t>
            </a:r>
          </a:p>
        </p:txBody>
      </p:sp>
      <p:sp>
        <p:nvSpPr>
          <p:cNvPr id="83972" name="4 Slayt Numarası Yer Tutucusu"/>
          <p:cNvSpPr>
            <a:spLocks noGrp="1"/>
          </p:cNvSpPr>
          <p:nvPr>
            <p:ph type="sldNum" sz="quarter" idx="12"/>
          </p:nvPr>
        </p:nvSpPr>
        <p:spPr>
          <a:noFill/>
        </p:spPr>
        <p:txBody>
          <a:bodyPr/>
          <a:lstStyle/>
          <a:p>
            <a:r>
              <a:rPr lang="tr-TR"/>
              <a:t>SLIDE </a:t>
            </a:r>
            <a:fld id="{D596EEC3-FB3E-4995-96E0-80C195DDE16A}" type="slidenum">
              <a:rPr lang="tr-TR"/>
              <a:pPr/>
              <a:t>45</a:t>
            </a:fld>
            <a:endParaRPr lang="tr-TR"/>
          </a:p>
        </p:txBody>
      </p:sp>
      <p:sp>
        <p:nvSpPr>
          <p:cNvPr id="83973" name="Rectangle 2"/>
          <p:cNvSpPr>
            <a:spLocks noGrp="1" noChangeArrowheads="1"/>
          </p:cNvSpPr>
          <p:nvPr>
            <p:ph type="title"/>
          </p:nvPr>
        </p:nvSpPr>
        <p:spPr/>
        <p:txBody>
          <a:bodyPr/>
          <a:lstStyle/>
          <a:p>
            <a:pPr eaLnBrk="1" hangingPunct="1"/>
            <a:endParaRPr lang="tr-TR" smtClean="0"/>
          </a:p>
        </p:txBody>
      </p:sp>
      <p:pic>
        <p:nvPicPr>
          <p:cNvPr id="83974" name="Picture 3"/>
          <p:cNvPicPr>
            <a:picLocks noChangeAspect="1" noChangeArrowheads="1"/>
          </p:cNvPicPr>
          <p:nvPr/>
        </p:nvPicPr>
        <p:blipFill>
          <a:blip r:embed="rId3" cstate="print"/>
          <a:srcRect/>
          <a:stretch>
            <a:fillRect/>
          </a:stretch>
        </p:blipFill>
        <p:spPr bwMode="auto">
          <a:xfrm>
            <a:off x="1257300" y="198438"/>
            <a:ext cx="6499225" cy="6602412"/>
          </a:xfrm>
          <a:prstGeom prst="rect">
            <a:avLst/>
          </a:prstGeom>
          <a:noFill/>
          <a:ln w="9525">
            <a:noFill/>
            <a:miter lim="800000"/>
            <a:headEnd/>
            <a:tailEnd/>
          </a:ln>
        </p:spPr>
      </p:pic>
    </p:spTree>
  </p:cSld>
  <p:clrMapOvr>
    <a:masterClrMapping/>
  </p:clrMapOvr>
  <p:transition>
    <p:sndAc>
      <p:stSnd>
        <p:snd r:embed="rId2" name="camera.wav"/>
      </p:stSnd>
    </p:sndAc>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84995" name="3 Altbilgi Yer Tutucusu"/>
          <p:cNvSpPr>
            <a:spLocks noGrp="1"/>
          </p:cNvSpPr>
          <p:nvPr>
            <p:ph type="ftr" sz="quarter" idx="11"/>
          </p:nvPr>
        </p:nvSpPr>
        <p:spPr>
          <a:noFill/>
        </p:spPr>
        <p:txBody>
          <a:bodyPr/>
          <a:lstStyle/>
          <a:p>
            <a:r>
              <a:rPr lang="tr-TR"/>
              <a:t>DR. MUSTAFA KUTANİS SAÜ İNŞ.MÜH. BÖLÜMÜ</a:t>
            </a:r>
          </a:p>
        </p:txBody>
      </p:sp>
      <p:sp>
        <p:nvSpPr>
          <p:cNvPr id="84996" name="4 Slayt Numarası Yer Tutucusu"/>
          <p:cNvSpPr>
            <a:spLocks noGrp="1"/>
          </p:cNvSpPr>
          <p:nvPr>
            <p:ph type="sldNum" sz="quarter" idx="12"/>
          </p:nvPr>
        </p:nvSpPr>
        <p:spPr>
          <a:noFill/>
        </p:spPr>
        <p:txBody>
          <a:bodyPr/>
          <a:lstStyle/>
          <a:p>
            <a:r>
              <a:rPr lang="tr-TR"/>
              <a:t>SLIDE </a:t>
            </a:r>
            <a:fld id="{A8FD9AB1-7BFC-48FC-8124-ED56CBB64160}" type="slidenum">
              <a:rPr lang="tr-TR"/>
              <a:pPr/>
              <a:t>46</a:t>
            </a:fld>
            <a:endParaRPr lang="tr-TR"/>
          </a:p>
        </p:txBody>
      </p:sp>
      <p:sp>
        <p:nvSpPr>
          <p:cNvPr id="84997" name="Rectangle 4"/>
          <p:cNvSpPr>
            <a:spLocks noGrp="1" noChangeArrowheads="1"/>
          </p:cNvSpPr>
          <p:nvPr>
            <p:ph type="title"/>
          </p:nvPr>
        </p:nvSpPr>
        <p:spPr>
          <a:xfrm>
            <a:off x="827088" y="73025"/>
            <a:ext cx="7437437" cy="476250"/>
          </a:xfrm>
        </p:spPr>
        <p:txBody>
          <a:bodyPr/>
          <a:lstStyle/>
          <a:p>
            <a:pPr eaLnBrk="1" hangingPunct="1"/>
            <a:r>
              <a:rPr lang="tr-TR" smtClean="0"/>
              <a:t>DEPREMİN BİZE VERDİĞİ DERS</a:t>
            </a:r>
          </a:p>
        </p:txBody>
      </p:sp>
      <p:pic>
        <p:nvPicPr>
          <p:cNvPr id="84998" name="Picture 5"/>
          <p:cNvPicPr>
            <a:picLocks noChangeAspect="1" noChangeArrowheads="1"/>
          </p:cNvPicPr>
          <p:nvPr/>
        </p:nvPicPr>
        <p:blipFill>
          <a:blip r:embed="rId3" cstate="print"/>
          <a:srcRect/>
          <a:stretch>
            <a:fillRect/>
          </a:stretch>
        </p:blipFill>
        <p:spPr bwMode="auto">
          <a:xfrm>
            <a:off x="14288" y="555625"/>
            <a:ext cx="8997950" cy="5949950"/>
          </a:xfrm>
          <a:prstGeom prst="rect">
            <a:avLst/>
          </a:prstGeom>
          <a:noFill/>
          <a:ln w="9525">
            <a:noFill/>
            <a:miter lim="800000"/>
            <a:headEnd/>
            <a:tailEnd/>
          </a:ln>
        </p:spPr>
      </p:pic>
    </p:spTree>
  </p:cSld>
  <p:clrMapOvr>
    <a:masterClrMapping/>
  </p:clrMapOvr>
  <p:transition>
    <p:sndAc>
      <p:stSnd>
        <p:snd r:embed="rId2" name="camera.wav"/>
      </p:stSnd>
    </p:sndAc>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86019" name="3 Altbilgi Yer Tutucusu"/>
          <p:cNvSpPr>
            <a:spLocks noGrp="1"/>
          </p:cNvSpPr>
          <p:nvPr>
            <p:ph type="ftr" sz="quarter" idx="11"/>
          </p:nvPr>
        </p:nvSpPr>
        <p:spPr>
          <a:noFill/>
        </p:spPr>
        <p:txBody>
          <a:bodyPr/>
          <a:lstStyle/>
          <a:p>
            <a:r>
              <a:rPr lang="tr-TR"/>
              <a:t>DR. MUSTAFA KUTANİS SAÜ İNŞ.MÜH. BÖLÜMÜ</a:t>
            </a:r>
          </a:p>
        </p:txBody>
      </p:sp>
      <p:sp>
        <p:nvSpPr>
          <p:cNvPr id="86020" name="4 Slayt Numarası Yer Tutucusu"/>
          <p:cNvSpPr>
            <a:spLocks noGrp="1"/>
          </p:cNvSpPr>
          <p:nvPr>
            <p:ph type="sldNum" sz="quarter" idx="12"/>
          </p:nvPr>
        </p:nvSpPr>
        <p:spPr>
          <a:noFill/>
        </p:spPr>
        <p:txBody>
          <a:bodyPr/>
          <a:lstStyle/>
          <a:p>
            <a:r>
              <a:rPr lang="tr-TR"/>
              <a:t>SLIDE </a:t>
            </a:r>
            <a:fld id="{EF17CF36-96F3-43B1-B665-2BFF2DEAC2B5}" type="slidenum">
              <a:rPr lang="tr-TR"/>
              <a:pPr/>
              <a:t>47</a:t>
            </a:fld>
            <a:endParaRPr lang="tr-TR"/>
          </a:p>
        </p:txBody>
      </p:sp>
      <p:pic>
        <p:nvPicPr>
          <p:cNvPr id="1049602" name="Picture 2"/>
          <p:cNvPicPr>
            <a:picLocks noChangeAspect="1" noChangeArrowheads="1"/>
          </p:cNvPicPr>
          <p:nvPr/>
        </p:nvPicPr>
        <p:blipFill>
          <a:blip r:embed="rId3" cstate="print"/>
          <a:srcRect/>
          <a:stretch>
            <a:fillRect/>
          </a:stretch>
        </p:blipFill>
        <p:spPr bwMode="auto">
          <a:xfrm>
            <a:off x="622300" y="1187450"/>
            <a:ext cx="7716838" cy="4460875"/>
          </a:xfrm>
          <a:prstGeom prst="rect">
            <a:avLst/>
          </a:prstGeom>
          <a:noFill/>
          <a:ln w="9525">
            <a:noFill/>
            <a:miter lim="800000"/>
            <a:headEnd/>
            <a:tailEnd/>
          </a:ln>
        </p:spPr>
      </p:pic>
      <p:pic>
        <p:nvPicPr>
          <p:cNvPr id="1049603" name="Picture 3"/>
          <p:cNvPicPr>
            <a:picLocks noChangeAspect="1" noChangeArrowheads="1"/>
          </p:cNvPicPr>
          <p:nvPr/>
        </p:nvPicPr>
        <p:blipFill>
          <a:blip r:embed="rId4" cstate="print"/>
          <a:srcRect/>
          <a:stretch>
            <a:fillRect/>
          </a:stretch>
        </p:blipFill>
        <p:spPr bwMode="auto">
          <a:xfrm>
            <a:off x="219075" y="792163"/>
            <a:ext cx="8089900" cy="3857625"/>
          </a:xfrm>
          <a:prstGeom prst="rect">
            <a:avLst/>
          </a:prstGeom>
          <a:noFill/>
          <a:ln w="9525">
            <a:noFill/>
            <a:miter lim="800000"/>
            <a:headEnd/>
            <a:tailEnd/>
          </a:ln>
        </p:spPr>
      </p:pic>
      <p:sp>
        <p:nvSpPr>
          <p:cNvPr id="86023" name="Rectangle 4"/>
          <p:cNvSpPr>
            <a:spLocks noGrp="1" noChangeArrowheads="1"/>
          </p:cNvSpPr>
          <p:nvPr>
            <p:ph type="title"/>
          </p:nvPr>
        </p:nvSpPr>
        <p:spPr/>
        <p:txBody>
          <a:bodyPr/>
          <a:lstStyle/>
          <a:p>
            <a:pPr eaLnBrk="1" hangingPunct="1"/>
            <a:r>
              <a:rPr lang="tr-TR" smtClean="0"/>
              <a:t>ÇÖZÜM</a:t>
            </a:r>
          </a:p>
        </p:txBody>
      </p:sp>
      <p:grpSp>
        <p:nvGrpSpPr>
          <p:cNvPr id="2" name="Group 5"/>
          <p:cNvGrpSpPr>
            <a:grpSpLocks/>
          </p:cNvGrpSpPr>
          <p:nvPr/>
        </p:nvGrpSpPr>
        <p:grpSpPr bwMode="auto">
          <a:xfrm>
            <a:off x="1463675" y="1423988"/>
            <a:ext cx="6470650" cy="4216400"/>
            <a:chOff x="1144" y="949"/>
            <a:chExt cx="2941" cy="1664"/>
          </a:xfrm>
        </p:grpSpPr>
        <p:pic>
          <p:nvPicPr>
            <p:cNvPr id="86025" name="Picture 6"/>
            <p:cNvPicPr>
              <a:picLocks noChangeAspect="1" noChangeArrowheads="1"/>
            </p:cNvPicPr>
            <p:nvPr/>
          </p:nvPicPr>
          <p:blipFill>
            <a:blip r:embed="rId5" cstate="print"/>
            <a:srcRect/>
            <a:stretch>
              <a:fillRect/>
            </a:stretch>
          </p:blipFill>
          <p:spPr bwMode="auto">
            <a:xfrm>
              <a:off x="1144" y="949"/>
              <a:ext cx="2921" cy="1664"/>
            </a:xfrm>
            <a:prstGeom prst="rect">
              <a:avLst/>
            </a:prstGeom>
            <a:noFill/>
            <a:ln w="9525">
              <a:noFill/>
              <a:miter lim="800000"/>
              <a:headEnd/>
              <a:tailEnd/>
            </a:ln>
          </p:spPr>
        </p:pic>
        <p:sp>
          <p:nvSpPr>
            <p:cNvPr id="86026" name="Rectangle 7"/>
            <p:cNvSpPr>
              <a:spLocks noChangeArrowheads="1"/>
            </p:cNvSpPr>
            <p:nvPr/>
          </p:nvSpPr>
          <p:spPr bwMode="auto">
            <a:xfrm>
              <a:off x="3926" y="1524"/>
              <a:ext cx="159" cy="231"/>
            </a:xfrm>
            <a:prstGeom prst="rect">
              <a:avLst/>
            </a:prstGeom>
            <a:solidFill>
              <a:schemeClr val="bg1"/>
            </a:solidFill>
            <a:ln w="9525">
              <a:noFill/>
              <a:miter lim="800000"/>
              <a:headEnd/>
              <a:tailEnd/>
            </a:ln>
          </p:spPr>
          <p:txBody>
            <a:bodyPr wrap="none" anchor="ctr"/>
            <a:lstStyle/>
            <a:p>
              <a:endParaRPr lang="tr-TR"/>
            </a:p>
          </p:txBody>
        </p:sp>
      </p:grpSp>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049603"/>
                                        </p:tgtEl>
                                        <p:attrNameLst>
                                          <p:attrName>style.visibility</p:attrName>
                                        </p:attrNameLst>
                                      </p:cBhvr>
                                      <p:to>
                                        <p:strVal val="visible"/>
                                      </p:to>
                                    </p:set>
                                    <p:animEffect transition="in" filter="blinds(horizontal)">
                                      <p:cBhvr>
                                        <p:cTn id="7" dur="500"/>
                                        <p:tgtEl>
                                          <p:spTgt spid="104960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049603"/>
                                        </p:tgtEl>
                                      </p:cBhvr>
                                    </p:animEffect>
                                    <p:set>
                                      <p:cBhvr>
                                        <p:cTn id="12" dur="1" fill="hold">
                                          <p:stCondLst>
                                            <p:cond delay="499"/>
                                          </p:stCondLst>
                                        </p:cTn>
                                        <p:tgtEl>
                                          <p:spTgt spid="1049603"/>
                                        </p:tgtEl>
                                        <p:attrNameLst>
                                          <p:attrName>style.visibility</p:attrName>
                                        </p:attrNameLst>
                                      </p:cBhvr>
                                      <p:to>
                                        <p:strVal val="hidden"/>
                                      </p:to>
                                    </p:set>
                                  </p:childTnLst>
                                </p:cTn>
                              </p:par>
                              <p:par>
                                <p:cTn id="13" presetID="3" presetClass="entr" presetSubtype="10" fill="hold" nodeType="withEffect">
                                  <p:stCondLst>
                                    <p:cond delay="0"/>
                                  </p:stCondLst>
                                  <p:childTnLst>
                                    <p:set>
                                      <p:cBhvr>
                                        <p:cTn id="14" dur="1" fill="hold">
                                          <p:stCondLst>
                                            <p:cond delay="0"/>
                                          </p:stCondLst>
                                        </p:cTn>
                                        <p:tgtEl>
                                          <p:spTgt spid="1049602"/>
                                        </p:tgtEl>
                                        <p:attrNameLst>
                                          <p:attrName>style.visibility</p:attrName>
                                        </p:attrNameLst>
                                      </p:cBhvr>
                                      <p:to>
                                        <p:strVal val="visible"/>
                                      </p:to>
                                    </p:set>
                                    <p:animEffect transition="in" filter="blinds(horizontal)">
                                      <p:cBhvr>
                                        <p:cTn id="15" dur="500"/>
                                        <p:tgtEl>
                                          <p:spTgt spid="104960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1049602"/>
                                        </p:tgtEl>
                                      </p:cBhvr>
                                    </p:animEffect>
                                    <p:set>
                                      <p:cBhvr>
                                        <p:cTn id="20" dur="1" fill="hold">
                                          <p:stCondLst>
                                            <p:cond delay="499"/>
                                          </p:stCondLst>
                                        </p:cTn>
                                        <p:tgtEl>
                                          <p:spTgt spid="1049602"/>
                                        </p:tgtEl>
                                        <p:attrNameLst>
                                          <p:attrName>style.visibility</p:attrName>
                                        </p:attrNameLst>
                                      </p:cBhvr>
                                      <p:to>
                                        <p:strVal val="hidden"/>
                                      </p:to>
                                    </p:set>
                                  </p:childTnLst>
                                </p:cTn>
                              </p:par>
                              <p:par>
                                <p:cTn id="21" presetID="3"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linds(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87043" name="4 Altbilgi Yer Tutucusu"/>
          <p:cNvSpPr>
            <a:spLocks noGrp="1"/>
          </p:cNvSpPr>
          <p:nvPr>
            <p:ph type="ftr" sz="quarter" idx="11"/>
          </p:nvPr>
        </p:nvSpPr>
        <p:spPr>
          <a:noFill/>
        </p:spPr>
        <p:txBody>
          <a:bodyPr/>
          <a:lstStyle/>
          <a:p>
            <a:r>
              <a:rPr lang="tr-TR"/>
              <a:t>DR. MUSTAFA KUTANİS SAÜ İNŞ.MÜH. BÖLÜMÜ</a:t>
            </a:r>
          </a:p>
        </p:txBody>
      </p:sp>
      <p:sp>
        <p:nvSpPr>
          <p:cNvPr id="87044" name="5 Slayt Numarası Yer Tutucusu"/>
          <p:cNvSpPr>
            <a:spLocks noGrp="1"/>
          </p:cNvSpPr>
          <p:nvPr>
            <p:ph type="sldNum" sz="quarter" idx="12"/>
          </p:nvPr>
        </p:nvSpPr>
        <p:spPr>
          <a:noFill/>
        </p:spPr>
        <p:txBody>
          <a:bodyPr/>
          <a:lstStyle/>
          <a:p>
            <a:r>
              <a:rPr lang="tr-TR"/>
              <a:t>SLIDE </a:t>
            </a:r>
            <a:fld id="{C40359BE-B3CD-4D25-87A3-7F238725CB02}" type="slidenum">
              <a:rPr lang="tr-TR"/>
              <a:pPr/>
              <a:t>48</a:t>
            </a:fld>
            <a:endParaRPr lang="tr-TR"/>
          </a:p>
        </p:txBody>
      </p:sp>
      <p:sp>
        <p:nvSpPr>
          <p:cNvPr id="950274" name="Rectangle 2"/>
          <p:cNvSpPr>
            <a:spLocks noGrp="1" noChangeArrowheads="1"/>
          </p:cNvSpPr>
          <p:nvPr>
            <p:ph type="title"/>
          </p:nvPr>
        </p:nvSpPr>
        <p:spPr>
          <a:solidFill>
            <a:srgbClr val="FF3300"/>
          </a:solidFill>
        </p:spPr>
        <p:txBody>
          <a:bodyPr/>
          <a:lstStyle/>
          <a:p>
            <a:pPr eaLnBrk="1" hangingPunct="1">
              <a:defRPr/>
            </a:pPr>
            <a:r>
              <a:rPr lang="tr-TR" sz="4000" smtClean="0">
                <a:effectLst>
                  <a:outerShdw blurRad="38100" dist="38100" dir="2700000" algn="tl">
                    <a:srgbClr val="FFFFFF"/>
                  </a:outerShdw>
                </a:effectLst>
              </a:rPr>
              <a:t>Yapıda Dilatasyonlar (Derzler)</a:t>
            </a:r>
          </a:p>
        </p:txBody>
      </p:sp>
      <p:sp>
        <p:nvSpPr>
          <p:cNvPr id="950275" name="Rectangle 3"/>
          <p:cNvSpPr>
            <a:spLocks noGrp="1" noChangeArrowheads="1"/>
          </p:cNvSpPr>
          <p:nvPr>
            <p:ph type="body" idx="1"/>
          </p:nvPr>
        </p:nvSpPr>
        <p:spPr/>
        <p:txBody>
          <a:bodyPr/>
          <a:lstStyle/>
          <a:p>
            <a:pPr eaLnBrk="1" hangingPunct="1"/>
            <a:r>
              <a:rPr lang="tr-TR" smtClean="0"/>
              <a:t>Farklı zemin oturmalarına bağlı temel öteleme ve dönmeleri ile sıcaklık değişmelerinin etkisi dışında, bina blokları veya mevcut eski binalarla yeni yapılacak binalar arasında, sadece deprem etkisi için bırakılacak derz boşluklarına ilişkin koşullar aşağıda belirtilmiştir:</a:t>
            </a:r>
          </a:p>
          <a:p>
            <a:pPr eaLnBrk="1" hangingPunct="1"/>
            <a:r>
              <a:rPr lang="tr-TR" b="1" i="1" u="sng" smtClean="0">
                <a:solidFill>
                  <a:srgbClr val="0000FF"/>
                </a:solidFill>
                <a:latin typeface="Times New Roman" pitchFamily="18" charset="0"/>
              </a:rPr>
              <a:t>TDY 2.10.3.1 – 2.10.3.2’ye</a:t>
            </a:r>
            <a:r>
              <a:rPr lang="tr-TR" i="1" smtClean="0">
                <a:latin typeface="Times New Roman" pitchFamily="18" charset="0"/>
              </a:rPr>
              <a:t> göre daha elverişsiz bir sonuç elde edilmedikçe </a:t>
            </a:r>
            <a:r>
              <a:rPr lang="tr-TR" b="1" i="1" smtClean="0">
                <a:latin typeface="Times New Roman" pitchFamily="18" charset="0"/>
              </a:rPr>
              <a:t>derz boşlukları</a:t>
            </a:r>
            <a:r>
              <a:rPr lang="tr-TR" i="1" smtClean="0">
                <a:latin typeface="Times New Roman" pitchFamily="18" charset="0"/>
              </a:rPr>
              <a:t>, her bir kat için komşu blok veya binalarda elde edilen </a:t>
            </a:r>
            <a:r>
              <a:rPr lang="tr-TR" b="1" i="1" smtClean="0">
                <a:latin typeface="Times New Roman" pitchFamily="18" charset="0"/>
              </a:rPr>
              <a:t>yerdeğiştirmelerin karelerinin toplamının karekökü</a:t>
            </a:r>
            <a:r>
              <a:rPr lang="tr-TR" i="1" smtClean="0">
                <a:latin typeface="Times New Roman" pitchFamily="18" charset="0"/>
              </a:rPr>
              <a:t> ile... aşağıda tanımlanan </a:t>
            </a:r>
            <a:r>
              <a:rPr lang="tr-TR" b="1" i="1" smtClean="0">
                <a:solidFill>
                  <a:srgbClr val="FF3300"/>
                </a:solidFill>
                <a:latin typeface="Symbol" pitchFamily="18" charset="2"/>
              </a:rPr>
              <a:t>a</a:t>
            </a:r>
            <a:r>
              <a:rPr lang="tr-TR" i="1" smtClean="0">
                <a:latin typeface="Times New Roman" pitchFamily="18" charset="0"/>
              </a:rPr>
              <a:t> </a:t>
            </a:r>
            <a:r>
              <a:rPr lang="tr-TR" i="1" smtClean="0">
                <a:solidFill>
                  <a:srgbClr val="FF3300"/>
                </a:solidFill>
                <a:latin typeface="Times New Roman" pitchFamily="18" charset="0"/>
              </a:rPr>
              <a:t>katsayısının </a:t>
            </a:r>
            <a:r>
              <a:rPr lang="tr-TR" i="1" smtClean="0">
                <a:latin typeface="Times New Roman" pitchFamily="18" charset="0"/>
              </a:rPr>
              <a:t>çarpımı sonucunda bulunan değerden az olmayacaktır. </a:t>
            </a:r>
          </a:p>
          <a:p>
            <a:pPr eaLnBrk="1" hangingPunct="1"/>
            <a:r>
              <a:rPr lang="tr-TR" smtClean="0"/>
              <a:t>Gözönüne alınacak kat yerdeğiştirmeleri, kolon veya perdelerin bağlandığı düğüm noktalarında hesaplanan azaltılmış </a:t>
            </a:r>
            <a:r>
              <a:rPr lang="tr-TR" b="1" smtClean="0">
                <a:solidFill>
                  <a:srgbClr val="FF3300"/>
                </a:solidFill>
                <a:latin typeface="Courier New" pitchFamily="49" charset="0"/>
              </a:rPr>
              <a:t>d</a:t>
            </a:r>
            <a:r>
              <a:rPr lang="tr-TR" b="1" baseline="-25000" smtClean="0">
                <a:solidFill>
                  <a:srgbClr val="FF3300"/>
                </a:solidFill>
                <a:latin typeface="Courier New" pitchFamily="49" charset="0"/>
              </a:rPr>
              <a:t>i</a:t>
            </a:r>
            <a:r>
              <a:rPr lang="tr-TR" b="1" smtClean="0">
                <a:solidFill>
                  <a:srgbClr val="FF3300"/>
                </a:solidFill>
                <a:latin typeface="Courier New" pitchFamily="49" charset="0"/>
              </a:rPr>
              <a:t> </a:t>
            </a:r>
            <a:r>
              <a:rPr lang="tr-TR" smtClean="0"/>
              <a:t>yerdeğiştirmelerinin kat içindeki ortalamaları olacaktır. </a:t>
            </a:r>
          </a:p>
        </p:txBody>
      </p:sp>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50275">
                                            <p:txEl>
                                              <p:pRg st="1" end="1"/>
                                            </p:txEl>
                                          </p:spTgt>
                                        </p:tgtEl>
                                        <p:attrNameLst>
                                          <p:attrName>style.visibility</p:attrName>
                                        </p:attrNameLst>
                                      </p:cBhvr>
                                      <p:to>
                                        <p:strVal val="visible"/>
                                      </p:to>
                                    </p:set>
                                    <p:animEffect transition="in" filter="blinds(horizontal)">
                                      <p:cBhvr>
                                        <p:cTn id="7" dur="500"/>
                                        <p:tgtEl>
                                          <p:spTgt spid="9502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50275">
                                            <p:txEl>
                                              <p:pRg st="2" end="2"/>
                                            </p:txEl>
                                          </p:spTgt>
                                        </p:tgtEl>
                                        <p:attrNameLst>
                                          <p:attrName>style.visibility</p:attrName>
                                        </p:attrNameLst>
                                      </p:cBhvr>
                                      <p:to>
                                        <p:strVal val="visible"/>
                                      </p:to>
                                    </p:set>
                                    <p:anim calcmode="lin" valueType="num">
                                      <p:cBhvr additive="base">
                                        <p:cTn id="12" dur="500" fill="hold"/>
                                        <p:tgtEl>
                                          <p:spTgt spid="950275">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502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88067" name="4 Altbilgi Yer Tutucusu"/>
          <p:cNvSpPr>
            <a:spLocks noGrp="1"/>
          </p:cNvSpPr>
          <p:nvPr>
            <p:ph type="ftr" sz="quarter" idx="11"/>
          </p:nvPr>
        </p:nvSpPr>
        <p:spPr>
          <a:noFill/>
        </p:spPr>
        <p:txBody>
          <a:bodyPr/>
          <a:lstStyle/>
          <a:p>
            <a:r>
              <a:rPr lang="tr-TR"/>
              <a:t>DR. MUSTAFA KUTANİS SAÜ İNŞ.MÜH. BÖLÜMÜ</a:t>
            </a:r>
          </a:p>
        </p:txBody>
      </p:sp>
      <p:sp>
        <p:nvSpPr>
          <p:cNvPr id="88068" name="5 Slayt Numarası Yer Tutucusu"/>
          <p:cNvSpPr>
            <a:spLocks noGrp="1"/>
          </p:cNvSpPr>
          <p:nvPr>
            <p:ph type="sldNum" sz="quarter" idx="12"/>
          </p:nvPr>
        </p:nvSpPr>
        <p:spPr>
          <a:noFill/>
        </p:spPr>
        <p:txBody>
          <a:bodyPr/>
          <a:lstStyle/>
          <a:p>
            <a:r>
              <a:rPr lang="tr-TR"/>
              <a:t>SLIDE </a:t>
            </a:r>
            <a:fld id="{A526CF72-8511-46E9-B97E-D623E29863FB}" type="slidenum">
              <a:rPr lang="tr-TR"/>
              <a:pPr/>
              <a:t>49</a:t>
            </a:fld>
            <a:endParaRPr lang="tr-TR"/>
          </a:p>
        </p:txBody>
      </p:sp>
      <p:sp>
        <p:nvSpPr>
          <p:cNvPr id="88069" name="Rectangle 2"/>
          <p:cNvSpPr>
            <a:spLocks noGrp="1" noChangeArrowheads="1"/>
          </p:cNvSpPr>
          <p:nvPr>
            <p:ph type="title"/>
          </p:nvPr>
        </p:nvSpPr>
        <p:spPr/>
        <p:txBody>
          <a:bodyPr/>
          <a:lstStyle/>
          <a:p>
            <a:pPr eaLnBrk="1" hangingPunct="1"/>
            <a:r>
              <a:rPr lang="tr-TR" smtClean="0"/>
              <a:t>DERZ BOŞLUKLARI</a:t>
            </a:r>
          </a:p>
        </p:txBody>
      </p:sp>
      <p:sp>
        <p:nvSpPr>
          <p:cNvPr id="88070" name="Rectangle 3"/>
          <p:cNvSpPr>
            <a:spLocks noGrp="1" noChangeArrowheads="1"/>
          </p:cNvSpPr>
          <p:nvPr>
            <p:ph type="body" idx="1"/>
          </p:nvPr>
        </p:nvSpPr>
        <p:spPr/>
        <p:txBody>
          <a:bodyPr/>
          <a:lstStyle/>
          <a:p>
            <a:pPr marL="381000" indent="-381000" eaLnBrk="1" hangingPunct="1"/>
            <a:r>
              <a:rPr lang="tr-TR" sz="2000" smtClean="0"/>
              <a:t>Mevcut eski bina için hesap yapılmasının mümkün olmaması durumunda eski binanın yerdeğiştirmeleri, yeni bina için aynı katlarda hesaplanan değerlerden daha küçük alınmayacaktır.</a:t>
            </a:r>
          </a:p>
          <a:p>
            <a:pPr marL="838200" lvl="1" indent="-381000" eaLnBrk="1" hangingPunct="1">
              <a:buFont typeface="Wingdings" pitchFamily="2" charset="2"/>
              <a:buAutoNum type="alphaLcParenR"/>
            </a:pPr>
            <a:r>
              <a:rPr lang="tr-TR" sz="2000" smtClean="0"/>
              <a:t>Komşu binaların veya bina bloklarının kat döşemelerinin bütün katlarda aynı seviyede olmaları durumunda </a:t>
            </a:r>
            <a:r>
              <a:rPr lang="tr-TR" sz="2000" b="1" smtClean="0">
                <a:solidFill>
                  <a:srgbClr val="FF3300"/>
                </a:solidFill>
                <a:latin typeface="Symbol" pitchFamily="18" charset="2"/>
              </a:rPr>
              <a:t>a</a:t>
            </a:r>
            <a:r>
              <a:rPr lang="tr-TR" sz="2000" b="1" smtClean="0">
                <a:solidFill>
                  <a:srgbClr val="FF3300"/>
                </a:solidFill>
              </a:rPr>
              <a:t> =R/4</a:t>
            </a:r>
            <a:r>
              <a:rPr lang="tr-TR" sz="2000" smtClean="0"/>
              <a:t> alınacaktır.</a:t>
            </a:r>
          </a:p>
          <a:p>
            <a:pPr marL="838200" lvl="1" indent="-381000" eaLnBrk="1" hangingPunct="1">
              <a:buFont typeface="Wingdings" pitchFamily="2" charset="2"/>
              <a:buAutoNum type="alphaLcParenR"/>
            </a:pPr>
            <a:r>
              <a:rPr lang="tr-TR" sz="2000" smtClean="0"/>
              <a:t>Komşu binaların veya bina bloklarının kat döşemelerinin, bazı katlarda olsa bile, farklı seviyelerde olmaları durumunda, tüm bina için </a:t>
            </a:r>
            <a:r>
              <a:rPr lang="tr-TR" sz="2000" b="1" smtClean="0">
                <a:solidFill>
                  <a:srgbClr val="FF3300"/>
                </a:solidFill>
              </a:rPr>
              <a:t>α =R/2</a:t>
            </a:r>
            <a:r>
              <a:rPr lang="tr-TR" sz="2000" smtClean="0"/>
              <a:t> alınacaktır.</a:t>
            </a:r>
          </a:p>
          <a:p>
            <a:pPr marL="381000" indent="-381000" eaLnBrk="1" hangingPunct="1"/>
            <a:r>
              <a:rPr lang="tr-TR" sz="2000" u="sng" smtClean="0"/>
              <a:t>TDY 2.10.3.2 –</a:t>
            </a:r>
            <a:r>
              <a:rPr lang="tr-TR" sz="2000" smtClean="0"/>
              <a:t> Bırakılacak minimum derz boşluğu, 6 m yüksekliğe kadar en az 30 mm olacak ve bu değere 6 m’den sonraki her 3 m’lik yükseklik için en az 10 mm eklenecektir.</a:t>
            </a:r>
          </a:p>
          <a:p>
            <a:pPr marL="381000" indent="-381000" eaLnBrk="1" hangingPunct="1"/>
            <a:r>
              <a:rPr lang="tr-TR" sz="2000" u="sng" smtClean="0"/>
              <a:t>TDY 2.10.3.3 –</a:t>
            </a:r>
            <a:r>
              <a:rPr lang="tr-TR" sz="2000" smtClean="0"/>
              <a:t> Bina blokları arasındaki derzler, depremde blokların bütün doğrultularda birbirlerinden bağımsız olarak çalışmasına olanak verecek şekilde düzenlenecektir.</a:t>
            </a:r>
          </a:p>
        </p:txBody>
      </p:sp>
    </p:spTree>
  </p:cSld>
  <p:clrMapOvr>
    <a:masterClrMapping/>
  </p:clrMapOvr>
  <p:transition>
    <p:sndAc>
      <p:stSnd>
        <p:snd r:embed="rId2" name="camera.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4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28" name="5 Altbilgi Yer Tutucusu"/>
          <p:cNvSpPr>
            <a:spLocks noGrp="1"/>
          </p:cNvSpPr>
          <p:nvPr>
            <p:ph type="ftr" sz="quarter" idx="11"/>
          </p:nvPr>
        </p:nvSpPr>
        <p:spPr>
          <a:noFill/>
        </p:spPr>
        <p:txBody>
          <a:bodyPr/>
          <a:lstStyle/>
          <a:p>
            <a:r>
              <a:rPr lang="tr-TR"/>
              <a:t>DR. MUSTAFA KUTANİS SAÜ İNŞ.MÜH. BÖLÜMÜ</a:t>
            </a:r>
          </a:p>
        </p:txBody>
      </p:sp>
      <p:sp>
        <p:nvSpPr>
          <p:cNvPr id="1029" name="6 Slayt Numarası Yer Tutucusu"/>
          <p:cNvSpPr>
            <a:spLocks noGrp="1"/>
          </p:cNvSpPr>
          <p:nvPr>
            <p:ph type="sldNum" sz="quarter" idx="12"/>
          </p:nvPr>
        </p:nvSpPr>
        <p:spPr>
          <a:noFill/>
        </p:spPr>
        <p:txBody>
          <a:bodyPr/>
          <a:lstStyle/>
          <a:p>
            <a:r>
              <a:rPr lang="tr-TR"/>
              <a:t>SLIDE </a:t>
            </a:r>
            <a:fld id="{B7CC16BB-7D83-47AA-B876-6F0659B76FB0}" type="slidenum">
              <a:rPr lang="tr-TR"/>
              <a:pPr/>
              <a:t>5</a:t>
            </a:fld>
            <a:endParaRPr lang="tr-TR"/>
          </a:p>
        </p:txBody>
      </p:sp>
      <p:sp>
        <p:nvSpPr>
          <p:cNvPr id="1030" name="Rectangle 7"/>
          <p:cNvSpPr>
            <a:spLocks noGrp="1" noChangeArrowheads="1"/>
          </p:cNvSpPr>
          <p:nvPr>
            <p:ph type="title"/>
          </p:nvPr>
        </p:nvSpPr>
        <p:spPr/>
        <p:txBody>
          <a:bodyPr/>
          <a:lstStyle/>
          <a:p>
            <a:pPr eaLnBrk="1" hangingPunct="1"/>
            <a:r>
              <a:rPr lang="tr-TR" smtClean="0">
                <a:solidFill>
                  <a:schemeClr val="tx1"/>
                </a:solidFill>
              </a:rPr>
              <a:t>Zincirde Her Halka Güçlü Olmalı</a:t>
            </a:r>
          </a:p>
        </p:txBody>
      </p:sp>
      <p:sp>
        <p:nvSpPr>
          <p:cNvPr id="775171" name="Rectangle 3"/>
          <p:cNvSpPr>
            <a:spLocks noGrp="1" noChangeArrowheads="1"/>
          </p:cNvSpPr>
          <p:nvPr>
            <p:ph type="body" sz="half" idx="1"/>
          </p:nvPr>
        </p:nvSpPr>
        <p:spPr>
          <a:xfrm>
            <a:off x="401638" y="908050"/>
            <a:ext cx="8494712" cy="4730750"/>
          </a:xfrm>
        </p:spPr>
        <p:txBody>
          <a:bodyPr/>
          <a:lstStyle/>
          <a:p>
            <a:pPr eaLnBrk="1" hangingPunct="1">
              <a:lnSpc>
                <a:spcPct val="90000"/>
              </a:lnSpc>
              <a:defRPr/>
            </a:pPr>
            <a:r>
              <a:rPr lang="tr-TR" dirty="0" smtClean="0"/>
              <a:t>Mühendis yapıyı tasarlarken, hem yapı </a:t>
            </a:r>
            <a:r>
              <a:rPr lang="tr-TR" b="1" dirty="0" smtClean="0">
                <a:solidFill>
                  <a:srgbClr val="0000FF"/>
                </a:solidFill>
                <a:effectLst>
                  <a:outerShdw blurRad="38100" dist="38100" dir="2700000" algn="tl">
                    <a:srgbClr val="C0C0C0"/>
                  </a:outerShdw>
                </a:effectLst>
              </a:rPr>
              <a:t>taşıyıcı sistemlerinin davranışını</a:t>
            </a:r>
            <a:r>
              <a:rPr lang="tr-TR" dirty="0" smtClean="0"/>
              <a:t> bilmeli hem de </a:t>
            </a:r>
            <a:r>
              <a:rPr lang="tr-TR" b="1" dirty="0" smtClean="0">
                <a:solidFill>
                  <a:srgbClr val="0000FF"/>
                </a:solidFill>
              </a:rPr>
              <a:t>malzemeyi</a:t>
            </a:r>
            <a:r>
              <a:rPr lang="tr-TR" dirty="0" smtClean="0"/>
              <a:t> ve </a:t>
            </a:r>
            <a:r>
              <a:rPr lang="tr-TR" b="1" dirty="0" smtClean="0">
                <a:effectLst>
                  <a:outerShdw blurRad="38100" dist="38100" dir="2700000" algn="tl">
                    <a:srgbClr val="C0C0C0"/>
                  </a:outerShdw>
                </a:effectLst>
              </a:rPr>
              <a:t>çevre koşullarını</a:t>
            </a:r>
            <a:r>
              <a:rPr lang="tr-TR" dirty="0" smtClean="0"/>
              <a:t> çok iyi tanımalıdır </a:t>
            </a:r>
          </a:p>
          <a:p>
            <a:pPr eaLnBrk="1" hangingPunct="1">
              <a:lnSpc>
                <a:spcPct val="90000"/>
              </a:lnSpc>
              <a:defRPr/>
            </a:pPr>
            <a:r>
              <a:rPr lang="tr-TR" u="sng" dirty="0" smtClean="0"/>
              <a:t>Yapı üretim süreci </a:t>
            </a:r>
            <a:r>
              <a:rPr lang="tr-TR" dirty="0" smtClean="0"/>
              <a:t>ardışık bir dizi etkinliği içinde barındıran bir zincirdir. </a:t>
            </a:r>
            <a:r>
              <a:rPr lang="tr-TR" b="1" dirty="0" smtClean="0">
                <a:solidFill>
                  <a:srgbClr val="FF3300"/>
                </a:solidFill>
                <a:effectLst>
                  <a:outerShdw blurRad="38100" dist="38100" dir="2700000" algn="tl">
                    <a:srgbClr val="C0C0C0"/>
                  </a:outerShdw>
                </a:effectLst>
              </a:rPr>
              <a:t>Bu zincirde her halka yeterince güçlü olmalıdır</a:t>
            </a:r>
            <a:r>
              <a:rPr lang="tr-TR" dirty="0" smtClean="0"/>
              <a:t>. Bu süreçte görev alan herkes, ödevini doğruca terine getirmelidir. Aksi takdirde yapılacak bir hata işin bütünü etkiler.</a:t>
            </a:r>
          </a:p>
          <a:p>
            <a:pPr eaLnBrk="1" hangingPunct="1">
              <a:lnSpc>
                <a:spcPct val="90000"/>
              </a:lnSpc>
              <a:defRPr/>
            </a:pPr>
            <a:r>
              <a:rPr lang="tr-TR" dirty="0" smtClean="0"/>
              <a:t>Müşteri, Mimar, İnşaat, Makine, Elektrik Müh., Bayındırlık, Belediye, Müteahhit, Kalfa, İşçiler… Beton Santrali, Demir çelik endüstrisi, ... </a:t>
            </a:r>
          </a:p>
        </p:txBody>
      </p:sp>
      <p:graphicFrame>
        <p:nvGraphicFramePr>
          <p:cNvPr id="1026" name="Object 4"/>
          <p:cNvGraphicFramePr>
            <a:graphicFrameLocks noChangeAspect="1"/>
          </p:cNvGraphicFramePr>
          <p:nvPr>
            <p:ph sz="half" idx="2"/>
          </p:nvPr>
        </p:nvGraphicFramePr>
        <p:xfrm>
          <a:off x="1387556" y="4968240"/>
          <a:ext cx="5736452" cy="1224337"/>
        </p:xfrm>
        <a:graphic>
          <a:graphicData uri="http://schemas.openxmlformats.org/presentationml/2006/ole">
            <p:oleObj spid="_x0000_s1026" name="Visio" r:id="rId5" imgW="4074262" imgH="870204" progId="Visio.Drawing.11">
              <p:embed/>
            </p:oleObj>
          </a:graphicData>
        </a:graphic>
      </p:graphicFrame>
    </p:spTree>
  </p:cSld>
  <p:clrMapOvr>
    <a:masterClrMapping/>
  </p:clrMapOvr>
  <p:transition>
    <p:sndAc>
      <p:stSnd>
        <p:snd r:embed="rId4" name="camera.wav"/>
      </p:stSnd>
    </p:sndAc>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89091" name="4 Altbilgi Yer Tutucusu"/>
          <p:cNvSpPr>
            <a:spLocks noGrp="1"/>
          </p:cNvSpPr>
          <p:nvPr>
            <p:ph type="ftr" sz="quarter" idx="11"/>
          </p:nvPr>
        </p:nvSpPr>
        <p:spPr>
          <a:noFill/>
        </p:spPr>
        <p:txBody>
          <a:bodyPr/>
          <a:lstStyle/>
          <a:p>
            <a:r>
              <a:rPr lang="tr-TR"/>
              <a:t>DR. MUSTAFA KUTANİS SAÜ İNŞ.MÜH. BÖLÜMÜ</a:t>
            </a:r>
          </a:p>
        </p:txBody>
      </p:sp>
      <p:sp>
        <p:nvSpPr>
          <p:cNvPr id="89092" name="5 Slayt Numarası Yer Tutucusu"/>
          <p:cNvSpPr>
            <a:spLocks noGrp="1"/>
          </p:cNvSpPr>
          <p:nvPr>
            <p:ph type="sldNum" sz="quarter" idx="12"/>
          </p:nvPr>
        </p:nvSpPr>
        <p:spPr>
          <a:noFill/>
        </p:spPr>
        <p:txBody>
          <a:bodyPr/>
          <a:lstStyle/>
          <a:p>
            <a:r>
              <a:rPr lang="tr-TR"/>
              <a:t>SLIDE </a:t>
            </a:r>
            <a:fld id="{F1BCC423-1836-4CE2-B864-9CACC2B2DAAB}" type="slidenum">
              <a:rPr lang="tr-TR"/>
              <a:pPr/>
              <a:t>50</a:t>
            </a:fld>
            <a:endParaRPr lang="tr-TR"/>
          </a:p>
        </p:txBody>
      </p:sp>
      <p:sp>
        <p:nvSpPr>
          <p:cNvPr id="954370" name="Rectangle 2"/>
          <p:cNvSpPr>
            <a:spLocks noGrp="1" noChangeArrowheads="1"/>
          </p:cNvSpPr>
          <p:nvPr>
            <p:ph type="body" idx="1"/>
          </p:nvPr>
        </p:nvSpPr>
        <p:spPr>
          <a:xfrm>
            <a:off x="206375" y="614363"/>
            <a:ext cx="8745538" cy="5983287"/>
          </a:xfrm>
        </p:spPr>
        <p:txBody>
          <a:bodyPr/>
          <a:lstStyle/>
          <a:p>
            <a:pPr eaLnBrk="1" hangingPunct="1">
              <a:lnSpc>
                <a:spcPct val="90000"/>
              </a:lnSpc>
              <a:defRPr/>
            </a:pPr>
            <a:r>
              <a:rPr lang="tr-TR" sz="2000" smtClean="0"/>
              <a:t>Bodrum katları olan yapılarda dilatasyon oluştururken daha bir özen gerekir. Etrafı çepeçevre perde ile çevrili uzun bir yapının, dilatasyon ile iki parçaya ayrıldığını farz edelim. Oluşan iki yapının her birinin üç tarafı perde ile çevrili olmasına karşın dilatasyon bölgeleri boşta kalmıştır. </a:t>
            </a:r>
            <a:r>
              <a:rPr lang="tr-TR" sz="2000" smtClean="0">
                <a:solidFill>
                  <a:srgbClr val="FF3300"/>
                </a:solidFill>
              </a:rPr>
              <a:t>Her bir yapı parçası bir yönde büyük burulma etkilerine maruz kalacaktır.</a:t>
            </a:r>
            <a:r>
              <a:rPr lang="tr-TR" sz="2000" smtClean="0"/>
              <a:t> Bu olumsuzluğu hafifletebilmek için diltasyon akslarında her bir yapı için yapı içindeki kullanıma zarar vermeyecek biçimde </a:t>
            </a:r>
            <a:r>
              <a:rPr lang="tr-TR" sz="2000" i="1" smtClean="0">
                <a:solidFill>
                  <a:srgbClr val="FF3300"/>
                </a:solidFill>
              </a:rPr>
              <a:t>1 veya 2 gözde kirişler perde haline getirilebilir</a:t>
            </a:r>
            <a:r>
              <a:rPr lang="tr-TR" sz="2000" smtClean="0"/>
              <a:t>. </a:t>
            </a:r>
          </a:p>
          <a:p>
            <a:pPr eaLnBrk="1" hangingPunct="1">
              <a:lnSpc>
                <a:spcPct val="90000"/>
              </a:lnSpc>
              <a:defRPr/>
            </a:pPr>
            <a:endParaRPr lang="tr-TR" sz="2000" smtClean="0"/>
          </a:p>
          <a:p>
            <a:pPr algn="ctr" eaLnBrk="1" hangingPunct="1">
              <a:lnSpc>
                <a:spcPct val="90000"/>
              </a:lnSpc>
              <a:buFont typeface="Wingdings" pitchFamily="2" charset="2"/>
              <a:buNone/>
              <a:defRPr/>
            </a:pPr>
            <a:r>
              <a:rPr lang="tr-TR" b="1" smtClean="0">
                <a:solidFill>
                  <a:srgbClr val="0000FF"/>
                </a:solidFill>
                <a:effectLst>
                  <a:outerShdw blurRad="38100" dist="38100" dir="2700000" algn="tl">
                    <a:srgbClr val="C0C0C0"/>
                  </a:outerShdw>
                </a:effectLst>
              </a:rPr>
              <a:t>Soğuk Derz </a:t>
            </a:r>
            <a:r>
              <a:rPr lang="tr-TR" sz="1800" i="1" smtClean="0">
                <a:solidFill>
                  <a:srgbClr val="0000FF"/>
                </a:solidFill>
              </a:rPr>
              <a:t>(Yapı Malz Dile getirilmeli)</a:t>
            </a:r>
          </a:p>
          <a:p>
            <a:pPr eaLnBrk="1" hangingPunct="1">
              <a:lnSpc>
                <a:spcPct val="90000"/>
              </a:lnSpc>
              <a:defRPr/>
            </a:pPr>
            <a:r>
              <a:rPr lang="tr-TR" sz="2000" smtClean="0"/>
              <a:t>Bodrum perdelerinde, perdenin plandaki izi 10-12m’yi geçtiğinde düşey çatlaklar oluşur. Bunun önünü almak için bodrum kat perdeleri 12m’lik anolar halinde, aralarında da (0.6m-1.0m) boşluklar bırakılarak,  beton dökülecek şekilde düzenlenir. Birinci fazda 12m’lik anolar dökülür, bu parçalarda rötrenin bir kısmını aldıktan sonra arada bırakılan boşlukların betonları dökülür. Donatı süreklidir. Böylece uzun perdelerde çatlak boyutları minimize edilir ve çatlaklar kontrol altına alınmış olur.</a:t>
            </a:r>
          </a:p>
          <a:p>
            <a:pPr algn="r" eaLnBrk="1" hangingPunct="1">
              <a:lnSpc>
                <a:spcPct val="90000"/>
              </a:lnSpc>
              <a:defRPr/>
            </a:pPr>
            <a:r>
              <a:rPr lang="tr-TR" sz="2000" smtClean="0"/>
              <a:t>Bu tür yapıların projelerinde, bodrum kat perdelerindeki </a:t>
            </a:r>
            <a:r>
              <a:rPr lang="tr-TR" sz="2000" b="1" smtClean="0">
                <a:solidFill>
                  <a:srgbClr val="0000FF"/>
                </a:solidFill>
                <a:effectLst>
                  <a:outerShdw blurRad="38100" dist="38100" dir="2700000" algn="tl">
                    <a:srgbClr val="C0C0C0"/>
                  </a:outerShdw>
                </a:effectLst>
              </a:rPr>
              <a:t>soğuk derzler projelerde tanımlanmalıdır.</a:t>
            </a:r>
          </a:p>
          <a:p>
            <a:pPr eaLnBrk="1" hangingPunct="1">
              <a:lnSpc>
                <a:spcPct val="90000"/>
              </a:lnSpc>
              <a:defRPr/>
            </a:pPr>
            <a:endParaRPr lang="tr-TR" sz="2000" b="1" smtClean="0">
              <a:solidFill>
                <a:srgbClr val="0000FF"/>
              </a:solidFill>
              <a:effectLst>
                <a:outerShdw blurRad="38100" dist="38100" dir="2700000" algn="tl">
                  <a:srgbClr val="C0C0C0"/>
                </a:outerShdw>
              </a:effectLst>
            </a:endParaRPr>
          </a:p>
        </p:txBody>
      </p:sp>
      <p:sp>
        <p:nvSpPr>
          <p:cNvPr id="89094" name="Rectangle 3"/>
          <p:cNvSpPr>
            <a:spLocks noGrp="1" noChangeArrowheads="1"/>
          </p:cNvSpPr>
          <p:nvPr>
            <p:ph type="title"/>
          </p:nvPr>
        </p:nvSpPr>
        <p:spPr>
          <a:xfrm>
            <a:off x="827088" y="73025"/>
            <a:ext cx="7437437" cy="544513"/>
          </a:xfrm>
        </p:spPr>
        <p:txBody>
          <a:bodyPr/>
          <a:lstStyle/>
          <a:p>
            <a:pPr eaLnBrk="1" hangingPunct="1"/>
            <a:r>
              <a:rPr lang="tr-TR" smtClean="0"/>
              <a:t>DERZ BOŞLUKLARI ... devam</a:t>
            </a:r>
          </a:p>
        </p:txBody>
      </p:sp>
      <p:sp>
        <p:nvSpPr>
          <p:cNvPr id="89095" name="AutoShape 5"/>
          <p:cNvSpPr>
            <a:spLocks noChangeArrowheads="1"/>
          </p:cNvSpPr>
          <p:nvPr/>
        </p:nvSpPr>
        <p:spPr bwMode="auto">
          <a:xfrm>
            <a:off x="3778250" y="6200775"/>
            <a:ext cx="1627188" cy="631825"/>
          </a:xfrm>
          <a:prstGeom prst="irregularSeal1">
            <a:avLst/>
          </a:prstGeom>
          <a:solidFill>
            <a:srgbClr val="FFFF00"/>
          </a:solidFill>
          <a:ln w="9525">
            <a:solidFill>
              <a:srgbClr val="FF3300"/>
            </a:solidFill>
            <a:miter lim="800000"/>
            <a:headEnd/>
            <a:tailEnd/>
          </a:ln>
        </p:spPr>
        <p:txBody>
          <a:bodyPr wrap="none" anchor="ctr"/>
          <a:lstStyle/>
          <a:p>
            <a:pPr algn="ctr"/>
            <a:r>
              <a:rPr lang="tr-TR"/>
              <a:t>Dikkat</a:t>
            </a:r>
          </a:p>
        </p:txBody>
      </p:sp>
    </p:spTree>
  </p:cSld>
  <p:clrMapOvr>
    <a:masterClrMapping/>
  </p:clrMapOvr>
  <p:transition>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54370">
                                            <p:txEl>
                                              <p:pRg st="3" end="3"/>
                                            </p:txEl>
                                          </p:spTgt>
                                        </p:tgtEl>
                                        <p:attrNameLst>
                                          <p:attrName>style.visibility</p:attrName>
                                        </p:attrNameLst>
                                      </p:cBhvr>
                                      <p:to>
                                        <p:strVal val="visible"/>
                                      </p:to>
                                    </p:set>
                                    <p:animEffect transition="in" filter="blinds(horizontal)">
                                      <p:cBhvr>
                                        <p:cTn id="7" dur="500"/>
                                        <p:tgtEl>
                                          <p:spTgt spid="954370">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54370">
                                            <p:txEl>
                                              <p:pRg st="4" end="4"/>
                                            </p:txEl>
                                          </p:spTgt>
                                        </p:tgtEl>
                                        <p:attrNameLst>
                                          <p:attrName>style.visibility</p:attrName>
                                        </p:attrNameLst>
                                      </p:cBhvr>
                                      <p:to>
                                        <p:strVal val="visible"/>
                                      </p:to>
                                    </p:set>
                                    <p:animEffect transition="in" filter="blinds(horizontal)">
                                      <p:cBhvr>
                                        <p:cTn id="10" dur="500"/>
                                        <p:tgtEl>
                                          <p:spTgt spid="95437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90115" name="4 Altbilgi Yer Tutucusu"/>
          <p:cNvSpPr>
            <a:spLocks noGrp="1"/>
          </p:cNvSpPr>
          <p:nvPr>
            <p:ph type="ftr" sz="quarter" idx="11"/>
          </p:nvPr>
        </p:nvSpPr>
        <p:spPr>
          <a:noFill/>
        </p:spPr>
        <p:txBody>
          <a:bodyPr/>
          <a:lstStyle/>
          <a:p>
            <a:r>
              <a:rPr lang="tr-TR"/>
              <a:t>DR. MUSTAFA KUTANİS SAÜ İNŞ.MÜH. BÖLÜMÜ</a:t>
            </a:r>
          </a:p>
        </p:txBody>
      </p:sp>
      <p:sp>
        <p:nvSpPr>
          <p:cNvPr id="90116" name="5 Slayt Numarası Yer Tutucusu"/>
          <p:cNvSpPr>
            <a:spLocks noGrp="1"/>
          </p:cNvSpPr>
          <p:nvPr>
            <p:ph type="sldNum" sz="quarter" idx="12"/>
          </p:nvPr>
        </p:nvSpPr>
        <p:spPr>
          <a:noFill/>
        </p:spPr>
        <p:txBody>
          <a:bodyPr/>
          <a:lstStyle/>
          <a:p>
            <a:r>
              <a:rPr lang="tr-TR"/>
              <a:t>SLIDE </a:t>
            </a:r>
            <a:fld id="{95D31D79-061B-4BE4-BBE4-84CE70011E93}" type="slidenum">
              <a:rPr lang="tr-TR"/>
              <a:pPr/>
              <a:t>51</a:t>
            </a:fld>
            <a:endParaRPr lang="tr-TR"/>
          </a:p>
        </p:txBody>
      </p:sp>
      <p:sp>
        <p:nvSpPr>
          <p:cNvPr id="90117" name="Rectangle 2"/>
          <p:cNvSpPr>
            <a:spLocks noGrp="1" noChangeArrowheads="1"/>
          </p:cNvSpPr>
          <p:nvPr>
            <p:ph type="body" idx="1"/>
          </p:nvPr>
        </p:nvSpPr>
        <p:spPr>
          <a:xfrm>
            <a:off x="395288" y="842963"/>
            <a:ext cx="8229600" cy="5754687"/>
          </a:xfrm>
        </p:spPr>
        <p:txBody>
          <a:bodyPr/>
          <a:lstStyle/>
          <a:p>
            <a:pPr eaLnBrk="1" hangingPunct="1">
              <a:lnSpc>
                <a:spcPct val="90000"/>
              </a:lnSpc>
            </a:pPr>
            <a:r>
              <a:rPr lang="tr-TR" b="1" smtClean="0"/>
              <a:t>Temellerde dilatasyon </a:t>
            </a:r>
            <a:r>
              <a:rPr lang="tr-TR" smtClean="0"/>
              <a:t>yapılması da zaman zaman tasarımda tartışmalara neden olmaktadır. </a:t>
            </a:r>
          </a:p>
          <a:p>
            <a:pPr eaLnBrk="1" hangingPunct="1">
              <a:lnSpc>
                <a:spcPct val="90000"/>
              </a:lnSpc>
            </a:pPr>
            <a:r>
              <a:rPr lang="tr-TR" smtClean="0"/>
              <a:t>Eğer dilatasyonla ayrılmış yapılar fonksiyon olarak da tamamen birbirinden kopuksa temellerde de dilatasyon yapılabilir. </a:t>
            </a:r>
          </a:p>
          <a:p>
            <a:pPr eaLnBrk="1" hangingPunct="1">
              <a:lnSpc>
                <a:spcPct val="90000"/>
              </a:lnSpc>
            </a:pPr>
            <a:r>
              <a:rPr lang="tr-TR" smtClean="0"/>
              <a:t>Zaten bu uygulama şehir içindeki bitişik nizam yapılarda zorunlu olarak kendiliğinden gerçekleşmektedir.  </a:t>
            </a:r>
          </a:p>
          <a:p>
            <a:pPr eaLnBrk="1" hangingPunct="1">
              <a:lnSpc>
                <a:spcPct val="90000"/>
              </a:lnSpc>
            </a:pPr>
            <a:r>
              <a:rPr lang="tr-TR" smtClean="0"/>
              <a:t>Ama aynı parsel içinde fonksiyon olarak birbiri ile ilişkili ve ortak kullanılan yapılarda ise temellerde kesinlikle dilatasyon </a:t>
            </a:r>
            <a:r>
              <a:rPr lang="tr-TR" b="1" smtClean="0"/>
              <a:t>YAPIL</a:t>
            </a:r>
            <a:r>
              <a:rPr lang="tr-TR" b="1" smtClean="0">
                <a:solidFill>
                  <a:srgbClr val="0000FF"/>
                </a:solidFill>
              </a:rPr>
              <a:t>MAMA</a:t>
            </a:r>
            <a:r>
              <a:rPr lang="tr-TR" b="1" smtClean="0"/>
              <a:t>SI</a:t>
            </a:r>
            <a:r>
              <a:rPr lang="tr-TR" smtClean="0"/>
              <a:t> gerekir. </a:t>
            </a:r>
          </a:p>
        </p:txBody>
      </p:sp>
      <p:sp>
        <p:nvSpPr>
          <p:cNvPr id="90118" name="Rectangle 3"/>
          <p:cNvSpPr>
            <a:spLocks noGrp="1" noChangeArrowheads="1"/>
          </p:cNvSpPr>
          <p:nvPr>
            <p:ph type="title"/>
          </p:nvPr>
        </p:nvSpPr>
        <p:spPr/>
        <p:txBody>
          <a:bodyPr/>
          <a:lstStyle/>
          <a:p>
            <a:pPr eaLnBrk="1" hangingPunct="1"/>
            <a:endParaRPr lang="tr-TR" smtClean="0"/>
          </a:p>
        </p:txBody>
      </p:sp>
    </p:spTree>
  </p:cSld>
  <p:clrMapOvr>
    <a:masterClrMapping/>
  </p:clrMapOvr>
  <p:transition>
    <p:sndAc>
      <p:stSnd>
        <p:snd r:embed="rId2" name="camera.wav"/>
      </p:stSnd>
    </p:sndAc>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1268" name="3 Altbilgi Yer Tutucusu"/>
          <p:cNvSpPr>
            <a:spLocks noGrp="1"/>
          </p:cNvSpPr>
          <p:nvPr>
            <p:ph type="ftr" sz="quarter" idx="11"/>
          </p:nvPr>
        </p:nvSpPr>
        <p:spPr>
          <a:noFill/>
        </p:spPr>
        <p:txBody>
          <a:bodyPr/>
          <a:lstStyle/>
          <a:p>
            <a:r>
              <a:rPr lang="tr-TR"/>
              <a:t>DR. MUSTAFA KUTANİS SAÜ İNŞ.MÜH. BÖLÜMÜ</a:t>
            </a:r>
          </a:p>
        </p:txBody>
      </p:sp>
      <p:sp>
        <p:nvSpPr>
          <p:cNvPr id="11269" name="4 Slayt Numarası Yer Tutucusu"/>
          <p:cNvSpPr>
            <a:spLocks noGrp="1"/>
          </p:cNvSpPr>
          <p:nvPr>
            <p:ph type="sldNum" sz="quarter" idx="12"/>
          </p:nvPr>
        </p:nvSpPr>
        <p:spPr>
          <a:noFill/>
        </p:spPr>
        <p:txBody>
          <a:bodyPr/>
          <a:lstStyle/>
          <a:p>
            <a:r>
              <a:rPr lang="tr-TR"/>
              <a:t>SLIDE </a:t>
            </a:r>
            <a:fld id="{20022C7A-BC8E-4901-9E05-F28CBCB62E41}" type="slidenum">
              <a:rPr lang="tr-TR"/>
              <a:pPr/>
              <a:t>52</a:t>
            </a:fld>
            <a:endParaRPr lang="tr-TR"/>
          </a:p>
        </p:txBody>
      </p:sp>
      <p:graphicFrame>
        <p:nvGraphicFramePr>
          <p:cNvPr id="11266" name="Object 2"/>
          <p:cNvGraphicFramePr>
            <a:graphicFrameLocks/>
          </p:cNvGraphicFramePr>
          <p:nvPr/>
        </p:nvGraphicFramePr>
        <p:xfrm>
          <a:off x="2444750" y="760413"/>
          <a:ext cx="4318000" cy="6097587"/>
        </p:xfrm>
        <a:graphic>
          <a:graphicData uri="http://schemas.openxmlformats.org/presentationml/2006/ole">
            <p:oleObj spid="_x0000_s11266" name="Photo Editor Photo" r:id="rId5" imgW="3371429" imgH="4791744" progId="">
              <p:embed/>
            </p:oleObj>
          </a:graphicData>
        </a:graphic>
      </p:graphicFrame>
      <p:sp>
        <p:nvSpPr>
          <p:cNvPr id="11270" name="Rectangle 3"/>
          <p:cNvSpPr>
            <a:spLocks noGrp="1" noChangeArrowheads="1"/>
          </p:cNvSpPr>
          <p:nvPr>
            <p:ph type="title"/>
          </p:nvPr>
        </p:nvSpPr>
        <p:spPr/>
        <p:txBody>
          <a:bodyPr/>
          <a:lstStyle/>
          <a:p>
            <a:pPr eaLnBrk="1" hangingPunct="1"/>
            <a:r>
              <a:rPr lang="tr-TR" sz="2400" smtClean="0">
                <a:solidFill>
                  <a:schemeClr val="tx1"/>
                </a:solidFill>
              </a:rPr>
              <a:t>Yeterli Deprem Derzi Bulunmayan Bitişik Binalarda</a:t>
            </a:r>
            <a:br>
              <a:rPr lang="tr-TR" sz="2400" smtClean="0">
                <a:solidFill>
                  <a:schemeClr val="tx1"/>
                </a:solidFill>
              </a:rPr>
            </a:br>
            <a:r>
              <a:rPr lang="tr-TR" sz="2400" smtClean="0">
                <a:solidFill>
                  <a:schemeClr val="tx1"/>
                </a:solidFill>
              </a:rPr>
              <a:t>Çekiçleme Etkisi</a:t>
            </a:r>
          </a:p>
        </p:txBody>
      </p:sp>
    </p:spTree>
  </p:cSld>
  <p:clrMapOvr>
    <a:masterClrMapping/>
  </p:clrMapOvr>
  <p:transition>
    <p:sndAc>
      <p:stSnd>
        <p:snd r:embed="rId4" name="camera.wav"/>
      </p:stSnd>
    </p:sndAc>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92163" name="3 Altbilgi Yer Tutucusu"/>
          <p:cNvSpPr>
            <a:spLocks noGrp="1"/>
          </p:cNvSpPr>
          <p:nvPr>
            <p:ph type="ftr" sz="quarter" idx="11"/>
          </p:nvPr>
        </p:nvSpPr>
        <p:spPr>
          <a:noFill/>
        </p:spPr>
        <p:txBody>
          <a:bodyPr/>
          <a:lstStyle/>
          <a:p>
            <a:r>
              <a:rPr lang="tr-TR"/>
              <a:t>DR. MUSTAFA KUTANİS SAÜ İNŞ.MÜH. BÖLÜMÜ</a:t>
            </a:r>
          </a:p>
        </p:txBody>
      </p:sp>
      <p:sp>
        <p:nvSpPr>
          <p:cNvPr id="92164" name="4 Slayt Numarası Yer Tutucusu"/>
          <p:cNvSpPr>
            <a:spLocks noGrp="1"/>
          </p:cNvSpPr>
          <p:nvPr>
            <p:ph type="sldNum" sz="quarter" idx="12"/>
          </p:nvPr>
        </p:nvSpPr>
        <p:spPr>
          <a:noFill/>
        </p:spPr>
        <p:txBody>
          <a:bodyPr/>
          <a:lstStyle/>
          <a:p>
            <a:r>
              <a:rPr lang="tr-TR"/>
              <a:t>SLIDE </a:t>
            </a:r>
            <a:fld id="{385115FB-001C-460D-9CEC-5C33371982D7}" type="slidenum">
              <a:rPr lang="tr-TR"/>
              <a:pPr/>
              <a:t>53</a:t>
            </a:fld>
            <a:endParaRPr lang="tr-TR"/>
          </a:p>
        </p:txBody>
      </p:sp>
      <p:sp>
        <p:nvSpPr>
          <p:cNvPr id="92165" name="Rectangle 2"/>
          <p:cNvSpPr>
            <a:spLocks noGrp="1" noChangeArrowheads="1"/>
          </p:cNvSpPr>
          <p:nvPr>
            <p:ph type="title"/>
          </p:nvPr>
        </p:nvSpPr>
        <p:spPr/>
        <p:txBody>
          <a:bodyPr/>
          <a:lstStyle/>
          <a:p>
            <a:pPr eaLnBrk="1" hangingPunct="1"/>
            <a:r>
              <a:rPr lang="tr-TR" smtClean="0">
                <a:solidFill>
                  <a:schemeClr val="tx1"/>
                </a:solidFill>
              </a:rPr>
              <a:t>Ders: Bitişik binalarda çekiçleme etkisi</a:t>
            </a:r>
          </a:p>
        </p:txBody>
      </p:sp>
      <p:pic>
        <p:nvPicPr>
          <p:cNvPr id="92166" name="Picture 3" descr="Poor_13"/>
          <p:cNvPicPr>
            <a:picLocks noChangeAspect="1" noChangeArrowheads="1"/>
          </p:cNvPicPr>
          <p:nvPr/>
        </p:nvPicPr>
        <p:blipFill>
          <a:blip r:embed="rId3" cstate="print"/>
          <a:srcRect/>
          <a:stretch>
            <a:fillRect/>
          </a:stretch>
        </p:blipFill>
        <p:spPr bwMode="auto">
          <a:xfrm>
            <a:off x="828675" y="863600"/>
            <a:ext cx="7885113" cy="5840413"/>
          </a:xfrm>
          <a:prstGeom prst="rect">
            <a:avLst/>
          </a:prstGeom>
          <a:noFill/>
          <a:ln w="9525">
            <a:noFill/>
            <a:miter lim="800000"/>
            <a:headEnd/>
            <a:tailEnd/>
          </a:ln>
        </p:spPr>
      </p:pic>
    </p:spTree>
  </p:cSld>
  <p:clrMapOvr>
    <a:masterClrMapping/>
  </p:clrMapOvr>
  <p:transition>
    <p:sndAc>
      <p:stSnd>
        <p:snd r:embed="rId2" name="camera.wav"/>
      </p:stSnd>
    </p:sndAc>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93187" name="3 Altbilgi Yer Tutucusu"/>
          <p:cNvSpPr>
            <a:spLocks noGrp="1"/>
          </p:cNvSpPr>
          <p:nvPr>
            <p:ph type="ftr" sz="quarter" idx="11"/>
          </p:nvPr>
        </p:nvSpPr>
        <p:spPr>
          <a:noFill/>
        </p:spPr>
        <p:txBody>
          <a:bodyPr/>
          <a:lstStyle/>
          <a:p>
            <a:r>
              <a:rPr lang="tr-TR"/>
              <a:t>DR. MUSTAFA KUTANİS SAÜ İNŞ.MÜH. BÖLÜMÜ</a:t>
            </a:r>
          </a:p>
        </p:txBody>
      </p:sp>
      <p:sp>
        <p:nvSpPr>
          <p:cNvPr id="93188" name="4 Slayt Numarası Yer Tutucusu"/>
          <p:cNvSpPr>
            <a:spLocks noGrp="1"/>
          </p:cNvSpPr>
          <p:nvPr>
            <p:ph type="sldNum" sz="quarter" idx="12"/>
          </p:nvPr>
        </p:nvSpPr>
        <p:spPr>
          <a:noFill/>
        </p:spPr>
        <p:txBody>
          <a:bodyPr/>
          <a:lstStyle/>
          <a:p>
            <a:r>
              <a:rPr lang="tr-TR"/>
              <a:t>SLIDE </a:t>
            </a:r>
            <a:fld id="{91985499-002A-490B-A8AC-D99714039DF7}" type="slidenum">
              <a:rPr lang="tr-TR"/>
              <a:pPr/>
              <a:t>54</a:t>
            </a:fld>
            <a:endParaRPr lang="tr-TR"/>
          </a:p>
        </p:txBody>
      </p:sp>
      <p:sp>
        <p:nvSpPr>
          <p:cNvPr id="93189" name="Rectangle 2"/>
          <p:cNvSpPr>
            <a:spLocks noGrp="1" noChangeArrowheads="1"/>
          </p:cNvSpPr>
          <p:nvPr>
            <p:ph type="title"/>
          </p:nvPr>
        </p:nvSpPr>
        <p:spPr/>
        <p:txBody>
          <a:bodyPr/>
          <a:lstStyle/>
          <a:p>
            <a:pPr eaLnBrk="1" hangingPunct="1"/>
            <a:r>
              <a:rPr lang="tr-TR" sz="2400" i="1" smtClean="0"/>
              <a:t>DÜŞEY DOĞRULTUDA DÜZENSİZLİK DURUMLARI</a:t>
            </a:r>
            <a:r>
              <a:rPr lang="tr-TR" sz="2400" smtClean="0"/>
              <a:t> </a:t>
            </a:r>
          </a:p>
        </p:txBody>
      </p:sp>
      <p:pic>
        <p:nvPicPr>
          <p:cNvPr id="93190" name="Picture 3"/>
          <p:cNvPicPr>
            <a:picLocks noChangeAspect="1" noChangeArrowheads="1"/>
          </p:cNvPicPr>
          <p:nvPr/>
        </p:nvPicPr>
        <p:blipFill>
          <a:blip r:embed="rId3" cstate="print"/>
          <a:srcRect/>
          <a:stretch>
            <a:fillRect/>
          </a:stretch>
        </p:blipFill>
        <p:spPr bwMode="auto">
          <a:xfrm>
            <a:off x="465138" y="773113"/>
            <a:ext cx="8277225" cy="5843587"/>
          </a:xfrm>
          <a:prstGeom prst="rect">
            <a:avLst/>
          </a:prstGeom>
          <a:noFill/>
          <a:ln w="28575">
            <a:solidFill>
              <a:srgbClr val="FF3300"/>
            </a:solidFill>
            <a:miter lim="800000"/>
            <a:headEnd/>
            <a:tailEnd/>
          </a:ln>
        </p:spPr>
      </p:pic>
      <p:sp>
        <p:nvSpPr>
          <p:cNvPr id="7" name="6 Metin kutusu"/>
          <p:cNvSpPr txBox="1"/>
          <p:nvPr/>
        </p:nvSpPr>
        <p:spPr>
          <a:xfrm>
            <a:off x="7696200" y="2453640"/>
            <a:ext cx="990600" cy="369332"/>
          </a:xfrm>
          <a:prstGeom prst="rect">
            <a:avLst/>
          </a:prstGeom>
          <a:noFill/>
        </p:spPr>
        <p:txBody>
          <a:bodyPr wrap="square" rtlCol="0">
            <a:spAutoFit/>
          </a:bodyPr>
          <a:lstStyle/>
          <a:p>
            <a:r>
              <a:rPr lang="tr-TR" dirty="0" err="1" smtClean="0"/>
              <a:t>Shear</a:t>
            </a:r>
            <a:endParaRPr lang="tr-TR" dirty="0"/>
          </a:p>
        </p:txBody>
      </p:sp>
      <p:sp>
        <p:nvSpPr>
          <p:cNvPr id="8" name="7 Metin kutusu"/>
          <p:cNvSpPr txBox="1"/>
          <p:nvPr/>
        </p:nvSpPr>
        <p:spPr>
          <a:xfrm>
            <a:off x="7635240" y="4907280"/>
            <a:ext cx="990600" cy="369332"/>
          </a:xfrm>
          <a:prstGeom prst="rect">
            <a:avLst/>
          </a:prstGeom>
          <a:noFill/>
        </p:spPr>
        <p:txBody>
          <a:bodyPr wrap="square" rtlCol="0">
            <a:spAutoFit/>
          </a:bodyPr>
          <a:lstStyle/>
          <a:p>
            <a:r>
              <a:rPr lang="tr-TR" dirty="0" err="1" smtClean="0"/>
              <a:t>Drift</a:t>
            </a:r>
            <a:endParaRPr lang="tr-TR" dirty="0"/>
          </a:p>
        </p:txBody>
      </p:sp>
    </p:spTree>
  </p:cSld>
  <p:clrMapOvr>
    <a:masterClrMapping/>
  </p:clrMapOvr>
  <p:transition>
    <p:sndAc>
      <p:stSnd>
        <p:snd r:embed="rId2" name="camera.wav"/>
      </p:stSnd>
    </p:sndAc>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94211" name="4 Altbilgi Yer Tutucusu"/>
          <p:cNvSpPr>
            <a:spLocks noGrp="1"/>
          </p:cNvSpPr>
          <p:nvPr>
            <p:ph type="ftr" sz="quarter" idx="11"/>
          </p:nvPr>
        </p:nvSpPr>
        <p:spPr>
          <a:noFill/>
        </p:spPr>
        <p:txBody>
          <a:bodyPr/>
          <a:lstStyle/>
          <a:p>
            <a:r>
              <a:rPr lang="tr-TR"/>
              <a:t>DR. MUSTAFA KUTANİS SAÜ İNŞ.MÜH. BÖLÜMÜ</a:t>
            </a:r>
          </a:p>
        </p:txBody>
      </p:sp>
      <p:sp>
        <p:nvSpPr>
          <p:cNvPr id="94212" name="5 Slayt Numarası Yer Tutucusu"/>
          <p:cNvSpPr>
            <a:spLocks noGrp="1"/>
          </p:cNvSpPr>
          <p:nvPr>
            <p:ph type="sldNum" sz="quarter" idx="12"/>
          </p:nvPr>
        </p:nvSpPr>
        <p:spPr>
          <a:noFill/>
        </p:spPr>
        <p:txBody>
          <a:bodyPr/>
          <a:lstStyle/>
          <a:p>
            <a:r>
              <a:rPr lang="tr-TR"/>
              <a:t>SLIDE </a:t>
            </a:r>
            <a:fld id="{EEB1CCBA-BA47-49C4-A079-9844300AFDCD}" type="slidenum">
              <a:rPr lang="tr-TR"/>
              <a:pPr/>
              <a:t>55</a:t>
            </a:fld>
            <a:endParaRPr lang="tr-TR"/>
          </a:p>
        </p:txBody>
      </p:sp>
      <p:sp>
        <p:nvSpPr>
          <p:cNvPr id="94213" name="Rectangle 2"/>
          <p:cNvSpPr>
            <a:spLocks noGrp="1" noChangeArrowheads="1"/>
          </p:cNvSpPr>
          <p:nvPr>
            <p:ph type="title"/>
          </p:nvPr>
        </p:nvSpPr>
        <p:spPr/>
        <p:txBody>
          <a:bodyPr/>
          <a:lstStyle/>
          <a:p>
            <a:pPr eaLnBrk="1" hangingPunct="1"/>
            <a:r>
              <a:rPr lang="tr-TR" smtClean="0"/>
              <a:t>Zayıf Kat- Yumuşak Kat- Kısa Kolon</a:t>
            </a:r>
            <a:endParaRPr lang="en-US" smtClean="0"/>
          </a:p>
        </p:txBody>
      </p:sp>
      <p:sp>
        <p:nvSpPr>
          <p:cNvPr id="1101827" name="Rectangle 3"/>
          <p:cNvSpPr>
            <a:spLocks noGrp="1" noChangeArrowheads="1"/>
          </p:cNvSpPr>
          <p:nvPr>
            <p:ph type="body" idx="1"/>
          </p:nvPr>
        </p:nvSpPr>
        <p:spPr/>
        <p:txBody>
          <a:bodyPr/>
          <a:lstStyle/>
          <a:p>
            <a:pPr eaLnBrk="1" hangingPunct="1"/>
            <a:r>
              <a:rPr lang="tr-TR" sz="2000" smtClean="0"/>
              <a:t>Ülkemizde rastlanan en yaygın hasar, yumuşak veya zayıf kattan kaynaklanmaktadır. Deprem Yönetmeliği'ne göre, herhangi bir kattaki </a:t>
            </a:r>
            <a:r>
              <a:rPr lang="tr-TR" sz="2000" b="1" u="sng" smtClean="0">
                <a:solidFill>
                  <a:srgbClr val="0000FF"/>
                </a:solidFill>
              </a:rPr>
              <a:t>etkili kesme alanının</a:t>
            </a:r>
            <a:r>
              <a:rPr lang="tr-TR" sz="2000" smtClean="0"/>
              <a:t> bir üsttekine oranı 0.8'den azsa, </a:t>
            </a:r>
            <a:r>
              <a:rPr lang="tr-TR" sz="2000" b="1" smtClean="0">
                <a:solidFill>
                  <a:srgbClr val="0000FF"/>
                </a:solidFill>
              </a:rPr>
              <a:t>zayıf kat</a:t>
            </a:r>
            <a:r>
              <a:rPr lang="tr-TR" sz="2000" smtClean="0"/>
              <a:t> oluşur.</a:t>
            </a:r>
          </a:p>
          <a:p>
            <a:pPr eaLnBrk="1" hangingPunct="1"/>
            <a:r>
              <a:rPr lang="tr-TR" sz="2000" b="1" smtClean="0">
                <a:solidFill>
                  <a:srgbClr val="0000FF"/>
                </a:solidFill>
              </a:rPr>
              <a:t>Yumuşak kat</a:t>
            </a:r>
            <a:r>
              <a:rPr lang="tr-TR" sz="2000" smtClean="0"/>
              <a:t> ise bir katın (özellikle zemin kat) diğerlerine göre daha az rijit olmasından kaynaklanır. Yumuşak kat oluşumu, taşıyıcı sistem veya dolgu duvar nedeniyle oluşabilir.</a:t>
            </a:r>
          </a:p>
          <a:p>
            <a:pPr eaLnBrk="1" hangingPunct="1"/>
            <a:r>
              <a:rPr lang="tr-TR" sz="2000" smtClean="0"/>
              <a:t>Diğer bir sistem zayıflığı da kısa kolondur. </a:t>
            </a:r>
            <a:r>
              <a:rPr lang="tr-TR" sz="2000" b="1" smtClean="0">
                <a:solidFill>
                  <a:srgbClr val="0000FF"/>
                </a:solidFill>
              </a:rPr>
              <a:t>Kısa kolon</a:t>
            </a:r>
            <a:r>
              <a:rPr lang="tr-TR" sz="2000" smtClean="0"/>
              <a:t> taşıyıcı elemanlar nedeniyle oluşabileceği gibi, duvardan duvara uzanan pencereler nedeniyle de oluşabilir. Hesapta dolgu duvarlar ihmal edildiğinden, bu ikinci tür kolayca gözden kaçabilir. Şekil de gösterildiği gibi burada kolonun etkili boyunu kısaltan dolgu duvardır. Herhangi bir kolon deprem etkileri altında her iki ucunda da taşıma gücüne erişebilir</a:t>
            </a:r>
            <a:r>
              <a:rPr lang="tr-TR" sz="2000" smtClean="0">
                <a:solidFill>
                  <a:srgbClr val="0000FF"/>
                </a:solidFill>
              </a:rPr>
              <a:t>. </a:t>
            </a:r>
            <a:r>
              <a:rPr lang="tr-TR" sz="2000" smtClean="0">
                <a:solidFill>
                  <a:schemeClr val="accent2"/>
                </a:solidFill>
              </a:rPr>
              <a:t>Bu durumda uçlardaki moment kapasiteleri </a:t>
            </a:r>
            <a:r>
              <a:rPr lang="tr-TR" sz="2000" b="1" smtClean="0">
                <a:solidFill>
                  <a:schemeClr val="accent2"/>
                </a:solidFill>
                <a:latin typeface="Tahoma" pitchFamily="34" charset="0"/>
              </a:rPr>
              <a:t>M</a:t>
            </a:r>
            <a:r>
              <a:rPr lang="tr-TR" sz="2000" b="1" baseline="-25000" smtClean="0">
                <a:solidFill>
                  <a:schemeClr val="accent2"/>
                </a:solidFill>
                <a:latin typeface="Tahoma" pitchFamily="34" charset="0"/>
              </a:rPr>
              <a:t>pi</a:t>
            </a:r>
            <a:r>
              <a:rPr lang="tr-TR" sz="2000" b="1" smtClean="0">
                <a:solidFill>
                  <a:schemeClr val="accent2"/>
                </a:solidFill>
                <a:latin typeface="Tahoma" pitchFamily="34" charset="0"/>
              </a:rPr>
              <a:t> ve M</a:t>
            </a:r>
            <a:r>
              <a:rPr lang="tr-TR" sz="2000" b="1" baseline="-25000" smtClean="0">
                <a:solidFill>
                  <a:schemeClr val="accent2"/>
                </a:solidFill>
                <a:latin typeface="Tahoma" pitchFamily="34" charset="0"/>
              </a:rPr>
              <a:t>pj</a:t>
            </a:r>
            <a:r>
              <a:rPr lang="tr-TR" sz="2000" smtClean="0">
                <a:solidFill>
                  <a:schemeClr val="accent2"/>
                </a:solidFill>
              </a:rPr>
              <a:t> olursa, kolonu zorlayan kesme kuvveti aşağıdaki gibi ifade edilir:</a:t>
            </a:r>
          </a:p>
        </p:txBody>
      </p:sp>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01827">
                                            <p:txEl>
                                              <p:pRg st="1" end="1"/>
                                            </p:txEl>
                                          </p:spTgt>
                                        </p:tgtEl>
                                        <p:attrNameLst>
                                          <p:attrName>style.visibility</p:attrName>
                                        </p:attrNameLst>
                                      </p:cBhvr>
                                      <p:to>
                                        <p:strVal val="visible"/>
                                      </p:to>
                                    </p:set>
                                    <p:animEffect transition="in" filter="strips(downLeft)">
                                      <p:cBhvr>
                                        <p:cTn id="7" dur="500"/>
                                        <p:tgtEl>
                                          <p:spTgt spid="11018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101827">
                                            <p:txEl>
                                              <p:pRg st="2" end="2"/>
                                            </p:txEl>
                                          </p:spTgt>
                                        </p:tgtEl>
                                        <p:attrNameLst>
                                          <p:attrName>style.visibility</p:attrName>
                                        </p:attrNameLst>
                                      </p:cBhvr>
                                      <p:to>
                                        <p:strVal val="visible"/>
                                      </p:to>
                                    </p:set>
                                    <p:animEffect transition="in" filter="strips(downLeft)">
                                      <p:cBhvr>
                                        <p:cTn id="12" dur="500"/>
                                        <p:tgtEl>
                                          <p:spTgt spid="11018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Başlık"/>
          <p:cNvSpPr>
            <a:spLocks noGrp="1"/>
          </p:cNvSpPr>
          <p:nvPr>
            <p:ph type="title"/>
          </p:nvPr>
        </p:nvSpPr>
        <p:spPr/>
        <p:txBody>
          <a:bodyPr/>
          <a:lstStyle/>
          <a:p>
            <a:endParaRPr lang="tr-TR"/>
          </a:p>
        </p:txBody>
      </p:sp>
      <p:sp>
        <p:nvSpPr>
          <p:cNvPr id="4" name="3 Veri Yer Tutucusu"/>
          <p:cNvSpPr>
            <a:spLocks noGrp="1"/>
          </p:cNvSpPr>
          <p:nvPr>
            <p:ph type="dt" sz="half" idx="10"/>
          </p:nvPr>
        </p:nvSpPr>
        <p:spPr/>
        <p:txBody>
          <a:bodyPr/>
          <a:lstStyle/>
          <a:p>
            <a:fld id="{10E77F46-D2BE-4F9B-B202-69BCEDDAFC81}" type="datetime1">
              <a:rPr lang="tr-TR" smtClean="0"/>
              <a:pPr/>
              <a:t>06.09.2011</a:t>
            </a:fld>
            <a:endParaRPr lang="tr-TR"/>
          </a:p>
        </p:txBody>
      </p:sp>
      <p:sp>
        <p:nvSpPr>
          <p:cNvPr id="5" name="4 Altbilgi Yer Tutucusu"/>
          <p:cNvSpPr>
            <a:spLocks noGrp="1"/>
          </p:cNvSpPr>
          <p:nvPr>
            <p:ph type="ftr" sz="quarter" idx="11"/>
          </p:nvPr>
        </p:nvSpPr>
        <p:spPr/>
        <p:txBody>
          <a:bodyPr/>
          <a:lstStyle/>
          <a:p>
            <a:r>
              <a:rPr lang="tr-TR" smtClean="0"/>
              <a:t>DR. MUSTAFA KUTANİS SAÜ İNŞ.MÜH. BÖLÜMÜ</a:t>
            </a:r>
            <a:endParaRPr lang="tr-TR"/>
          </a:p>
        </p:txBody>
      </p:sp>
      <p:sp>
        <p:nvSpPr>
          <p:cNvPr id="6" name="5 Slayt Numarası Yer Tutucusu"/>
          <p:cNvSpPr>
            <a:spLocks noGrp="1"/>
          </p:cNvSpPr>
          <p:nvPr>
            <p:ph type="sldNum" sz="quarter" idx="12"/>
          </p:nvPr>
        </p:nvSpPr>
        <p:spPr/>
        <p:txBody>
          <a:bodyPr/>
          <a:lstStyle/>
          <a:p>
            <a:r>
              <a:rPr lang="tr-TR" smtClean="0"/>
              <a:t>SLIDE </a:t>
            </a:r>
            <a:fld id="{A8F4039B-56CD-465E-BE8D-FE546B54B654}" type="slidenum">
              <a:rPr lang="tr-TR" smtClean="0"/>
              <a:pPr/>
              <a:t>56</a:t>
            </a:fld>
            <a:endParaRPr lang="tr-TR"/>
          </a:p>
        </p:txBody>
      </p:sp>
      <p:pic>
        <p:nvPicPr>
          <p:cNvPr id="8" name="Picture 1028"/>
          <p:cNvPicPr>
            <a:picLocks noChangeAspect="1" noChangeArrowheads="1"/>
          </p:cNvPicPr>
          <p:nvPr/>
        </p:nvPicPr>
        <p:blipFill>
          <a:blip r:embed="rId2" cstate="print"/>
          <a:srcRect r="1595"/>
          <a:stretch>
            <a:fillRect/>
          </a:stretch>
        </p:blipFill>
        <p:spPr bwMode="auto">
          <a:xfrm>
            <a:off x="1828800" y="-1"/>
            <a:ext cx="4888548" cy="67404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96259" name="3 Altbilgi Yer Tutucusu"/>
          <p:cNvSpPr>
            <a:spLocks noGrp="1"/>
          </p:cNvSpPr>
          <p:nvPr>
            <p:ph type="ftr" sz="quarter" idx="11"/>
          </p:nvPr>
        </p:nvSpPr>
        <p:spPr>
          <a:noFill/>
        </p:spPr>
        <p:txBody>
          <a:bodyPr/>
          <a:lstStyle/>
          <a:p>
            <a:r>
              <a:rPr lang="tr-TR"/>
              <a:t>DR. MUSTAFA KUTANİS SAÜ İNŞ.MÜH. BÖLÜMÜ</a:t>
            </a:r>
          </a:p>
        </p:txBody>
      </p:sp>
      <p:sp>
        <p:nvSpPr>
          <p:cNvPr id="96260" name="4 Slayt Numarası Yer Tutucusu"/>
          <p:cNvSpPr>
            <a:spLocks noGrp="1"/>
          </p:cNvSpPr>
          <p:nvPr>
            <p:ph type="sldNum" sz="quarter" idx="12"/>
          </p:nvPr>
        </p:nvSpPr>
        <p:spPr>
          <a:noFill/>
        </p:spPr>
        <p:txBody>
          <a:bodyPr/>
          <a:lstStyle/>
          <a:p>
            <a:r>
              <a:rPr lang="tr-TR"/>
              <a:t>SLIDE </a:t>
            </a:r>
            <a:fld id="{3A706E7F-0202-4091-B11F-BE363A1C2C5D}" type="slidenum">
              <a:rPr lang="tr-TR"/>
              <a:pPr/>
              <a:t>57</a:t>
            </a:fld>
            <a:endParaRPr lang="tr-TR"/>
          </a:p>
        </p:txBody>
      </p:sp>
      <p:sp>
        <p:nvSpPr>
          <p:cNvPr id="96261" name="Rectangle 2"/>
          <p:cNvSpPr>
            <a:spLocks noGrp="1" noChangeArrowheads="1"/>
          </p:cNvSpPr>
          <p:nvPr>
            <p:ph type="title"/>
          </p:nvPr>
        </p:nvSpPr>
        <p:spPr/>
        <p:txBody>
          <a:bodyPr/>
          <a:lstStyle/>
          <a:p>
            <a:pPr eaLnBrk="1" hangingPunct="1"/>
            <a:r>
              <a:rPr lang="tr-TR" smtClean="0"/>
              <a:t>Zayıf Kat</a:t>
            </a:r>
          </a:p>
        </p:txBody>
      </p:sp>
      <p:pic>
        <p:nvPicPr>
          <p:cNvPr id="96262" name="Picture 3"/>
          <p:cNvPicPr>
            <a:picLocks noChangeAspect="1" noChangeArrowheads="1"/>
          </p:cNvPicPr>
          <p:nvPr/>
        </p:nvPicPr>
        <p:blipFill>
          <a:blip r:embed="rId3" cstate="print"/>
          <a:srcRect/>
          <a:stretch>
            <a:fillRect/>
          </a:stretch>
        </p:blipFill>
        <p:spPr bwMode="auto">
          <a:xfrm>
            <a:off x="468313" y="933450"/>
            <a:ext cx="8277225" cy="1871663"/>
          </a:xfrm>
          <a:prstGeom prst="rect">
            <a:avLst/>
          </a:prstGeom>
          <a:noFill/>
          <a:ln w="9525">
            <a:noFill/>
            <a:miter lim="800000"/>
            <a:headEnd/>
            <a:tailEnd/>
          </a:ln>
        </p:spPr>
      </p:pic>
      <p:pic>
        <p:nvPicPr>
          <p:cNvPr id="96263" name="Picture 4"/>
          <p:cNvPicPr>
            <a:picLocks noChangeAspect="1" noChangeArrowheads="1"/>
          </p:cNvPicPr>
          <p:nvPr/>
        </p:nvPicPr>
        <p:blipFill>
          <a:blip r:embed="rId4" cstate="print"/>
          <a:srcRect/>
          <a:stretch>
            <a:fillRect/>
          </a:stretch>
        </p:blipFill>
        <p:spPr bwMode="auto">
          <a:xfrm>
            <a:off x="425450" y="3435350"/>
            <a:ext cx="8277225" cy="2395538"/>
          </a:xfrm>
          <a:prstGeom prst="rect">
            <a:avLst/>
          </a:prstGeom>
          <a:noFill/>
          <a:ln w="9525">
            <a:noFill/>
            <a:miter lim="800000"/>
            <a:headEnd/>
            <a:tailEnd/>
          </a:ln>
        </p:spPr>
      </p:pic>
      <p:sp>
        <p:nvSpPr>
          <p:cNvPr id="1060869" name="Rectangle 5"/>
          <p:cNvSpPr>
            <a:spLocks noChangeArrowheads="1"/>
          </p:cNvSpPr>
          <p:nvPr/>
        </p:nvSpPr>
        <p:spPr bwMode="auto">
          <a:xfrm>
            <a:off x="4541838" y="855663"/>
            <a:ext cx="4351337" cy="5102225"/>
          </a:xfrm>
          <a:prstGeom prst="rect">
            <a:avLst/>
          </a:prstGeom>
          <a:solidFill>
            <a:schemeClr val="accent1"/>
          </a:solidFill>
          <a:ln w="9525">
            <a:solidFill>
              <a:schemeClr val="tx1"/>
            </a:solidFill>
            <a:miter lim="800000"/>
            <a:headEnd/>
            <a:tailEnd/>
          </a:ln>
        </p:spPr>
        <p:txBody>
          <a:bodyPr wrap="none" anchor="ctr"/>
          <a:lstStyle/>
          <a:p>
            <a:endParaRPr lang="tr-TR"/>
          </a:p>
        </p:txBody>
      </p:sp>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060869"/>
                                        </p:tgtEl>
                                      </p:cBhvr>
                                    </p:animEffect>
                                    <p:set>
                                      <p:cBhvr>
                                        <p:cTn id="7" dur="1" fill="hold">
                                          <p:stCondLst>
                                            <p:cond delay="499"/>
                                          </p:stCondLst>
                                        </p:cTn>
                                        <p:tgtEl>
                                          <p:spTgt spid="10608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086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97283" name="3 Altbilgi Yer Tutucusu"/>
          <p:cNvSpPr>
            <a:spLocks noGrp="1"/>
          </p:cNvSpPr>
          <p:nvPr>
            <p:ph type="ftr" sz="quarter" idx="11"/>
          </p:nvPr>
        </p:nvSpPr>
        <p:spPr>
          <a:noFill/>
        </p:spPr>
        <p:txBody>
          <a:bodyPr/>
          <a:lstStyle/>
          <a:p>
            <a:r>
              <a:rPr lang="tr-TR"/>
              <a:t>DR. MUSTAFA KUTANİS SAÜ İNŞ.MÜH. BÖLÜMÜ</a:t>
            </a:r>
          </a:p>
        </p:txBody>
      </p:sp>
      <p:sp>
        <p:nvSpPr>
          <p:cNvPr id="97284" name="4 Slayt Numarası Yer Tutucusu"/>
          <p:cNvSpPr>
            <a:spLocks noGrp="1"/>
          </p:cNvSpPr>
          <p:nvPr>
            <p:ph type="sldNum" sz="quarter" idx="12"/>
          </p:nvPr>
        </p:nvSpPr>
        <p:spPr>
          <a:noFill/>
        </p:spPr>
        <p:txBody>
          <a:bodyPr/>
          <a:lstStyle/>
          <a:p>
            <a:r>
              <a:rPr lang="tr-TR"/>
              <a:t>SLIDE </a:t>
            </a:r>
            <a:fld id="{F811E2E2-D95A-4CAD-BF48-ED48A2D7D96E}" type="slidenum">
              <a:rPr lang="tr-TR"/>
              <a:pPr/>
              <a:t>58</a:t>
            </a:fld>
            <a:endParaRPr lang="tr-TR"/>
          </a:p>
        </p:txBody>
      </p:sp>
      <p:pic>
        <p:nvPicPr>
          <p:cNvPr id="97285" name="Picture 2"/>
          <p:cNvPicPr>
            <a:picLocks noChangeAspect="1" noChangeArrowheads="1"/>
          </p:cNvPicPr>
          <p:nvPr/>
        </p:nvPicPr>
        <p:blipFill>
          <a:blip r:embed="rId3" cstate="print"/>
          <a:srcRect/>
          <a:stretch>
            <a:fillRect/>
          </a:stretch>
        </p:blipFill>
        <p:spPr bwMode="auto">
          <a:xfrm>
            <a:off x="965200" y="882650"/>
            <a:ext cx="3673475" cy="3503613"/>
          </a:xfrm>
          <a:prstGeom prst="rect">
            <a:avLst/>
          </a:prstGeom>
          <a:noFill/>
          <a:ln w="9525">
            <a:noFill/>
            <a:miter lim="800000"/>
            <a:headEnd/>
            <a:tailEnd/>
          </a:ln>
        </p:spPr>
      </p:pic>
      <p:pic>
        <p:nvPicPr>
          <p:cNvPr id="97286" name="Picture 3"/>
          <p:cNvPicPr>
            <a:picLocks noChangeAspect="1" noChangeArrowheads="1"/>
          </p:cNvPicPr>
          <p:nvPr/>
        </p:nvPicPr>
        <p:blipFill>
          <a:blip r:embed="rId4" cstate="print"/>
          <a:srcRect/>
          <a:stretch>
            <a:fillRect/>
          </a:stretch>
        </p:blipFill>
        <p:spPr bwMode="auto">
          <a:xfrm>
            <a:off x="5295900" y="865188"/>
            <a:ext cx="3419475" cy="3217862"/>
          </a:xfrm>
          <a:prstGeom prst="rect">
            <a:avLst/>
          </a:prstGeom>
          <a:noFill/>
          <a:ln w="9525">
            <a:noFill/>
            <a:miter lim="800000"/>
            <a:headEnd/>
            <a:tailEnd/>
          </a:ln>
        </p:spPr>
      </p:pic>
      <p:pic>
        <p:nvPicPr>
          <p:cNvPr id="97287" name="Picture 4"/>
          <p:cNvPicPr>
            <a:picLocks noChangeAspect="1" noChangeArrowheads="1"/>
          </p:cNvPicPr>
          <p:nvPr/>
        </p:nvPicPr>
        <p:blipFill>
          <a:blip r:embed="rId5" cstate="print"/>
          <a:srcRect/>
          <a:stretch>
            <a:fillRect/>
          </a:stretch>
        </p:blipFill>
        <p:spPr bwMode="auto">
          <a:xfrm>
            <a:off x="468313" y="5092700"/>
            <a:ext cx="4629150" cy="344488"/>
          </a:xfrm>
          <a:prstGeom prst="rect">
            <a:avLst/>
          </a:prstGeom>
          <a:solidFill>
            <a:schemeClr val="accent1"/>
          </a:solidFill>
          <a:ln w="9525">
            <a:solidFill>
              <a:srgbClr val="FF3300"/>
            </a:solidFill>
            <a:miter lim="800000"/>
            <a:headEnd/>
            <a:tailEnd/>
          </a:ln>
        </p:spPr>
      </p:pic>
      <p:sp>
        <p:nvSpPr>
          <p:cNvPr id="97288" name="Rectangle 5"/>
          <p:cNvSpPr>
            <a:spLocks noGrp="1" noChangeArrowheads="1"/>
          </p:cNvSpPr>
          <p:nvPr>
            <p:ph type="title"/>
          </p:nvPr>
        </p:nvSpPr>
        <p:spPr/>
        <p:txBody>
          <a:bodyPr/>
          <a:lstStyle/>
          <a:p>
            <a:pPr eaLnBrk="1" hangingPunct="1"/>
            <a:r>
              <a:rPr lang="tr-TR" sz="2400" smtClean="0">
                <a:solidFill>
                  <a:schemeClr val="tx1"/>
                </a:solidFill>
              </a:rPr>
              <a:t>Yumuşak Kat (B2) Düzensizliği (Rijitlik düzensizliği)</a:t>
            </a:r>
          </a:p>
        </p:txBody>
      </p:sp>
      <p:pic>
        <p:nvPicPr>
          <p:cNvPr id="97289" name="Picture 6"/>
          <p:cNvPicPr>
            <a:picLocks noChangeAspect="1" noChangeArrowheads="1"/>
          </p:cNvPicPr>
          <p:nvPr/>
        </p:nvPicPr>
        <p:blipFill>
          <a:blip r:embed="rId6" cstate="print"/>
          <a:srcRect/>
          <a:stretch>
            <a:fillRect/>
          </a:stretch>
        </p:blipFill>
        <p:spPr bwMode="auto">
          <a:xfrm>
            <a:off x="5375275" y="3919538"/>
            <a:ext cx="3641725" cy="2590800"/>
          </a:xfrm>
          <a:prstGeom prst="rect">
            <a:avLst/>
          </a:prstGeom>
          <a:noFill/>
          <a:ln w="9525">
            <a:noFill/>
            <a:miter lim="800000"/>
            <a:headEnd/>
            <a:tailEnd/>
          </a:ln>
        </p:spPr>
      </p:pic>
      <p:pic>
        <p:nvPicPr>
          <p:cNvPr id="97290" name="Picture 7"/>
          <p:cNvPicPr>
            <a:picLocks noChangeAspect="1" noChangeArrowheads="1"/>
          </p:cNvPicPr>
          <p:nvPr/>
        </p:nvPicPr>
        <p:blipFill>
          <a:blip r:embed="rId7" cstate="print"/>
          <a:srcRect/>
          <a:stretch>
            <a:fillRect/>
          </a:stretch>
        </p:blipFill>
        <p:spPr bwMode="auto">
          <a:xfrm>
            <a:off x="317500" y="4514850"/>
            <a:ext cx="5095875" cy="419100"/>
          </a:xfrm>
          <a:prstGeom prst="rect">
            <a:avLst/>
          </a:prstGeom>
          <a:noFill/>
          <a:ln w="9525">
            <a:solidFill>
              <a:srgbClr val="FF3300"/>
            </a:solidFill>
            <a:miter lim="800000"/>
            <a:headEnd/>
            <a:tailEnd/>
          </a:ln>
        </p:spPr>
      </p:pic>
    </p:spTree>
  </p:cSld>
  <p:clrMapOvr>
    <a:masterClrMapping/>
  </p:clrMapOvr>
  <p:transition>
    <p:sndAc>
      <p:stSnd>
        <p:snd r:embed="rId2" name="camera.wav"/>
      </p:stSnd>
    </p:sndAc>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98307" name="3 Altbilgi Yer Tutucusu"/>
          <p:cNvSpPr>
            <a:spLocks noGrp="1"/>
          </p:cNvSpPr>
          <p:nvPr>
            <p:ph type="ftr" sz="quarter" idx="11"/>
          </p:nvPr>
        </p:nvSpPr>
        <p:spPr>
          <a:noFill/>
        </p:spPr>
        <p:txBody>
          <a:bodyPr/>
          <a:lstStyle/>
          <a:p>
            <a:r>
              <a:rPr lang="tr-TR"/>
              <a:t>DR. MUSTAFA KUTANİS SAÜ İNŞ.MÜH. BÖLÜMÜ</a:t>
            </a:r>
          </a:p>
        </p:txBody>
      </p:sp>
      <p:sp>
        <p:nvSpPr>
          <p:cNvPr id="98308" name="4 Slayt Numarası Yer Tutucusu"/>
          <p:cNvSpPr>
            <a:spLocks noGrp="1"/>
          </p:cNvSpPr>
          <p:nvPr>
            <p:ph type="sldNum" sz="quarter" idx="12"/>
          </p:nvPr>
        </p:nvSpPr>
        <p:spPr>
          <a:noFill/>
        </p:spPr>
        <p:txBody>
          <a:bodyPr/>
          <a:lstStyle/>
          <a:p>
            <a:r>
              <a:rPr lang="tr-TR"/>
              <a:t>SLIDE </a:t>
            </a:r>
            <a:fld id="{648C77F4-3616-4B4B-BAC9-2F41E836CE31}" type="slidenum">
              <a:rPr lang="tr-TR"/>
              <a:pPr/>
              <a:t>59</a:t>
            </a:fld>
            <a:endParaRPr lang="tr-TR"/>
          </a:p>
        </p:txBody>
      </p:sp>
      <p:sp>
        <p:nvSpPr>
          <p:cNvPr id="98309" name="Rectangle 2"/>
          <p:cNvSpPr>
            <a:spLocks noGrp="1" noChangeArrowheads="1"/>
          </p:cNvSpPr>
          <p:nvPr>
            <p:ph type="title"/>
          </p:nvPr>
        </p:nvSpPr>
        <p:spPr/>
        <p:txBody>
          <a:bodyPr/>
          <a:lstStyle/>
          <a:p>
            <a:pPr eaLnBrk="1" hangingPunct="1"/>
            <a:r>
              <a:rPr lang="tr-TR" smtClean="0"/>
              <a:t>YUMUŞAK KAT :ÇÖZÜM ?</a:t>
            </a:r>
          </a:p>
        </p:txBody>
      </p:sp>
      <p:pic>
        <p:nvPicPr>
          <p:cNvPr id="98310" name="Picture 3"/>
          <p:cNvPicPr>
            <a:picLocks noChangeAspect="1" noChangeArrowheads="1"/>
          </p:cNvPicPr>
          <p:nvPr/>
        </p:nvPicPr>
        <p:blipFill>
          <a:blip r:embed="rId3" cstate="print"/>
          <a:srcRect/>
          <a:stretch>
            <a:fillRect/>
          </a:stretch>
        </p:blipFill>
        <p:spPr bwMode="auto">
          <a:xfrm>
            <a:off x="254000" y="965200"/>
            <a:ext cx="3346450" cy="1865313"/>
          </a:xfrm>
          <a:prstGeom prst="rect">
            <a:avLst/>
          </a:prstGeom>
          <a:noFill/>
          <a:ln w="9525">
            <a:noFill/>
            <a:miter lim="800000"/>
            <a:headEnd/>
            <a:tailEnd/>
          </a:ln>
        </p:spPr>
      </p:pic>
      <p:pic>
        <p:nvPicPr>
          <p:cNvPr id="98311" name="Picture 4"/>
          <p:cNvPicPr>
            <a:picLocks noChangeAspect="1" noChangeArrowheads="1"/>
          </p:cNvPicPr>
          <p:nvPr/>
        </p:nvPicPr>
        <p:blipFill>
          <a:blip r:embed="rId4" cstate="print"/>
          <a:srcRect/>
          <a:stretch>
            <a:fillRect/>
          </a:stretch>
        </p:blipFill>
        <p:spPr bwMode="auto">
          <a:xfrm>
            <a:off x="4583113" y="879475"/>
            <a:ext cx="4356100" cy="5503863"/>
          </a:xfrm>
          <a:prstGeom prst="rect">
            <a:avLst/>
          </a:prstGeom>
          <a:noFill/>
          <a:ln w="9525">
            <a:noFill/>
            <a:miter lim="800000"/>
            <a:headEnd/>
            <a:tailEnd/>
          </a:ln>
        </p:spPr>
      </p:pic>
      <p:pic>
        <p:nvPicPr>
          <p:cNvPr id="98312" name="Picture 5"/>
          <p:cNvPicPr>
            <a:picLocks noChangeAspect="1" noChangeArrowheads="1"/>
          </p:cNvPicPr>
          <p:nvPr/>
        </p:nvPicPr>
        <p:blipFill>
          <a:blip r:embed="rId5" cstate="print"/>
          <a:srcRect/>
          <a:stretch>
            <a:fillRect/>
          </a:stretch>
        </p:blipFill>
        <p:spPr bwMode="auto">
          <a:xfrm>
            <a:off x="374650" y="3808413"/>
            <a:ext cx="4224338" cy="2398712"/>
          </a:xfrm>
          <a:prstGeom prst="rect">
            <a:avLst/>
          </a:prstGeom>
          <a:noFill/>
          <a:ln w="9525">
            <a:noFill/>
            <a:miter lim="800000"/>
            <a:headEnd/>
            <a:tailEnd/>
          </a:ln>
        </p:spPr>
      </p:pic>
      <p:sp>
        <p:nvSpPr>
          <p:cNvPr id="98313" name="Text Box 6"/>
          <p:cNvSpPr txBox="1">
            <a:spLocks noChangeArrowheads="1"/>
          </p:cNvSpPr>
          <p:nvPr/>
        </p:nvSpPr>
        <p:spPr bwMode="auto">
          <a:xfrm>
            <a:off x="5922963" y="3319463"/>
            <a:ext cx="1589087" cy="274637"/>
          </a:xfrm>
          <a:prstGeom prst="rect">
            <a:avLst/>
          </a:prstGeom>
          <a:noFill/>
          <a:ln w="9525">
            <a:noFill/>
            <a:miter lim="800000"/>
            <a:headEnd/>
            <a:tailEnd/>
          </a:ln>
        </p:spPr>
        <p:txBody>
          <a:bodyPr lIns="0" tIns="0" rIns="0" bIns="0">
            <a:spAutoFit/>
          </a:bodyPr>
          <a:lstStyle/>
          <a:p>
            <a:pPr algn="ctr">
              <a:spcBef>
                <a:spcPct val="50000"/>
              </a:spcBef>
            </a:pPr>
            <a:r>
              <a:rPr lang="tr-TR">
                <a:latin typeface="Times New Roman" pitchFamily="18" charset="0"/>
              </a:rPr>
              <a:t>İlave Kolon</a:t>
            </a:r>
          </a:p>
        </p:txBody>
      </p:sp>
      <p:sp>
        <p:nvSpPr>
          <p:cNvPr id="98314" name="Text Box 7"/>
          <p:cNvSpPr txBox="1">
            <a:spLocks noChangeArrowheads="1"/>
          </p:cNvSpPr>
          <p:nvPr/>
        </p:nvSpPr>
        <p:spPr bwMode="auto">
          <a:xfrm>
            <a:off x="7362825" y="3662363"/>
            <a:ext cx="1589088" cy="274637"/>
          </a:xfrm>
          <a:prstGeom prst="rect">
            <a:avLst/>
          </a:prstGeom>
          <a:noFill/>
          <a:ln w="9525">
            <a:noFill/>
            <a:miter lim="800000"/>
            <a:headEnd/>
            <a:tailEnd/>
          </a:ln>
        </p:spPr>
        <p:txBody>
          <a:bodyPr lIns="0" tIns="0" rIns="0" bIns="0">
            <a:spAutoFit/>
          </a:bodyPr>
          <a:lstStyle/>
          <a:p>
            <a:pPr algn="ctr">
              <a:spcBef>
                <a:spcPct val="50000"/>
              </a:spcBef>
            </a:pPr>
            <a:r>
              <a:rPr lang="tr-TR">
                <a:latin typeface="Times New Roman" pitchFamily="18" charset="0"/>
              </a:rPr>
              <a:t>Çapraz</a:t>
            </a:r>
          </a:p>
        </p:txBody>
      </p:sp>
      <p:sp>
        <p:nvSpPr>
          <p:cNvPr id="98315" name="Text Box 8"/>
          <p:cNvSpPr txBox="1">
            <a:spLocks noChangeArrowheads="1"/>
          </p:cNvSpPr>
          <p:nvPr/>
        </p:nvSpPr>
        <p:spPr bwMode="auto">
          <a:xfrm>
            <a:off x="539750" y="3521075"/>
            <a:ext cx="1589088" cy="274638"/>
          </a:xfrm>
          <a:prstGeom prst="rect">
            <a:avLst/>
          </a:prstGeom>
          <a:noFill/>
          <a:ln w="9525">
            <a:noFill/>
            <a:miter lim="800000"/>
            <a:headEnd/>
            <a:tailEnd/>
          </a:ln>
        </p:spPr>
        <p:txBody>
          <a:bodyPr lIns="0" tIns="0" rIns="0" bIns="0">
            <a:spAutoFit/>
          </a:bodyPr>
          <a:lstStyle/>
          <a:p>
            <a:pPr algn="ctr">
              <a:spcBef>
                <a:spcPct val="50000"/>
              </a:spcBef>
            </a:pPr>
            <a:r>
              <a:rPr lang="tr-TR">
                <a:latin typeface="Times New Roman" pitchFamily="18" charset="0"/>
              </a:rPr>
              <a:t>Payanda</a:t>
            </a:r>
          </a:p>
        </p:txBody>
      </p:sp>
    </p:spTree>
  </p:cSld>
  <p:clrMapOvr>
    <a:masterClrMapping/>
  </p:clrMapOvr>
  <p:transition>
    <p:sndAc>
      <p:stSnd>
        <p:snd r:embed="rId2" name="camera.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ltbilgi Yer Tutucusu"/>
          <p:cNvSpPr>
            <a:spLocks noGrp="1"/>
          </p:cNvSpPr>
          <p:nvPr>
            <p:ph type="ftr" sz="quarter" idx="11"/>
          </p:nvPr>
        </p:nvSpPr>
        <p:spPr/>
        <p:txBody>
          <a:bodyPr/>
          <a:lstStyle/>
          <a:p>
            <a:r>
              <a:rPr lang="tr-TR"/>
              <a:t>DR. MUSTAFA KUTANİS SAÜ İNŞ.MÜH. BÖLÜMÜ</a:t>
            </a:r>
          </a:p>
        </p:txBody>
      </p:sp>
      <p:grpSp>
        <p:nvGrpSpPr>
          <p:cNvPr id="2" name="Group 4"/>
          <p:cNvGrpSpPr>
            <a:grpSpLocks/>
          </p:cNvGrpSpPr>
          <p:nvPr/>
        </p:nvGrpSpPr>
        <p:grpSpPr bwMode="auto">
          <a:xfrm>
            <a:off x="611188" y="549275"/>
            <a:ext cx="7489825" cy="5602288"/>
            <a:chOff x="385" y="346"/>
            <a:chExt cx="4718" cy="3529"/>
          </a:xfrm>
        </p:grpSpPr>
        <p:pic>
          <p:nvPicPr>
            <p:cNvPr id="17410" name="Picture 2" descr="asansor[1]"/>
            <p:cNvPicPr>
              <a:picLocks noChangeAspect="1" noChangeArrowheads="1"/>
            </p:cNvPicPr>
            <p:nvPr/>
          </p:nvPicPr>
          <p:blipFill>
            <a:blip r:embed="rId2" cstate="print"/>
            <a:srcRect/>
            <a:stretch>
              <a:fillRect/>
            </a:stretch>
          </p:blipFill>
          <p:spPr bwMode="auto">
            <a:xfrm>
              <a:off x="385" y="346"/>
              <a:ext cx="4718" cy="3529"/>
            </a:xfrm>
            <a:prstGeom prst="rect">
              <a:avLst/>
            </a:prstGeom>
            <a:noFill/>
          </p:spPr>
        </p:pic>
        <p:sp>
          <p:nvSpPr>
            <p:cNvPr id="17411" name="Rectangle 3"/>
            <p:cNvSpPr>
              <a:spLocks noChangeArrowheads="1"/>
            </p:cNvSpPr>
            <p:nvPr/>
          </p:nvSpPr>
          <p:spPr bwMode="auto">
            <a:xfrm>
              <a:off x="3152" y="3566"/>
              <a:ext cx="1951" cy="272"/>
            </a:xfrm>
            <a:prstGeom prst="rect">
              <a:avLst/>
            </a:prstGeom>
            <a:solidFill>
              <a:schemeClr val="bg2"/>
            </a:solidFill>
            <a:ln w="9525">
              <a:noFill/>
              <a:miter lim="800000"/>
              <a:headEnd/>
              <a:tailEnd/>
            </a:ln>
            <a:effectLst/>
          </p:spPr>
          <p:txBody>
            <a:bodyPr wrap="none" anchor="ctr"/>
            <a:lstStyle/>
            <a:p>
              <a:endParaRPr lang="tr-TR"/>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99331" name="3 Altbilgi Yer Tutucusu"/>
          <p:cNvSpPr>
            <a:spLocks noGrp="1"/>
          </p:cNvSpPr>
          <p:nvPr>
            <p:ph type="ftr" sz="quarter" idx="11"/>
          </p:nvPr>
        </p:nvSpPr>
        <p:spPr>
          <a:noFill/>
        </p:spPr>
        <p:txBody>
          <a:bodyPr/>
          <a:lstStyle/>
          <a:p>
            <a:r>
              <a:rPr lang="tr-TR"/>
              <a:t>DR. MUSTAFA KUTANİS SAÜ İNŞ.MÜH. BÖLÜMÜ</a:t>
            </a:r>
          </a:p>
        </p:txBody>
      </p:sp>
      <p:sp>
        <p:nvSpPr>
          <p:cNvPr id="99332" name="4 Slayt Numarası Yer Tutucusu"/>
          <p:cNvSpPr>
            <a:spLocks noGrp="1"/>
          </p:cNvSpPr>
          <p:nvPr>
            <p:ph type="sldNum" sz="quarter" idx="12"/>
          </p:nvPr>
        </p:nvSpPr>
        <p:spPr>
          <a:noFill/>
        </p:spPr>
        <p:txBody>
          <a:bodyPr/>
          <a:lstStyle/>
          <a:p>
            <a:r>
              <a:rPr lang="tr-TR"/>
              <a:t>SLIDE </a:t>
            </a:r>
            <a:fld id="{B28FE51D-51C6-48BA-8798-36BE25A61288}" type="slidenum">
              <a:rPr lang="tr-TR"/>
              <a:pPr/>
              <a:t>60</a:t>
            </a:fld>
            <a:endParaRPr lang="tr-TR"/>
          </a:p>
        </p:txBody>
      </p:sp>
      <p:sp>
        <p:nvSpPr>
          <p:cNvPr id="99333" name="Rectangle 2"/>
          <p:cNvSpPr>
            <a:spLocks noGrp="1" noChangeArrowheads="1"/>
          </p:cNvSpPr>
          <p:nvPr>
            <p:ph type="title"/>
          </p:nvPr>
        </p:nvSpPr>
        <p:spPr/>
        <p:txBody>
          <a:bodyPr/>
          <a:lstStyle/>
          <a:p>
            <a:pPr eaLnBrk="1" hangingPunct="1"/>
            <a:r>
              <a:rPr lang="tr-TR" smtClean="0"/>
              <a:t>B2</a:t>
            </a:r>
          </a:p>
        </p:txBody>
      </p:sp>
      <p:pic>
        <p:nvPicPr>
          <p:cNvPr id="99334" name="Picture 3"/>
          <p:cNvPicPr>
            <a:picLocks noChangeAspect="1" noChangeArrowheads="1"/>
          </p:cNvPicPr>
          <p:nvPr/>
        </p:nvPicPr>
        <p:blipFill>
          <a:blip r:embed="rId3" cstate="print"/>
          <a:srcRect/>
          <a:stretch>
            <a:fillRect/>
          </a:stretch>
        </p:blipFill>
        <p:spPr bwMode="auto">
          <a:xfrm>
            <a:off x="617538" y="1189038"/>
            <a:ext cx="7907337" cy="4484687"/>
          </a:xfrm>
          <a:prstGeom prst="rect">
            <a:avLst/>
          </a:prstGeom>
          <a:noFill/>
          <a:ln w="9525">
            <a:noFill/>
            <a:miter lim="800000"/>
            <a:headEnd/>
            <a:tailEnd/>
          </a:ln>
        </p:spPr>
      </p:pic>
      <p:sp>
        <p:nvSpPr>
          <p:cNvPr id="99335" name="Text Box 4"/>
          <p:cNvSpPr txBox="1">
            <a:spLocks noChangeArrowheads="1"/>
          </p:cNvSpPr>
          <p:nvPr/>
        </p:nvSpPr>
        <p:spPr bwMode="auto">
          <a:xfrm>
            <a:off x="3562350" y="2360613"/>
            <a:ext cx="1201738" cy="641350"/>
          </a:xfrm>
          <a:prstGeom prst="rect">
            <a:avLst/>
          </a:prstGeom>
          <a:noFill/>
          <a:ln w="9525">
            <a:noFill/>
            <a:miter lim="800000"/>
            <a:headEnd/>
            <a:tailEnd/>
          </a:ln>
        </p:spPr>
        <p:txBody>
          <a:bodyPr>
            <a:spAutoFit/>
          </a:bodyPr>
          <a:lstStyle/>
          <a:p>
            <a:pPr algn="ctr">
              <a:spcBef>
                <a:spcPct val="50000"/>
              </a:spcBef>
            </a:pPr>
            <a:r>
              <a:rPr lang="tr-TR" b="0"/>
              <a:t>Yumuşak Kat</a:t>
            </a:r>
          </a:p>
        </p:txBody>
      </p:sp>
      <p:sp>
        <p:nvSpPr>
          <p:cNvPr id="99336" name="AutoShape 5"/>
          <p:cNvSpPr>
            <a:spLocks noChangeArrowheads="1"/>
          </p:cNvSpPr>
          <p:nvPr/>
        </p:nvSpPr>
        <p:spPr bwMode="auto">
          <a:xfrm>
            <a:off x="3992563" y="1828800"/>
            <a:ext cx="766762" cy="241300"/>
          </a:xfrm>
          <a:prstGeom prst="rightArrow">
            <a:avLst>
              <a:gd name="adj1" fmla="val 50000"/>
              <a:gd name="adj2" fmla="val 79441"/>
            </a:avLst>
          </a:prstGeom>
          <a:solidFill>
            <a:srgbClr val="FFFF00"/>
          </a:solidFill>
          <a:ln w="9525">
            <a:solidFill>
              <a:srgbClr val="FF3300"/>
            </a:solidFill>
            <a:miter lim="800000"/>
            <a:headEnd/>
            <a:tailEnd/>
          </a:ln>
        </p:spPr>
        <p:txBody>
          <a:bodyPr wrap="none" anchor="ctr"/>
          <a:lstStyle/>
          <a:p>
            <a:endParaRPr lang="tr-TR"/>
          </a:p>
        </p:txBody>
      </p:sp>
      <p:sp>
        <p:nvSpPr>
          <p:cNvPr id="99337" name="AutoShape 6"/>
          <p:cNvSpPr>
            <a:spLocks noChangeArrowheads="1"/>
          </p:cNvSpPr>
          <p:nvPr/>
        </p:nvSpPr>
        <p:spPr bwMode="auto">
          <a:xfrm>
            <a:off x="3994150" y="4706938"/>
            <a:ext cx="766763" cy="241300"/>
          </a:xfrm>
          <a:prstGeom prst="rightArrow">
            <a:avLst>
              <a:gd name="adj1" fmla="val 50000"/>
              <a:gd name="adj2" fmla="val 79441"/>
            </a:avLst>
          </a:prstGeom>
          <a:solidFill>
            <a:srgbClr val="FFFF00"/>
          </a:solidFill>
          <a:ln w="9525">
            <a:solidFill>
              <a:srgbClr val="FF3300"/>
            </a:solidFill>
            <a:miter lim="800000"/>
            <a:headEnd/>
            <a:tailEnd/>
          </a:ln>
        </p:spPr>
        <p:txBody>
          <a:bodyPr wrap="none" anchor="ctr"/>
          <a:lstStyle/>
          <a:p>
            <a:endParaRPr lang="tr-TR"/>
          </a:p>
        </p:txBody>
      </p:sp>
      <p:sp>
        <p:nvSpPr>
          <p:cNvPr id="99338" name="Oval 7"/>
          <p:cNvSpPr>
            <a:spLocks noChangeArrowheads="1"/>
          </p:cNvSpPr>
          <p:nvPr/>
        </p:nvSpPr>
        <p:spPr bwMode="auto">
          <a:xfrm>
            <a:off x="5392738" y="2286000"/>
            <a:ext cx="307975" cy="188913"/>
          </a:xfrm>
          <a:prstGeom prst="ellipse">
            <a:avLst/>
          </a:prstGeom>
          <a:solidFill>
            <a:srgbClr val="FF3300">
              <a:alpha val="38823"/>
            </a:srgbClr>
          </a:solidFill>
          <a:ln w="9525">
            <a:noFill/>
            <a:round/>
            <a:headEnd/>
            <a:tailEnd/>
          </a:ln>
        </p:spPr>
        <p:txBody>
          <a:bodyPr wrap="none" anchor="ctr"/>
          <a:lstStyle/>
          <a:p>
            <a:endParaRPr lang="tr-TR"/>
          </a:p>
        </p:txBody>
      </p:sp>
      <p:sp>
        <p:nvSpPr>
          <p:cNvPr id="99339" name="Oval 8"/>
          <p:cNvSpPr>
            <a:spLocks noChangeArrowheads="1"/>
          </p:cNvSpPr>
          <p:nvPr/>
        </p:nvSpPr>
        <p:spPr bwMode="auto">
          <a:xfrm>
            <a:off x="7208838" y="2282825"/>
            <a:ext cx="307975" cy="188913"/>
          </a:xfrm>
          <a:prstGeom prst="ellipse">
            <a:avLst/>
          </a:prstGeom>
          <a:solidFill>
            <a:srgbClr val="FF3300">
              <a:alpha val="38823"/>
            </a:srgbClr>
          </a:solidFill>
          <a:ln w="9525">
            <a:noFill/>
            <a:round/>
            <a:headEnd/>
            <a:tailEnd/>
          </a:ln>
        </p:spPr>
        <p:txBody>
          <a:bodyPr wrap="none" anchor="ctr"/>
          <a:lstStyle/>
          <a:p>
            <a:endParaRPr lang="tr-TR"/>
          </a:p>
        </p:txBody>
      </p:sp>
      <p:sp>
        <p:nvSpPr>
          <p:cNvPr id="99340" name="Oval 9"/>
          <p:cNvSpPr>
            <a:spLocks noChangeArrowheads="1"/>
          </p:cNvSpPr>
          <p:nvPr/>
        </p:nvSpPr>
        <p:spPr bwMode="auto">
          <a:xfrm>
            <a:off x="6357938" y="2260600"/>
            <a:ext cx="307975" cy="188913"/>
          </a:xfrm>
          <a:prstGeom prst="ellipse">
            <a:avLst/>
          </a:prstGeom>
          <a:solidFill>
            <a:srgbClr val="FF3300">
              <a:alpha val="38823"/>
            </a:srgbClr>
          </a:solidFill>
          <a:ln w="9525">
            <a:noFill/>
            <a:round/>
            <a:headEnd/>
            <a:tailEnd/>
          </a:ln>
        </p:spPr>
        <p:txBody>
          <a:bodyPr wrap="none" anchor="ctr"/>
          <a:lstStyle/>
          <a:p>
            <a:endParaRPr lang="tr-TR"/>
          </a:p>
        </p:txBody>
      </p:sp>
      <p:sp>
        <p:nvSpPr>
          <p:cNvPr id="99341" name="Oval 10"/>
          <p:cNvSpPr>
            <a:spLocks noChangeArrowheads="1"/>
          </p:cNvSpPr>
          <p:nvPr/>
        </p:nvSpPr>
        <p:spPr bwMode="auto">
          <a:xfrm>
            <a:off x="8121650" y="2281238"/>
            <a:ext cx="307975" cy="188912"/>
          </a:xfrm>
          <a:prstGeom prst="ellipse">
            <a:avLst/>
          </a:prstGeom>
          <a:solidFill>
            <a:srgbClr val="FF3300">
              <a:alpha val="38823"/>
            </a:srgbClr>
          </a:solidFill>
          <a:ln w="9525">
            <a:noFill/>
            <a:round/>
            <a:headEnd/>
            <a:tailEnd/>
          </a:ln>
        </p:spPr>
        <p:txBody>
          <a:bodyPr wrap="none" anchor="ctr"/>
          <a:lstStyle/>
          <a:p>
            <a:endParaRPr lang="tr-TR"/>
          </a:p>
        </p:txBody>
      </p:sp>
      <p:sp>
        <p:nvSpPr>
          <p:cNvPr id="99342" name="Oval 11"/>
          <p:cNvSpPr>
            <a:spLocks noChangeArrowheads="1"/>
          </p:cNvSpPr>
          <p:nvPr/>
        </p:nvSpPr>
        <p:spPr bwMode="auto">
          <a:xfrm>
            <a:off x="5389563" y="4530725"/>
            <a:ext cx="307975" cy="188913"/>
          </a:xfrm>
          <a:prstGeom prst="ellipse">
            <a:avLst/>
          </a:prstGeom>
          <a:solidFill>
            <a:srgbClr val="FF3300">
              <a:alpha val="38823"/>
            </a:srgbClr>
          </a:solidFill>
          <a:ln w="9525">
            <a:noFill/>
            <a:round/>
            <a:headEnd/>
            <a:tailEnd/>
          </a:ln>
        </p:spPr>
        <p:txBody>
          <a:bodyPr wrap="none" anchor="ctr"/>
          <a:lstStyle/>
          <a:p>
            <a:endParaRPr lang="tr-TR"/>
          </a:p>
        </p:txBody>
      </p:sp>
      <p:sp>
        <p:nvSpPr>
          <p:cNvPr id="99343" name="Oval 12"/>
          <p:cNvSpPr>
            <a:spLocks noChangeArrowheads="1"/>
          </p:cNvSpPr>
          <p:nvPr/>
        </p:nvSpPr>
        <p:spPr bwMode="auto">
          <a:xfrm>
            <a:off x="6329363" y="4541838"/>
            <a:ext cx="307975" cy="188912"/>
          </a:xfrm>
          <a:prstGeom prst="ellipse">
            <a:avLst/>
          </a:prstGeom>
          <a:solidFill>
            <a:srgbClr val="FF3300">
              <a:alpha val="38823"/>
            </a:srgbClr>
          </a:solidFill>
          <a:ln w="9525">
            <a:noFill/>
            <a:round/>
            <a:headEnd/>
            <a:tailEnd/>
          </a:ln>
        </p:spPr>
        <p:txBody>
          <a:bodyPr wrap="none" anchor="ctr"/>
          <a:lstStyle/>
          <a:p>
            <a:endParaRPr lang="tr-TR"/>
          </a:p>
        </p:txBody>
      </p:sp>
      <p:sp>
        <p:nvSpPr>
          <p:cNvPr id="99344" name="Oval 13"/>
          <p:cNvSpPr>
            <a:spLocks noChangeArrowheads="1"/>
          </p:cNvSpPr>
          <p:nvPr/>
        </p:nvSpPr>
        <p:spPr bwMode="auto">
          <a:xfrm>
            <a:off x="7237413" y="4521200"/>
            <a:ext cx="307975" cy="188913"/>
          </a:xfrm>
          <a:prstGeom prst="ellipse">
            <a:avLst/>
          </a:prstGeom>
          <a:solidFill>
            <a:srgbClr val="FF3300">
              <a:alpha val="38823"/>
            </a:srgbClr>
          </a:solidFill>
          <a:ln w="9525">
            <a:noFill/>
            <a:round/>
            <a:headEnd/>
            <a:tailEnd/>
          </a:ln>
        </p:spPr>
        <p:txBody>
          <a:bodyPr wrap="none" anchor="ctr"/>
          <a:lstStyle/>
          <a:p>
            <a:endParaRPr lang="tr-TR"/>
          </a:p>
        </p:txBody>
      </p:sp>
      <p:sp>
        <p:nvSpPr>
          <p:cNvPr id="99345" name="Oval 14"/>
          <p:cNvSpPr>
            <a:spLocks noChangeArrowheads="1"/>
          </p:cNvSpPr>
          <p:nvPr/>
        </p:nvSpPr>
        <p:spPr bwMode="auto">
          <a:xfrm>
            <a:off x="8180388" y="4525963"/>
            <a:ext cx="307975" cy="188912"/>
          </a:xfrm>
          <a:prstGeom prst="ellipse">
            <a:avLst/>
          </a:prstGeom>
          <a:solidFill>
            <a:srgbClr val="FF3300">
              <a:alpha val="38823"/>
            </a:srgbClr>
          </a:solidFill>
          <a:ln w="9525">
            <a:noFill/>
            <a:round/>
            <a:headEnd/>
            <a:tailEnd/>
          </a:ln>
        </p:spPr>
        <p:txBody>
          <a:bodyPr wrap="none" anchor="ctr"/>
          <a:lstStyle/>
          <a:p>
            <a:endParaRPr lang="tr-TR"/>
          </a:p>
        </p:txBody>
      </p:sp>
      <p:sp>
        <p:nvSpPr>
          <p:cNvPr id="1059855" name="Rectangle 15"/>
          <p:cNvSpPr>
            <a:spLocks noChangeArrowheads="1"/>
          </p:cNvSpPr>
          <p:nvPr/>
        </p:nvSpPr>
        <p:spPr bwMode="auto">
          <a:xfrm>
            <a:off x="5041900" y="1035050"/>
            <a:ext cx="3524250" cy="2192338"/>
          </a:xfrm>
          <a:prstGeom prst="rect">
            <a:avLst/>
          </a:prstGeom>
          <a:solidFill>
            <a:schemeClr val="bg1"/>
          </a:solidFill>
          <a:ln w="9525">
            <a:solidFill>
              <a:srgbClr val="B2B2B2"/>
            </a:solidFill>
            <a:miter lim="800000"/>
            <a:headEnd/>
            <a:tailEnd/>
          </a:ln>
        </p:spPr>
        <p:txBody>
          <a:bodyPr wrap="none" anchor="ctr"/>
          <a:lstStyle/>
          <a:p>
            <a:endParaRPr lang="tr-TR"/>
          </a:p>
        </p:txBody>
      </p:sp>
      <p:sp>
        <p:nvSpPr>
          <p:cNvPr id="1059856" name="Rectangle 16"/>
          <p:cNvSpPr>
            <a:spLocks noChangeArrowheads="1"/>
          </p:cNvSpPr>
          <p:nvPr/>
        </p:nvSpPr>
        <p:spPr bwMode="auto">
          <a:xfrm>
            <a:off x="5164138" y="3697288"/>
            <a:ext cx="3524250" cy="2192337"/>
          </a:xfrm>
          <a:prstGeom prst="rect">
            <a:avLst/>
          </a:prstGeom>
          <a:solidFill>
            <a:schemeClr val="bg1"/>
          </a:solidFill>
          <a:ln w="9525">
            <a:solidFill>
              <a:srgbClr val="B2B2B2"/>
            </a:solidFill>
            <a:miter lim="800000"/>
            <a:headEnd/>
            <a:tailEnd/>
          </a:ln>
        </p:spPr>
        <p:txBody>
          <a:bodyPr wrap="none" anchor="ctr"/>
          <a:lstStyle/>
          <a:p>
            <a:endParaRPr lang="tr-TR"/>
          </a:p>
        </p:txBody>
      </p:sp>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059855"/>
                                        </p:tgtEl>
                                        <p:attrNameLst>
                                          <p:attrName>ppt_x</p:attrName>
                                        </p:attrNameLst>
                                      </p:cBhvr>
                                      <p:tavLst>
                                        <p:tav tm="0">
                                          <p:val>
                                            <p:strVal val="ppt_x"/>
                                          </p:val>
                                        </p:tav>
                                        <p:tav tm="100000">
                                          <p:val>
                                            <p:strVal val="ppt_x"/>
                                          </p:val>
                                        </p:tav>
                                      </p:tavLst>
                                    </p:anim>
                                    <p:anim calcmode="lin" valueType="num">
                                      <p:cBhvr additive="base">
                                        <p:cTn id="7" dur="500"/>
                                        <p:tgtEl>
                                          <p:spTgt spid="1059855"/>
                                        </p:tgtEl>
                                        <p:attrNameLst>
                                          <p:attrName>ppt_y</p:attrName>
                                        </p:attrNameLst>
                                      </p:cBhvr>
                                      <p:tavLst>
                                        <p:tav tm="0">
                                          <p:val>
                                            <p:strVal val="ppt_y"/>
                                          </p:val>
                                        </p:tav>
                                        <p:tav tm="100000">
                                          <p:val>
                                            <p:strVal val="1+ppt_h/2"/>
                                          </p:val>
                                        </p:tav>
                                      </p:tavLst>
                                    </p:anim>
                                    <p:set>
                                      <p:cBhvr>
                                        <p:cTn id="8" dur="1" fill="hold">
                                          <p:stCondLst>
                                            <p:cond delay="499"/>
                                          </p:stCondLst>
                                        </p:cTn>
                                        <p:tgtEl>
                                          <p:spTgt spid="105985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059856"/>
                                        </p:tgtEl>
                                        <p:attrNameLst>
                                          <p:attrName>ppt_x</p:attrName>
                                        </p:attrNameLst>
                                      </p:cBhvr>
                                      <p:tavLst>
                                        <p:tav tm="0">
                                          <p:val>
                                            <p:strVal val="ppt_x"/>
                                          </p:val>
                                        </p:tav>
                                        <p:tav tm="100000">
                                          <p:val>
                                            <p:strVal val="ppt_x"/>
                                          </p:val>
                                        </p:tav>
                                      </p:tavLst>
                                    </p:anim>
                                    <p:anim calcmode="lin" valueType="num">
                                      <p:cBhvr additive="base">
                                        <p:cTn id="13" dur="500"/>
                                        <p:tgtEl>
                                          <p:spTgt spid="1059856"/>
                                        </p:tgtEl>
                                        <p:attrNameLst>
                                          <p:attrName>ppt_y</p:attrName>
                                        </p:attrNameLst>
                                      </p:cBhvr>
                                      <p:tavLst>
                                        <p:tav tm="0">
                                          <p:val>
                                            <p:strVal val="ppt_y"/>
                                          </p:val>
                                        </p:tav>
                                        <p:tav tm="100000">
                                          <p:val>
                                            <p:strVal val="1+ppt_h/2"/>
                                          </p:val>
                                        </p:tav>
                                      </p:tavLst>
                                    </p:anim>
                                    <p:set>
                                      <p:cBhvr>
                                        <p:cTn id="14" dur="1" fill="hold">
                                          <p:stCondLst>
                                            <p:cond delay="499"/>
                                          </p:stCondLst>
                                        </p:cTn>
                                        <p:tgtEl>
                                          <p:spTgt spid="10598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9855" grpId="0" animBg="1"/>
      <p:bldP spid="105985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0355" name="4 Altbilgi Yer Tutucusu"/>
          <p:cNvSpPr>
            <a:spLocks noGrp="1"/>
          </p:cNvSpPr>
          <p:nvPr>
            <p:ph type="ftr" sz="quarter" idx="11"/>
          </p:nvPr>
        </p:nvSpPr>
        <p:spPr>
          <a:noFill/>
        </p:spPr>
        <p:txBody>
          <a:bodyPr/>
          <a:lstStyle/>
          <a:p>
            <a:r>
              <a:rPr lang="tr-TR"/>
              <a:t>DR. MUSTAFA KUTANİS SAÜ İNŞ.MÜH. BÖLÜMÜ</a:t>
            </a:r>
          </a:p>
        </p:txBody>
      </p:sp>
      <p:sp>
        <p:nvSpPr>
          <p:cNvPr id="100356" name="5 Slayt Numarası Yer Tutucusu"/>
          <p:cNvSpPr>
            <a:spLocks noGrp="1"/>
          </p:cNvSpPr>
          <p:nvPr>
            <p:ph type="sldNum" sz="quarter" idx="12"/>
          </p:nvPr>
        </p:nvSpPr>
        <p:spPr>
          <a:noFill/>
        </p:spPr>
        <p:txBody>
          <a:bodyPr/>
          <a:lstStyle/>
          <a:p>
            <a:r>
              <a:rPr lang="tr-TR"/>
              <a:t>SLIDE </a:t>
            </a:r>
            <a:fld id="{4B42D06C-68B8-4408-9CD3-47F1968FDA2C}" type="slidenum">
              <a:rPr lang="tr-TR"/>
              <a:pPr/>
              <a:t>61</a:t>
            </a:fld>
            <a:endParaRPr lang="tr-TR"/>
          </a:p>
        </p:txBody>
      </p:sp>
      <p:sp>
        <p:nvSpPr>
          <p:cNvPr id="100357" name="Rectangle 2"/>
          <p:cNvSpPr>
            <a:spLocks noGrp="1" noChangeArrowheads="1"/>
          </p:cNvSpPr>
          <p:nvPr>
            <p:ph type="title"/>
          </p:nvPr>
        </p:nvSpPr>
        <p:spPr/>
        <p:txBody>
          <a:bodyPr/>
          <a:lstStyle/>
          <a:p>
            <a:pPr eaLnBrk="1" hangingPunct="1"/>
            <a:r>
              <a:rPr lang="tr-TR" smtClean="0"/>
              <a:t>Ders: 17 Ağustos Örneği</a:t>
            </a:r>
            <a:endParaRPr lang="en-US" smtClean="0"/>
          </a:p>
        </p:txBody>
      </p:sp>
      <p:sp>
        <p:nvSpPr>
          <p:cNvPr id="100358" name="Rectangle 3"/>
          <p:cNvSpPr>
            <a:spLocks noGrp="1" noChangeArrowheads="1"/>
          </p:cNvSpPr>
          <p:nvPr>
            <p:ph type="body" idx="1"/>
          </p:nvPr>
        </p:nvSpPr>
        <p:spPr>
          <a:xfrm>
            <a:off x="523875" y="866775"/>
            <a:ext cx="8212138" cy="2328863"/>
          </a:xfrm>
        </p:spPr>
        <p:txBody>
          <a:bodyPr/>
          <a:lstStyle/>
          <a:p>
            <a:pPr eaLnBrk="1" hangingPunct="1">
              <a:lnSpc>
                <a:spcPct val="90000"/>
              </a:lnSpc>
            </a:pPr>
            <a:r>
              <a:rPr lang="tr-TR" smtClean="0"/>
              <a:t>Yapı yükseklik boyunca ani rijitlik ve dayanım değişikliği yumuşak kat oluşumlarına yol açar. Bu gibi durumlarda göreli kat ötelenmeleri çok büyür.</a:t>
            </a:r>
          </a:p>
          <a:p>
            <a:pPr>
              <a:lnSpc>
                <a:spcPct val="90000"/>
              </a:lnSpc>
              <a:buClrTx/>
              <a:buFontTx/>
              <a:buNone/>
            </a:pPr>
            <a:r>
              <a:rPr lang="tr-TR" smtClean="0"/>
              <a:t>Bu tür sistemlerde mafsallaşma zayıf kat kolonlarında olacağından, bu kat kolonlarında bir de yeterli süneklik yoksa göçme kaçınılmaz sonuç olur….</a:t>
            </a:r>
          </a:p>
        </p:txBody>
      </p:sp>
      <p:pic>
        <p:nvPicPr>
          <p:cNvPr id="100359" name="Picture 4" descr="14"/>
          <p:cNvPicPr>
            <a:picLocks noChangeAspect="1" noChangeArrowheads="1"/>
          </p:cNvPicPr>
          <p:nvPr/>
        </p:nvPicPr>
        <p:blipFill>
          <a:blip r:embed="rId3" cstate="print"/>
          <a:srcRect/>
          <a:stretch>
            <a:fillRect/>
          </a:stretch>
        </p:blipFill>
        <p:spPr bwMode="auto">
          <a:xfrm>
            <a:off x="3997325" y="3079750"/>
            <a:ext cx="4811713" cy="3227388"/>
          </a:xfrm>
          <a:prstGeom prst="rect">
            <a:avLst/>
          </a:prstGeom>
          <a:noFill/>
          <a:ln w="9525">
            <a:noFill/>
            <a:miter lim="800000"/>
            <a:headEnd/>
            <a:tailEnd/>
          </a:ln>
        </p:spPr>
      </p:pic>
    </p:spTree>
  </p:cSld>
  <p:clrMapOvr>
    <a:masterClrMapping/>
  </p:clrMapOvr>
  <p:transition>
    <p:sndAc>
      <p:stSnd>
        <p:snd r:embed="rId2" name="camera.wav"/>
      </p:stSnd>
    </p:sndAc>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2292" name="4 Altbilgi Yer Tutucusu"/>
          <p:cNvSpPr>
            <a:spLocks noGrp="1"/>
          </p:cNvSpPr>
          <p:nvPr>
            <p:ph type="ftr" sz="quarter" idx="11"/>
          </p:nvPr>
        </p:nvSpPr>
        <p:spPr>
          <a:noFill/>
        </p:spPr>
        <p:txBody>
          <a:bodyPr/>
          <a:lstStyle/>
          <a:p>
            <a:r>
              <a:rPr lang="tr-TR"/>
              <a:t>DR. MUSTAFA KUTANİS SAÜ İNŞ.MÜH. BÖLÜMÜ</a:t>
            </a:r>
          </a:p>
        </p:txBody>
      </p:sp>
      <p:sp>
        <p:nvSpPr>
          <p:cNvPr id="12293" name="5 Slayt Numarası Yer Tutucusu"/>
          <p:cNvSpPr>
            <a:spLocks noGrp="1"/>
          </p:cNvSpPr>
          <p:nvPr>
            <p:ph type="sldNum" sz="quarter" idx="12"/>
          </p:nvPr>
        </p:nvSpPr>
        <p:spPr>
          <a:noFill/>
        </p:spPr>
        <p:txBody>
          <a:bodyPr/>
          <a:lstStyle/>
          <a:p>
            <a:r>
              <a:rPr lang="tr-TR"/>
              <a:t>SLIDE </a:t>
            </a:r>
            <a:fld id="{C283DDED-C694-4CC3-95AB-55FE07641009}" type="slidenum">
              <a:rPr lang="tr-TR"/>
              <a:pPr/>
              <a:t>62</a:t>
            </a:fld>
            <a:endParaRPr lang="tr-TR"/>
          </a:p>
        </p:txBody>
      </p:sp>
      <p:sp>
        <p:nvSpPr>
          <p:cNvPr id="12294" name="Rectangle 2"/>
          <p:cNvSpPr>
            <a:spLocks noGrp="1" noChangeArrowheads="1"/>
          </p:cNvSpPr>
          <p:nvPr>
            <p:ph type="title"/>
          </p:nvPr>
        </p:nvSpPr>
        <p:spPr/>
        <p:txBody>
          <a:bodyPr/>
          <a:lstStyle/>
          <a:p>
            <a:pPr eaLnBrk="1" hangingPunct="1"/>
            <a:r>
              <a:rPr lang="tr-TR" sz="2400" smtClean="0">
                <a:solidFill>
                  <a:srgbClr val="333399"/>
                </a:solidFill>
              </a:rPr>
              <a:t>Yumuşak Kat Ve Zayıf Kat Oluşumu, Zemin Kat Kolonlarının Mekanizma Durumuna Gelmesi</a:t>
            </a:r>
          </a:p>
        </p:txBody>
      </p:sp>
      <p:graphicFrame>
        <p:nvGraphicFramePr>
          <p:cNvPr id="12290" name="Object 3"/>
          <p:cNvGraphicFramePr>
            <a:graphicFrameLocks noChangeAspect="1"/>
          </p:cNvGraphicFramePr>
          <p:nvPr>
            <p:ph idx="1"/>
          </p:nvPr>
        </p:nvGraphicFramePr>
        <p:xfrm>
          <a:off x="904875" y="1120775"/>
          <a:ext cx="7364413" cy="4926013"/>
        </p:xfrm>
        <a:graphic>
          <a:graphicData uri="http://schemas.openxmlformats.org/presentationml/2006/ole">
            <p:oleObj spid="_x0000_s12290" name="Photo Editor Photo" r:id="rId4" imgW="2819794" imgH="1886213" progId="">
              <p:embed/>
            </p:oleObj>
          </a:graphicData>
        </a:graphic>
      </p:graphicFrame>
    </p:spTree>
  </p:cSld>
  <p:clrMapOvr>
    <a:masterClrMapping/>
  </p:clrMapOvr>
  <p:transition>
    <p:sndAc>
      <p:stSnd>
        <p:snd r:embed="rId3" name="camera.wav"/>
      </p:stSnd>
    </p:sndAc>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3316" name="3 Altbilgi Yer Tutucusu"/>
          <p:cNvSpPr>
            <a:spLocks noGrp="1"/>
          </p:cNvSpPr>
          <p:nvPr>
            <p:ph type="ftr" sz="quarter" idx="11"/>
          </p:nvPr>
        </p:nvSpPr>
        <p:spPr>
          <a:noFill/>
        </p:spPr>
        <p:txBody>
          <a:bodyPr/>
          <a:lstStyle/>
          <a:p>
            <a:r>
              <a:rPr lang="tr-TR"/>
              <a:t>DR. MUSTAFA KUTANİS SAÜ İNŞ.MÜH. BÖLÜMÜ</a:t>
            </a:r>
          </a:p>
        </p:txBody>
      </p:sp>
      <p:sp>
        <p:nvSpPr>
          <p:cNvPr id="13317" name="4 Slayt Numarası Yer Tutucusu"/>
          <p:cNvSpPr>
            <a:spLocks noGrp="1"/>
          </p:cNvSpPr>
          <p:nvPr>
            <p:ph type="sldNum" sz="quarter" idx="12"/>
          </p:nvPr>
        </p:nvSpPr>
        <p:spPr>
          <a:noFill/>
        </p:spPr>
        <p:txBody>
          <a:bodyPr/>
          <a:lstStyle/>
          <a:p>
            <a:r>
              <a:rPr lang="tr-TR"/>
              <a:t>SLIDE </a:t>
            </a:r>
            <a:fld id="{73B0D8A8-DF83-42A2-9021-C3293EAA58CD}" type="slidenum">
              <a:rPr lang="tr-TR"/>
              <a:pPr/>
              <a:t>63</a:t>
            </a:fld>
            <a:endParaRPr lang="tr-TR"/>
          </a:p>
        </p:txBody>
      </p:sp>
      <p:sp>
        <p:nvSpPr>
          <p:cNvPr id="13318" name="Rectangle 2"/>
          <p:cNvSpPr>
            <a:spLocks noChangeArrowheads="1"/>
          </p:cNvSpPr>
          <p:nvPr/>
        </p:nvSpPr>
        <p:spPr bwMode="auto">
          <a:xfrm>
            <a:off x="2609850" y="2271713"/>
            <a:ext cx="9144000" cy="0"/>
          </a:xfrm>
          <a:prstGeom prst="rect">
            <a:avLst/>
          </a:prstGeom>
          <a:noFill/>
          <a:ln w="9525">
            <a:noFill/>
            <a:miter lim="800000"/>
            <a:headEnd/>
            <a:tailEnd/>
          </a:ln>
        </p:spPr>
        <p:txBody>
          <a:bodyPr>
            <a:spAutoFit/>
          </a:bodyPr>
          <a:lstStyle/>
          <a:p>
            <a:endParaRPr lang="tr-TR"/>
          </a:p>
        </p:txBody>
      </p:sp>
      <p:graphicFrame>
        <p:nvGraphicFramePr>
          <p:cNvPr id="13314" name="Object 3"/>
          <p:cNvGraphicFramePr>
            <a:graphicFrameLocks noChangeAspect="1"/>
          </p:cNvGraphicFramePr>
          <p:nvPr/>
        </p:nvGraphicFramePr>
        <p:xfrm>
          <a:off x="58738" y="333375"/>
          <a:ext cx="9031287" cy="5435600"/>
        </p:xfrm>
        <a:graphic>
          <a:graphicData uri="http://schemas.openxmlformats.org/presentationml/2006/ole">
            <p:oleObj spid="_x0000_s13314" r:id="rId5" imgW="3924300" imgH="2314575" progId="">
              <p:embed/>
            </p:oleObj>
          </a:graphicData>
        </a:graphic>
      </p:graphicFrame>
      <p:sp>
        <p:nvSpPr>
          <p:cNvPr id="13319" name="Rectangle 4"/>
          <p:cNvSpPr>
            <a:spLocks noChangeArrowheads="1"/>
          </p:cNvSpPr>
          <p:nvPr/>
        </p:nvSpPr>
        <p:spPr bwMode="auto">
          <a:xfrm>
            <a:off x="179388" y="5661025"/>
            <a:ext cx="8659812" cy="819150"/>
          </a:xfrm>
          <a:prstGeom prst="rect">
            <a:avLst/>
          </a:prstGeom>
          <a:solidFill>
            <a:schemeClr val="accent1"/>
          </a:solidFill>
          <a:ln w="9525">
            <a:noFill/>
            <a:miter lim="800000"/>
            <a:headEnd/>
            <a:tailEnd/>
          </a:ln>
        </p:spPr>
        <p:txBody>
          <a:bodyPr lIns="91391" tIns="45696" rIns="91391" bIns="45696">
            <a:spAutoFit/>
          </a:bodyPr>
          <a:lstStyle/>
          <a:p>
            <a:pPr algn="ctr">
              <a:spcBef>
                <a:spcPct val="20000"/>
              </a:spcBef>
            </a:pPr>
            <a:r>
              <a:rPr lang="tr-TR" sz="1900"/>
              <a:t>Zayıf kolon-Kuvvetli kiriş		       Kuvvetli kolon-Zayıf kiriş</a:t>
            </a:r>
          </a:p>
          <a:p>
            <a:pPr algn="ctr">
              <a:spcBef>
                <a:spcPct val="20000"/>
              </a:spcBef>
            </a:pPr>
            <a:r>
              <a:rPr lang="tr-TR" sz="1900"/>
              <a:t>   Düşük süneklik</a:t>
            </a:r>
            <a:r>
              <a:rPr lang="tr-TR" sz="1900">
                <a:solidFill>
                  <a:srgbClr val="FF0066"/>
                </a:solidFill>
              </a:rPr>
              <a:t>		</a:t>
            </a:r>
            <a:r>
              <a:rPr lang="tr-TR" sz="1900"/>
              <a:t>	           Yüksek süneklik</a:t>
            </a:r>
            <a:r>
              <a:rPr lang="tr-TR" sz="2400">
                <a:latin typeface="Times New Roman" pitchFamily="18" charset="0"/>
              </a:rPr>
              <a:t>	</a:t>
            </a:r>
          </a:p>
        </p:txBody>
      </p:sp>
      <p:sp>
        <p:nvSpPr>
          <p:cNvPr id="13320" name="Rectangle 5"/>
          <p:cNvSpPr>
            <a:spLocks noGrp="1" noChangeArrowheads="1"/>
          </p:cNvSpPr>
          <p:nvPr>
            <p:ph type="title"/>
          </p:nvPr>
        </p:nvSpPr>
        <p:spPr>
          <a:xfrm>
            <a:off x="827088" y="73025"/>
            <a:ext cx="7437437" cy="498475"/>
          </a:xfrm>
        </p:spPr>
        <p:txBody>
          <a:bodyPr/>
          <a:lstStyle/>
          <a:p>
            <a:pPr eaLnBrk="1" hangingPunct="1"/>
            <a:endParaRPr lang="en-US" sz="2400" smtClean="0"/>
          </a:p>
        </p:txBody>
      </p:sp>
    </p:spTree>
  </p:cSld>
  <p:clrMapOvr>
    <a:masterClrMapping/>
  </p:clrMapOvr>
  <p:transition>
    <p:sndAc>
      <p:stSnd>
        <p:snd r:embed="rId4" name="camera.wav"/>
      </p:stSnd>
    </p:sndAc>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1379" name="3 Altbilgi Yer Tutucusu"/>
          <p:cNvSpPr>
            <a:spLocks noGrp="1"/>
          </p:cNvSpPr>
          <p:nvPr>
            <p:ph type="ftr" sz="quarter" idx="11"/>
          </p:nvPr>
        </p:nvSpPr>
        <p:spPr>
          <a:noFill/>
        </p:spPr>
        <p:txBody>
          <a:bodyPr/>
          <a:lstStyle/>
          <a:p>
            <a:r>
              <a:rPr lang="tr-TR"/>
              <a:t>DR. MUSTAFA KUTANİS SAÜ İNŞ.MÜH. BÖLÜMÜ</a:t>
            </a:r>
          </a:p>
        </p:txBody>
      </p:sp>
      <p:sp>
        <p:nvSpPr>
          <p:cNvPr id="101380" name="4 Slayt Numarası Yer Tutucusu"/>
          <p:cNvSpPr>
            <a:spLocks noGrp="1"/>
          </p:cNvSpPr>
          <p:nvPr>
            <p:ph type="sldNum" sz="quarter" idx="12"/>
          </p:nvPr>
        </p:nvSpPr>
        <p:spPr>
          <a:noFill/>
        </p:spPr>
        <p:txBody>
          <a:bodyPr/>
          <a:lstStyle/>
          <a:p>
            <a:r>
              <a:rPr lang="tr-TR"/>
              <a:t>SLIDE </a:t>
            </a:r>
            <a:fld id="{4D617A9D-EEA5-43AE-9778-D541E74F5F5B}" type="slidenum">
              <a:rPr lang="tr-TR"/>
              <a:pPr/>
              <a:t>64</a:t>
            </a:fld>
            <a:endParaRPr lang="tr-TR"/>
          </a:p>
        </p:txBody>
      </p:sp>
      <p:sp>
        <p:nvSpPr>
          <p:cNvPr id="101381" name="Rectangle 2"/>
          <p:cNvSpPr>
            <a:spLocks noGrp="1" noChangeArrowheads="1"/>
          </p:cNvSpPr>
          <p:nvPr>
            <p:ph type="title"/>
          </p:nvPr>
        </p:nvSpPr>
        <p:spPr/>
        <p:txBody>
          <a:bodyPr/>
          <a:lstStyle/>
          <a:p>
            <a:pPr eaLnBrk="1" hangingPunct="1"/>
            <a:r>
              <a:rPr lang="tr-TR" smtClean="0">
                <a:solidFill>
                  <a:schemeClr val="tx1"/>
                </a:solidFill>
              </a:rPr>
              <a:t>Kobe: Normal Katta Yumuşak Kat Oluşması</a:t>
            </a:r>
          </a:p>
        </p:txBody>
      </p:sp>
      <p:pic>
        <p:nvPicPr>
          <p:cNvPr id="1106947" name="Picture 3"/>
          <p:cNvPicPr>
            <a:picLocks noChangeAspect="1" noChangeArrowheads="1"/>
          </p:cNvPicPr>
          <p:nvPr/>
        </p:nvPicPr>
        <p:blipFill>
          <a:blip r:embed="rId3" cstate="print"/>
          <a:srcRect/>
          <a:stretch>
            <a:fillRect/>
          </a:stretch>
        </p:blipFill>
        <p:spPr bwMode="auto">
          <a:xfrm>
            <a:off x="973138" y="936625"/>
            <a:ext cx="7742237" cy="5735638"/>
          </a:xfrm>
          <a:prstGeom prst="rect">
            <a:avLst/>
          </a:prstGeom>
          <a:noFill/>
          <a:ln w="9525">
            <a:noFill/>
            <a:miter lim="800000"/>
            <a:headEnd/>
            <a:tailEnd/>
          </a:ln>
        </p:spPr>
      </p:pic>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06947"/>
                                        </p:tgtEl>
                                        <p:attrNameLst>
                                          <p:attrName>style.visibility</p:attrName>
                                        </p:attrNameLst>
                                      </p:cBhvr>
                                      <p:to>
                                        <p:strVal val="visible"/>
                                      </p:to>
                                    </p:set>
                                    <p:animEffect transition="in" filter="dissolve">
                                      <p:cBhvr>
                                        <p:cTn id="7" dur="500"/>
                                        <p:tgtEl>
                                          <p:spTgt spid="1106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2403" name="4 Altbilgi Yer Tutucusu"/>
          <p:cNvSpPr>
            <a:spLocks noGrp="1"/>
          </p:cNvSpPr>
          <p:nvPr>
            <p:ph type="ftr" sz="quarter" idx="11"/>
          </p:nvPr>
        </p:nvSpPr>
        <p:spPr>
          <a:noFill/>
        </p:spPr>
        <p:txBody>
          <a:bodyPr/>
          <a:lstStyle/>
          <a:p>
            <a:r>
              <a:rPr lang="tr-TR"/>
              <a:t>DR. MUSTAFA KUTANİS SAÜ İNŞ.MÜH. BÖLÜMÜ</a:t>
            </a:r>
          </a:p>
        </p:txBody>
      </p:sp>
      <p:sp>
        <p:nvSpPr>
          <p:cNvPr id="102404" name="5 Slayt Numarası Yer Tutucusu"/>
          <p:cNvSpPr>
            <a:spLocks noGrp="1"/>
          </p:cNvSpPr>
          <p:nvPr>
            <p:ph type="sldNum" sz="quarter" idx="12"/>
          </p:nvPr>
        </p:nvSpPr>
        <p:spPr>
          <a:noFill/>
        </p:spPr>
        <p:txBody>
          <a:bodyPr/>
          <a:lstStyle/>
          <a:p>
            <a:r>
              <a:rPr lang="tr-TR"/>
              <a:t>SLIDE </a:t>
            </a:r>
            <a:fld id="{4C85A0D6-D132-46F7-819F-04EF8BC3BE9B}" type="slidenum">
              <a:rPr lang="tr-TR"/>
              <a:pPr/>
              <a:t>65</a:t>
            </a:fld>
            <a:endParaRPr lang="tr-TR"/>
          </a:p>
        </p:txBody>
      </p:sp>
      <p:sp>
        <p:nvSpPr>
          <p:cNvPr id="102405" name="Rectangle 2"/>
          <p:cNvSpPr>
            <a:spLocks noGrp="1" noChangeArrowheads="1"/>
          </p:cNvSpPr>
          <p:nvPr>
            <p:ph type="title"/>
          </p:nvPr>
        </p:nvSpPr>
        <p:spPr/>
        <p:txBody>
          <a:bodyPr/>
          <a:lstStyle/>
          <a:p>
            <a:pPr eaLnBrk="1" hangingPunct="1"/>
            <a:r>
              <a:rPr lang="tr-TR" smtClean="0"/>
              <a:t>Perde Duvarların Düşey Sürekliliği</a:t>
            </a:r>
          </a:p>
        </p:txBody>
      </p:sp>
      <p:sp>
        <p:nvSpPr>
          <p:cNvPr id="857091" name="Rectangle 3"/>
          <p:cNvSpPr>
            <a:spLocks noGrp="1" noChangeArrowheads="1"/>
          </p:cNvSpPr>
          <p:nvPr>
            <p:ph type="body" idx="1"/>
          </p:nvPr>
        </p:nvSpPr>
        <p:spPr/>
        <p:txBody>
          <a:bodyPr/>
          <a:lstStyle/>
          <a:p>
            <a:pPr eaLnBrk="1" hangingPunct="1"/>
            <a:r>
              <a:rPr lang="tr-TR" smtClean="0"/>
              <a:t>Perde duvarlar yapının temelinden başlayıp en  üst kata kadar sürekli olarak yapılmalıdır. Çeşitli nedenlerle zemin katında hiç yapılmaması ya da en üst kata kadar uzatılmayıp ara bir yerde kesilmesi deprem açısından çok sakıncalıdır. </a:t>
            </a:r>
          </a:p>
          <a:p>
            <a:pPr eaLnBrk="1" hangingPunct="1"/>
            <a:r>
              <a:rPr lang="tr-TR" smtClean="0"/>
              <a:t>Zemin katta betonarme perde duvar yapılmaması yanında </a:t>
            </a:r>
            <a:r>
              <a:rPr lang="tr-TR" smtClean="0">
                <a:solidFill>
                  <a:srgbClr val="FF3300"/>
                </a:solidFill>
              </a:rPr>
              <a:t>zemin katta betonarme çerçeveler arasında tuğla dolgu duvar konulmayıp</a:t>
            </a:r>
            <a:r>
              <a:rPr lang="tr-TR" smtClean="0"/>
              <a:t>, </a:t>
            </a:r>
            <a:r>
              <a:rPr lang="tr-TR" smtClean="0">
                <a:solidFill>
                  <a:srgbClr val="0000FF"/>
                </a:solidFill>
              </a:rPr>
              <a:t>dolgu duvarların bir üst kattan yapılması</a:t>
            </a:r>
            <a:r>
              <a:rPr lang="tr-TR" smtClean="0"/>
              <a:t>, ki bu zemin katın otopark dükkan vb olarak kullanılması amacı ile sık yapılan bir uygulamadır, bu tür taşıyıcı olmayan tuğla yığma duvarların yapı içindeki </a:t>
            </a:r>
            <a:r>
              <a:rPr lang="tr-TR" u="sng" smtClean="0"/>
              <a:t>süreksizliği deprem açısından sakıncalı</a:t>
            </a:r>
            <a:r>
              <a:rPr lang="tr-TR" smtClean="0"/>
              <a:t> olmaktadır. Zemin katta perde duvarın süreksizliği tıpkı zemin katı esnek yapı davranışına yol açmaktadır </a:t>
            </a:r>
          </a:p>
        </p:txBody>
      </p:sp>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57091">
                                            <p:txEl>
                                              <p:pRg st="1" end="1"/>
                                            </p:txEl>
                                          </p:spTgt>
                                        </p:tgtEl>
                                        <p:attrNameLst>
                                          <p:attrName>style.visibility</p:attrName>
                                        </p:attrNameLst>
                                      </p:cBhvr>
                                      <p:to>
                                        <p:strVal val="visible"/>
                                      </p:to>
                                    </p:set>
                                    <p:animEffect transition="in" filter="strips(downLeft)">
                                      <p:cBhvr>
                                        <p:cTn id="7" dur="500"/>
                                        <p:tgtEl>
                                          <p:spTgt spid="8570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3427" name="3 Altbilgi Yer Tutucusu"/>
          <p:cNvSpPr>
            <a:spLocks noGrp="1"/>
          </p:cNvSpPr>
          <p:nvPr>
            <p:ph type="ftr" sz="quarter" idx="11"/>
          </p:nvPr>
        </p:nvSpPr>
        <p:spPr>
          <a:noFill/>
        </p:spPr>
        <p:txBody>
          <a:bodyPr/>
          <a:lstStyle/>
          <a:p>
            <a:r>
              <a:rPr lang="tr-TR"/>
              <a:t>DR. MUSTAFA KUTANİS SAÜ İNŞ.MÜH. BÖLÜMÜ</a:t>
            </a:r>
          </a:p>
        </p:txBody>
      </p:sp>
      <p:sp>
        <p:nvSpPr>
          <p:cNvPr id="103428" name="4 Slayt Numarası Yer Tutucusu"/>
          <p:cNvSpPr>
            <a:spLocks noGrp="1"/>
          </p:cNvSpPr>
          <p:nvPr>
            <p:ph type="sldNum" sz="quarter" idx="12"/>
          </p:nvPr>
        </p:nvSpPr>
        <p:spPr>
          <a:noFill/>
        </p:spPr>
        <p:txBody>
          <a:bodyPr/>
          <a:lstStyle/>
          <a:p>
            <a:r>
              <a:rPr lang="tr-TR"/>
              <a:t>SLIDE </a:t>
            </a:r>
            <a:fld id="{C1F3A0AE-9AD2-431A-89A0-3D89FB04AE20}" type="slidenum">
              <a:rPr lang="tr-TR"/>
              <a:pPr/>
              <a:t>66</a:t>
            </a:fld>
            <a:endParaRPr lang="tr-TR"/>
          </a:p>
        </p:txBody>
      </p:sp>
      <p:pic>
        <p:nvPicPr>
          <p:cNvPr id="103429" name="Picture 2"/>
          <p:cNvPicPr>
            <a:picLocks noChangeAspect="1" noChangeArrowheads="1"/>
          </p:cNvPicPr>
          <p:nvPr/>
        </p:nvPicPr>
        <p:blipFill>
          <a:blip r:embed="rId3" cstate="print"/>
          <a:srcRect/>
          <a:stretch>
            <a:fillRect/>
          </a:stretch>
        </p:blipFill>
        <p:spPr bwMode="auto">
          <a:xfrm>
            <a:off x="3371850" y="1096963"/>
            <a:ext cx="5122863" cy="5349875"/>
          </a:xfrm>
          <a:prstGeom prst="rect">
            <a:avLst/>
          </a:prstGeom>
          <a:noFill/>
          <a:ln w="9525">
            <a:noFill/>
            <a:miter lim="800000"/>
            <a:headEnd/>
            <a:tailEnd/>
          </a:ln>
        </p:spPr>
      </p:pic>
      <p:sp>
        <p:nvSpPr>
          <p:cNvPr id="103430" name="Rectangle 3"/>
          <p:cNvSpPr>
            <a:spLocks noGrp="1" noChangeArrowheads="1"/>
          </p:cNvSpPr>
          <p:nvPr>
            <p:ph type="title"/>
          </p:nvPr>
        </p:nvSpPr>
        <p:spPr/>
        <p:txBody>
          <a:bodyPr/>
          <a:lstStyle/>
          <a:p>
            <a:pPr eaLnBrk="1" hangingPunct="1"/>
            <a:r>
              <a:rPr lang="tr-TR" smtClean="0">
                <a:solidFill>
                  <a:schemeClr val="tx1"/>
                </a:solidFill>
              </a:rPr>
              <a:t>Düşeyde Düzensizlikler: B3 Düzensizliği</a:t>
            </a:r>
          </a:p>
        </p:txBody>
      </p:sp>
      <p:sp>
        <p:nvSpPr>
          <p:cNvPr id="103431" name="Text Box 4"/>
          <p:cNvSpPr txBox="1">
            <a:spLocks noChangeArrowheads="1"/>
          </p:cNvSpPr>
          <p:nvPr/>
        </p:nvSpPr>
        <p:spPr bwMode="auto">
          <a:xfrm>
            <a:off x="496888" y="1681163"/>
            <a:ext cx="2770187" cy="2943225"/>
          </a:xfrm>
          <a:prstGeom prst="rect">
            <a:avLst/>
          </a:prstGeom>
          <a:solidFill>
            <a:srgbClr val="0000FF"/>
          </a:solidFill>
          <a:ln w="9525">
            <a:noFill/>
            <a:miter lim="800000"/>
            <a:headEnd/>
            <a:tailEnd/>
          </a:ln>
        </p:spPr>
        <p:txBody>
          <a:bodyPr>
            <a:spAutoFit/>
          </a:bodyPr>
          <a:lstStyle/>
          <a:p>
            <a:pPr eaLnBrk="0" hangingPunct="0">
              <a:spcBef>
                <a:spcPct val="20000"/>
              </a:spcBef>
            </a:pPr>
            <a:r>
              <a:rPr lang="tr-TR" sz="2000">
                <a:solidFill>
                  <a:srgbClr val="FFFF00"/>
                </a:solidFill>
              </a:rPr>
              <a:t>Eleman kesitlerinde ani değişiklikler olması gerilme yığılmalarına ek olarak bu bölgelerde rijitlik ve dayanım azalmasına da yol açar.</a:t>
            </a:r>
          </a:p>
          <a:p>
            <a:pPr>
              <a:spcBef>
                <a:spcPct val="50000"/>
              </a:spcBef>
            </a:pPr>
            <a:endParaRPr lang="tr-TR">
              <a:solidFill>
                <a:srgbClr val="FFFF00"/>
              </a:solidFill>
            </a:endParaRPr>
          </a:p>
        </p:txBody>
      </p:sp>
    </p:spTree>
  </p:cSld>
  <p:clrMapOvr>
    <a:masterClrMapping/>
  </p:clrMapOvr>
  <p:transition>
    <p:sndAc>
      <p:stSnd>
        <p:snd r:embed="rId2" name="camera.wav"/>
      </p:stSnd>
    </p:sndAc>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4451" name="3 Altbilgi Yer Tutucusu"/>
          <p:cNvSpPr>
            <a:spLocks noGrp="1"/>
          </p:cNvSpPr>
          <p:nvPr>
            <p:ph type="ftr" sz="quarter" idx="11"/>
          </p:nvPr>
        </p:nvSpPr>
        <p:spPr>
          <a:noFill/>
        </p:spPr>
        <p:txBody>
          <a:bodyPr/>
          <a:lstStyle/>
          <a:p>
            <a:r>
              <a:rPr lang="tr-TR"/>
              <a:t>DR. MUSTAFA KUTANİS SAÜ İNŞ.MÜH. BÖLÜMÜ</a:t>
            </a:r>
          </a:p>
        </p:txBody>
      </p:sp>
      <p:sp>
        <p:nvSpPr>
          <p:cNvPr id="104452" name="4 Slayt Numarası Yer Tutucusu"/>
          <p:cNvSpPr>
            <a:spLocks noGrp="1"/>
          </p:cNvSpPr>
          <p:nvPr>
            <p:ph type="sldNum" sz="quarter" idx="12"/>
          </p:nvPr>
        </p:nvSpPr>
        <p:spPr>
          <a:noFill/>
        </p:spPr>
        <p:txBody>
          <a:bodyPr/>
          <a:lstStyle/>
          <a:p>
            <a:r>
              <a:rPr lang="tr-TR"/>
              <a:t>SLIDE </a:t>
            </a:r>
            <a:fld id="{714030E4-25D6-469D-AE86-92D5BB4B21FA}" type="slidenum">
              <a:rPr lang="tr-TR"/>
              <a:pPr/>
              <a:t>67</a:t>
            </a:fld>
            <a:endParaRPr lang="tr-TR"/>
          </a:p>
        </p:txBody>
      </p:sp>
      <p:pic>
        <p:nvPicPr>
          <p:cNvPr id="104453" name="Picture 3"/>
          <p:cNvPicPr>
            <a:picLocks noChangeAspect="1" noChangeArrowheads="1"/>
          </p:cNvPicPr>
          <p:nvPr/>
        </p:nvPicPr>
        <p:blipFill>
          <a:blip r:embed="rId3" cstate="print"/>
          <a:srcRect/>
          <a:stretch>
            <a:fillRect/>
          </a:stretch>
        </p:blipFill>
        <p:spPr bwMode="auto">
          <a:xfrm>
            <a:off x="682625" y="1373188"/>
            <a:ext cx="7777163" cy="4117975"/>
          </a:xfrm>
          <a:prstGeom prst="rect">
            <a:avLst/>
          </a:prstGeom>
          <a:noFill/>
          <a:ln w="9525">
            <a:noFill/>
            <a:miter lim="800000"/>
            <a:headEnd/>
            <a:tailEnd/>
          </a:ln>
        </p:spPr>
      </p:pic>
      <p:sp>
        <p:nvSpPr>
          <p:cNvPr id="104454" name="Rectangle 2"/>
          <p:cNvSpPr>
            <a:spLocks noGrp="1" noChangeArrowheads="1"/>
          </p:cNvSpPr>
          <p:nvPr>
            <p:ph type="title"/>
          </p:nvPr>
        </p:nvSpPr>
        <p:spPr/>
        <p:txBody>
          <a:bodyPr/>
          <a:lstStyle/>
          <a:p>
            <a:pPr eaLnBrk="1" hangingPunct="1"/>
            <a:r>
              <a:rPr lang="tr-TR" smtClean="0"/>
              <a:t>B3</a:t>
            </a:r>
          </a:p>
        </p:txBody>
      </p:sp>
      <p:sp>
        <p:nvSpPr>
          <p:cNvPr id="104455" name="AutoShape 4"/>
          <p:cNvSpPr>
            <a:spLocks noChangeArrowheads="1"/>
          </p:cNvSpPr>
          <p:nvPr/>
        </p:nvSpPr>
        <p:spPr bwMode="auto">
          <a:xfrm>
            <a:off x="3992563" y="1828800"/>
            <a:ext cx="766762" cy="241300"/>
          </a:xfrm>
          <a:prstGeom prst="rightArrow">
            <a:avLst>
              <a:gd name="adj1" fmla="val 50000"/>
              <a:gd name="adj2" fmla="val 79441"/>
            </a:avLst>
          </a:prstGeom>
          <a:solidFill>
            <a:srgbClr val="FFFF00"/>
          </a:solidFill>
          <a:ln w="9525">
            <a:solidFill>
              <a:srgbClr val="FF3300"/>
            </a:solidFill>
            <a:miter lim="800000"/>
            <a:headEnd/>
            <a:tailEnd/>
          </a:ln>
        </p:spPr>
        <p:txBody>
          <a:bodyPr wrap="none" anchor="ctr"/>
          <a:lstStyle/>
          <a:p>
            <a:endParaRPr lang="tr-TR"/>
          </a:p>
        </p:txBody>
      </p:sp>
      <p:sp>
        <p:nvSpPr>
          <p:cNvPr id="104456" name="AutoShape 6"/>
          <p:cNvSpPr>
            <a:spLocks noChangeArrowheads="1"/>
          </p:cNvSpPr>
          <p:nvPr/>
        </p:nvSpPr>
        <p:spPr bwMode="auto">
          <a:xfrm>
            <a:off x="3954463" y="4229100"/>
            <a:ext cx="766762" cy="241300"/>
          </a:xfrm>
          <a:prstGeom prst="rightArrow">
            <a:avLst>
              <a:gd name="adj1" fmla="val 50000"/>
              <a:gd name="adj2" fmla="val 79441"/>
            </a:avLst>
          </a:prstGeom>
          <a:solidFill>
            <a:srgbClr val="FFFF00"/>
          </a:solidFill>
          <a:ln w="9525">
            <a:solidFill>
              <a:srgbClr val="FF3300"/>
            </a:solidFill>
            <a:miter lim="800000"/>
            <a:headEnd/>
            <a:tailEnd/>
          </a:ln>
        </p:spPr>
        <p:txBody>
          <a:bodyPr wrap="none" anchor="ctr"/>
          <a:lstStyle/>
          <a:p>
            <a:endParaRPr lang="tr-TR"/>
          </a:p>
        </p:txBody>
      </p:sp>
      <p:sp>
        <p:nvSpPr>
          <p:cNvPr id="104457" name="Oval 8"/>
          <p:cNvSpPr>
            <a:spLocks noChangeArrowheads="1"/>
          </p:cNvSpPr>
          <p:nvPr/>
        </p:nvSpPr>
        <p:spPr bwMode="auto">
          <a:xfrm>
            <a:off x="5313363" y="1789113"/>
            <a:ext cx="269875" cy="215900"/>
          </a:xfrm>
          <a:prstGeom prst="ellipse">
            <a:avLst/>
          </a:prstGeom>
          <a:solidFill>
            <a:srgbClr val="FF3300">
              <a:alpha val="50980"/>
            </a:srgbClr>
          </a:solidFill>
          <a:ln w="9525">
            <a:noFill/>
            <a:round/>
            <a:headEnd/>
            <a:tailEnd/>
          </a:ln>
        </p:spPr>
        <p:txBody>
          <a:bodyPr wrap="none" anchor="ctr"/>
          <a:lstStyle/>
          <a:p>
            <a:endParaRPr lang="tr-TR"/>
          </a:p>
        </p:txBody>
      </p:sp>
      <p:sp>
        <p:nvSpPr>
          <p:cNvPr id="104458" name="Oval 9"/>
          <p:cNvSpPr>
            <a:spLocks noChangeArrowheads="1"/>
          </p:cNvSpPr>
          <p:nvPr/>
        </p:nvSpPr>
        <p:spPr bwMode="auto">
          <a:xfrm>
            <a:off x="5367338" y="4895850"/>
            <a:ext cx="269875" cy="215900"/>
          </a:xfrm>
          <a:prstGeom prst="ellipse">
            <a:avLst/>
          </a:prstGeom>
          <a:solidFill>
            <a:srgbClr val="FF3300">
              <a:alpha val="50980"/>
            </a:srgbClr>
          </a:solidFill>
          <a:ln w="9525">
            <a:noFill/>
            <a:round/>
            <a:headEnd/>
            <a:tailEnd/>
          </a:ln>
        </p:spPr>
        <p:txBody>
          <a:bodyPr wrap="none" anchor="ctr"/>
          <a:lstStyle/>
          <a:p>
            <a:endParaRPr lang="tr-TR"/>
          </a:p>
        </p:txBody>
      </p:sp>
      <p:sp>
        <p:nvSpPr>
          <p:cNvPr id="104459" name="Oval 10"/>
          <p:cNvSpPr>
            <a:spLocks noChangeArrowheads="1"/>
          </p:cNvSpPr>
          <p:nvPr/>
        </p:nvSpPr>
        <p:spPr bwMode="auto">
          <a:xfrm>
            <a:off x="6229350" y="1790700"/>
            <a:ext cx="269875" cy="215900"/>
          </a:xfrm>
          <a:prstGeom prst="ellipse">
            <a:avLst/>
          </a:prstGeom>
          <a:solidFill>
            <a:srgbClr val="FF3300">
              <a:alpha val="50980"/>
            </a:srgbClr>
          </a:solidFill>
          <a:ln w="9525">
            <a:noFill/>
            <a:round/>
            <a:headEnd/>
            <a:tailEnd/>
          </a:ln>
        </p:spPr>
        <p:txBody>
          <a:bodyPr wrap="none" anchor="ctr"/>
          <a:lstStyle/>
          <a:p>
            <a:endParaRPr lang="tr-TR"/>
          </a:p>
        </p:txBody>
      </p:sp>
      <p:sp>
        <p:nvSpPr>
          <p:cNvPr id="104460" name="Oval 11"/>
          <p:cNvSpPr>
            <a:spLocks noChangeArrowheads="1"/>
          </p:cNvSpPr>
          <p:nvPr/>
        </p:nvSpPr>
        <p:spPr bwMode="auto">
          <a:xfrm>
            <a:off x="7170738" y="1738313"/>
            <a:ext cx="269875" cy="215900"/>
          </a:xfrm>
          <a:prstGeom prst="ellipse">
            <a:avLst/>
          </a:prstGeom>
          <a:solidFill>
            <a:srgbClr val="FF3300">
              <a:alpha val="50980"/>
            </a:srgbClr>
          </a:solidFill>
          <a:ln w="9525">
            <a:noFill/>
            <a:round/>
            <a:headEnd/>
            <a:tailEnd/>
          </a:ln>
        </p:spPr>
        <p:txBody>
          <a:bodyPr wrap="none" anchor="ctr"/>
          <a:lstStyle/>
          <a:p>
            <a:endParaRPr lang="tr-TR"/>
          </a:p>
        </p:txBody>
      </p:sp>
      <p:sp>
        <p:nvSpPr>
          <p:cNvPr id="104461" name="Oval 12"/>
          <p:cNvSpPr>
            <a:spLocks noChangeArrowheads="1"/>
          </p:cNvSpPr>
          <p:nvPr/>
        </p:nvSpPr>
        <p:spPr bwMode="auto">
          <a:xfrm>
            <a:off x="8112125" y="1779588"/>
            <a:ext cx="269875" cy="215900"/>
          </a:xfrm>
          <a:prstGeom prst="ellipse">
            <a:avLst/>
          </a:prstGeom>
          <a:solidFill>
            <a:srgbClr val="FF3300">
              <a:alpha val="50980"/>
            </a:srgbClr>
          </a:solidFill>
          <a:ln w="9525">
            <a:noFill/>
            <a:round/>
            <a:headEnd/>
            <a:tailEnd/>
          </a:ln>
        </p:spPr>
        <p:txBody>
          <a:bodyPr wrap="none" anchor="ctr"/>
          <a:lstStyle/>
          <a:p>
            <a:endParaRPr lang="tr-TR"/>
          </a:p>
        </p:txBody>
      </p:sp>
      <p:sp>
        <p:nvSpPr>
          <p:cNvPr id="104462" name="Oval 13"/>
          <p:cNvSpPr>
            <a:spLocks noChangeArrowheads="1"/>
          </p:cNvSpPr>
          <p:nvPr/>
        </p:nvSpPr>
        <p:spPr bwMode="auto">
          <a:xfrm>
            <a:off x="7708900" y="5030788"/>
            <a:ext cx="269875" cy="215900"/>
          </a:xfrm>
          <a:prstGeom prst="ellipse">
            <a:avLst/>
          </a:prstGeom>
          <a:solidFill>
            <a:srgbClr val="FF3300">
              <a:alpha val="50980"/>
            </a:srgbClr>
          </a:solidFill>
          <a:ln w="9525">
            <a:noFill/>
            <a:round/>
            <a:headEnd/>
            <a:tailEnd/>
          </a:ln>
        </p:spPr>
        <p:txBody>
          <a:bodyPr wrap="none" anchor="ctr"/>
          <a:lstStyle/>
          <a:p>
            <a:endParaRPr lang="tr-TR"/>
          </a:p>
        </p:txBody>
      </p:sp>
      <p:sp>
        <p:nvSpPr>
          <p:cNvPr id="104463" name="Oval 14"/>
          <p:cNvSpPr>
            <a:spLocks noChangeArrowheads="1"/>
          </p:cNvSpPr>
          <p:nvPr/>
        </p:nvSpPr>
        <p:spPr bwMode="auto">
          <a:xfrm>
            <a:off x="6270625" y="4910138"/>
            <a:ext cx="269875" cy="215900"/>
          </a:xfrm>
          <a:prstGeom prst="ellipse">
            <a:avLst/>
          </a:prstGeom>
          <a:solidFill>
            <a:srgbClr val="FF3300">
              <a:alpha val="50980"/>
            </a:srgbClr>
          </a:solidFill>
          <a:ln w="9525">
            <a:noFill/>
            <a:round/>
            <a:headEnd/>
            <a:tailEnd/>
          </a:ln>
        </p:spPr>
        <p:txBody>
          <a:bodyPr wrap="none" anchor="ctr"/>
          <a:lstStyle/>
          <a:p>
            <a:endParaRPr lang="tr-TR"/>
          </a:p>
        </p:txBody>
      </p:sp>
      <p:sp>
        <p:nvSpPr>
          <p:cNvPr id="1062917" name="Rectangle 5"/>
          <p:cNvSpPr>
            <a:spLocks noChangeArrowheads="1"/>
          </p:cNvSpPr>
          <p:nvPr/>
        </p:nvSpPr>
        <p:spPr bwMode="auto">
          <a:xfrm>
            <a:off x="5041900" y="1035050"/>
            <a:ext cx="3524250" cy="2192338"/>
          </a:xfrm>
          <a:prstGeom prst="rect">
            <a:avLst/>
          </a:prstGeom>
          <a:solidFill>
            <a:schemeClr val="bg1"/>
          </a:solidFill>
          <a:ln w="9525">
            <a:solidFill>
              <a:srgbClr val="B2B2B2"/>
            </a:solidFill>
            <a:miter lim="800000"/>
            <a:headEnd/>
            <a:tailEnd/>
          </a:ln>
        </p:spPr>
        <p:txBody>
          <a:bodyPr wrap="none" anchor="ctr"/>
          <a:lstStyle/>
          <a:p>
            <a:endParaRPr lang="tr-TR"/>
          </a:p>
        </p:txBody>
      </p:sp>
      <p:sp>
        <p:nvSpPr>
          <p:cNvPr id="1062919" name="Rectangle 7"/>
          <p:cNvSpPr>
            <a:spLocks noChangeArrowheads="1"/>
          </p:cNvSpPr>
          <p:nvPr/>
        </p:nvSpPr>
        <p:spPr bwMode="auto">
          <a:xfrm>
            <a:off x="5003800" y="3435350"/>
            <a:ext cx="3524250" cy="2192338"/>
          </a:xfrm>
          <a:prstGeom prst="rect">
            <a:avLst/>
          </a:prstGeom>
          <a:solidFill>
            <a:schemeClr val="bg1"/>
          </a:solidFill>
          <a:ln w="9525">
            <a:solidFill>
              <a:srgbClr val="B2B2B2"/>
            </a:solidFill>
            <a:miter lim="800000"/>
            <a:headEnd/>
            <a:tailEnd/>
          </a:ln>
        </p:spPr>
        <p:txBody>
          <a:bodyPr wrap="none" anchor="ctr"/>
          <a:lstStyle/>
          <a:p>
            <a:endParaRPr lang="tr-TR"/>
          </a:p>
        </p:txBody>
      </p:sp>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062917"/>
                                        </p:tgtEl>
                                        <p:attrNameLst>
                                          <p:attrName>ppt_x</p:attrName>
                                        </p:attrNameLst>
                                      </p:cBhvr>
                                      <p:tavLst>
                                        <p:tav tm="0">
                                          <p:val>
                                            <p:strVal val="ppt_x"/>
                                          </p:val>
                                        </p:tav>
                                        <p:tav tm="100000">
                                          <p:val>
                                            <p:strVal val="ppt_x"/>
                                          </p:val>
                                        </p:tav>
                                      </p:tavLst>
                                    </p:anim>
                                    <p:anim calcmode="lin" valueType="num">
                                      <p:cBhvr additive="base">
                                        <p:cTn id="7" dur="500"/>
                                        <p:tgtEl>
                                          <p:spTgt spid="1062917"/>
                                        </p:tgtEl>
                                        <p:attrNameLst>
                                          <p:attrName>ppt_y</p:attrName>
                                        </p:attrNameLst>
                                      </p:cBhvr>
                                      <p:tavLst>
                                        <p:tav tm="0">
                                          <p:val>
                                            <p:strVal val="ppt_y"/>
                                          </p:val>
                                        </p:tav>
                                        <p:tav tm="100000">
                                          <p:val>
                                            <p:strVal val="1+ppt_h/2"/>
                                          </p:val>
                                        </p:tav>
                                      </p:tavLst>
                                    </p:anim>
                                    <p:set>
                                      <p:cBhvr>
                                        <p:cTn id="8" dur="1" fill="hold">
                                          <p:stCondLst>
                                            <p:cond delay="499"/>
                                          </p:stCondLst>
                                        </p:cTn>
                                        <p:tgtEl>
                                          <p:spTgt spid="106291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062919"/>
                                        </p:tgtEl>
                                        <p:attrNameLst>
                                          <p:attrName>ppt_x</p:attrName>
                                        </p:attrNameLst>
                                      </p:cBhvr>
                                      <p:tavLst>
                                        <p:tav tm="0">
                                          <p:val>
                                            <p:strVal val="ppt_x"/>
                                          </p:val>
                                        </p:tav>
                                        <p:tav tm="100000">
                                          <p:val>
                                            <p:strVal val="ppt_x"/>
                                          </p:val>
                                        </p:tav>
                                      </p:tavLst>
                                    </p:anim>
                                    <p:anim calcmode="lin" valueType="num">
                                      <p:cBhvr additive="base">
                                        <p:cTn id="13" dur="500"/>
                                        <p:tgtEl>
                                          <p:spTgt spid="1062919"/>
                                        </p:tgtEl>
                                        <p:attrNameLst>
                                          <p:attrName>ppt_y</p:attrName>
                                        </p:attrNameLst>
                                      </p:cBhvr>
                                      <p:tavLst>
                                        <p:tav tm="0">
                                          <p:val>
                                            <p:strVal val="ppt_y"/>
                                          </p:val>
                                        </p:tav>
                                        <p:tav tm="100000">
                                          <p:val>
                                            <p:strVal val="1+ppt_h/2"/>
                                          </p:val>
                                        </p:tav>
                                      </p:tavLst>
                                    </p:anim>
                                    <p:set>
                                      <p:cBhvr>
                                        <p:cTn id="14" dur="1" fill="hold">
                                          <p:stCondLst>
                                            <p:cond delay="499"/>
                                          </p:stCondLst>
                                        </p:cTn>
                                        <p:tgtEl>
                                          <p:spTgt spid="10629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2917" grpId="0" animBg="1"/>
      <p:bldP spid="106291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5475" name="3 Altbilgi Yer Tutucusu"/>
          <p:cNvSpPr>
            <a:spLocks noGrp="1"/>
          </p:cNvSpPr>
          <p:nvPr>
            <p:ph type="ftr" sz="quarter" idx="11"/>
          </p:nvPr>
        </p:nvSpPr>
        <p:spPr>
          <a:noFill/>
        </p:spPr>
        <p:txBody>
          <a:bodyPr/>
          <a:lstStyle/>
          <a:p>
            <a:r>
              <a:rPr lang="tr-TR"/>
              <a:t>DR. MUSTAFA KUTANİS SAÜ İNŞ.MÜH. BÖLÜMÜ</a:t>
            </a:r>
          </a:p>
        </p:txBody>
      </p:sp>
      <p:sp>
        <p:nvSpPr>
          <p:cNvPr id="105476" name="4 Slayt Numarası Yer Tutucusu"/>
          <p:cNvSpPr>
            <a:spLocks noGrp="1"/>
          </p:cNvSpPr>
          <p:nvPr>
            <p:ph type="sldNum" sz="quarter" idx="12"/>
          </p:nvPr>
        </p:nvSpPr>
        <p:spPr>
          <a:noFill/>
        </p:spPr>
        <p:txBody>
          <a:bodyPr/>
          <a:lstStyle/>
          <a:p>
            <a:r>
              <a:rPr lang="tr-TR"/>
              <a:t>SLIDE </a:t>
            </a:r>
            <a:fld id="{A08A2FA4-3662-40CA-BD9F-5DFDD29AF82A}" type="slidenum">
              <a:rPr lang="tr-TR"/>
              <a:pPr/>
              <a:t>68</a:t>
            </a:fld>
            <a:endParaRPr lang="tr-TR"/>
          </a:p>
        </p:txBody>
      </p:sp>
      <p:pic>
        <p:nvPicPr>
          <p:cNvPr id="105477" name="Picture 2"/>
          <p:cNvPicPr>
            <a:picLocks noChangeAspect="1" noChangeArrowheads="1"/>
          </p:cNvPicPr>
          <p:nvPr/>
        </p:nvPicPr>
        <p:blipFill>
          <a:blip r:embed="rId3" cstate="print"/>
          <a:srcRect/>
          <a:stretch>
            <a:fillRect/>
          </a:stretch>
        </p:blipFill>
        <p:spPr bwMode="auto">
          <a:xfrm>
            <a:off x="425450" y="1033463"/>
            <a:ext cx="7935913" cy="5083175"/>
          </a:xfrm>
          <a:prstGeom prst="rect">
            <a:avLst/>
          </a:prstGeom>
          <a:noFill/>
          <a:ln w="9525">
            <a:noFill/>
            <a:miter lim="800000"/>
            <a:headEnd/>
            <a:tailEnd/>
          </a:ln>
        </p:spPr>
      </p:pic>
      <p:sp>
        <p:nvSpPr>
          <p:cNvPr id="105478" name="Rectangle 3"/>
          <p:cNvSpPr>
            <a:spLocks noGrp="1" noChangeArrowheads="1"/>
          </p:cNvSpPr>
          <p:nvPr>
            <p:ph type="title"/>
          </p:nvPr>
        </p:nvSpPr>
        <p:spPr/>
        <p:txBody>
          <a:bodyPr/>
          <a:lstStyle/>
          <a:p>
            <a:pPr eaLnBrk="1" hangingPunct="1"/>
            <a:r>
              <a:rPr lang="tr-TR" smtClean="0"/>
              <a:t>Yükseklik Boyunca</a:t>
            </a:r>
          </a:p>
        </p:txBody>
      </p:sp>
      <p:sp>
        <p:nvSpPr>
          <p:cNvPr id="105479" name="Line 4"/>
          <p:cNvSpPr>
            <a:spLocks noChangeShapeType="1"/>
          </p:cNvSpPr>
          <p:nvPr/>
        </p:nvSpPr>
        <p:spPr bwMode="auto">
          <a:xfrm>
            <a:off x="5424488" y="1123950"/>
            <a:ext cx="1587" cy="1243013"/>
          </a:xfrm>
          <a:prstGeom prst="line">
            <a:avLst/>
          </a:prstGeom>
          <a:noFill/>
          <a:ln w="9525">
            <a:solidFill>
              <a:schemeClr val="tx1"/>
            </a:solidFill>
            <a:round/>
            <a:headEnd type="arrow" w="med" len="med"/>
            <a:tailEnd type="arrow" w="med" len="med"/>
          </a:ln>
        </p:spPr>
        <p:txBody>
          <a:bodyPr/>
          <a:lstStyle/>
          <a:p>
            <a:endParaRPr lang="tr-TR"/>
          </a:p>
        </p:txBody>
      </p:sp>
      <p:sp>
        <p:nvSpPr>
          <p:cNvPr id="105480" name="Line 5"/>
          <p:cNvSpPr>
            <a:spLocks noChangeShapeType="1"/>
          </p:cNvSpPr>
          <p:nvPr/>
        </p:nvSpPr>
        <p:spPr bwMode="auto">
          <a:xfrm>
            <a:off x="5607050" y="996950"/>
            <a:ext cx="647700" cy="3175"/>
          </a:xfrm>
          <a:prstGeom prst="line">
            <a:avLst/>
          </a:prstGeom>
          <a:noFill/>
          <a:ln w="9525">
            <a:solidFill>
              <a:schemeClr val="tx1"/>
            </a:solidFill>
            <a:round/>
            <a:headEnd type="arrow" w="med" len="med"/>
            <a:tailEnd type="arrow" w="med" len="med"/>
          </a:ln>
        </p:spPr>
        <p:txBody>
          <a:bodyPr/>
          <a:lstStyle/>
          <a:p>
            <a:endParaRPr lang="tr-TR"/>
          </a:p>
        </p:txBody>
      </p:sp>
      <p:sp>
        <p:nvSpPr>
          <p:cNvPr id="105481" name="Text Box 6"/>
          <p:cNvSpPr txBox="1">
            <a:spLocks noChangeArrowheads="1"/>
          </p:cNvSpPr>
          <p:nvPr/>
        </p:nvSpPr>
        <p:spPr bwMode="auto">
          <a:xfrm>
            <a:off x="5086350" y="1524000"/>
            <a:ext cx="361950" cy="366713"/>
          </a:xfrm>
          <a:prstGeom prst="rect">
            <a:avLst/>
          </a:prstGeom>
          <a:noFill/>
          <a:ln w="9525">
            <a:noFill/>
            <a:miter lim="800000"/>
            <a:headEnd/>
            <a:tailEnd/>
          </a:ln>
        </p:spPr>
        <p:txBody>
          <a:bodyPr>
            <a:spAutoFit/>
          </a:bodyPr>
          <a:lstStyle/>
          <a:p>
            <a:pPr>
              <a:spcBef>
                <a:spcPct val="50000"/>
              </a:spcBef>
            </a:pPr>
            <a:r>
              <a:rPr lang="tr-TR" b="0"/>
              <a:t>H</a:t>
            </a:r>
          </a:p>
        </p:txBody>
      </p:sp>
      <p:sp>
        <p:nvSpPr>
          <p:cNvPr id="105482" name="Text Box 7"/>
          <p:cNvSpPr txBox="1">
            <a:spLocks noChangeArrowheads="1"/>
          </p:cNvSpPr>
          <p:nvPr/>
        </p:nvSpPr>
        <p:spPr bwMode="auto">
          <a:xfrm>
            <a:off x="5772150" y="685800"/>
            <a:ext cx="381000" cy="366713"/>
          </a:xfrm>
          <a:prstGeom prst="rect">
            <a:avLst/>
          </a:prstGeom>
          <a:noFill/>
          <a:ln w="9525">
            <a:noFill/>
            <a:miter lim="800000"/>
            <a:headEnd/>
            <a:tailEnd/>
          </a:ln>
        </p:spPr>
        <p:txBody>
          <a:bodyPr>
            <a:spAutoFit/>
          </a:bodyPr>
          <a:lstStyle/>
          <a:p>
            <a:pPr>
              <a:spcBef>
                <a:spcPct val="50000"/>
              </a:spcBef>
            </a:pPr>
            <a:r>
              <a:rPr lang="tr-TR" b="0"/>
              <a:t>B</a:t>
            </a:r>
          </a:p>
        </p:txBody>
      </p:sp>
      <p:sp>
        <p:nvSpPr>
          <p:cNvPr id="853000" name="Text Box 8"/>
          <p:cNvSpPr txBox="1">
            <a:spLocks noChangeArrowheads="1"/>
          </p:cNvSpPr>
          <p:nvPr/>
        </p:nvSpPr>
        <p:spPr bwMode="auto">
          <a:xfrm>
            <a:off x="4343400" y="2028825"/>
            <a:ext cx="981075" cy="366713"/>
          </a:xfrm>
          <a:prstGeom prst="rect">
            <a:avLst/>
          </a:prstGeom>
          <a:solidFill>
            <a:srgbClr val="FFFFCC"/>
          </a:solidFill>
          <a:ln w="9525">
            <a:noFill/>
            <a:miter lim="800000"/>
            <a:headEnd/>
            <a:tailEnd/>
          </a:ln>
          <a:effectLst/>
        </p:spPr>
        <p:txBody>
          <a:bodyPr>
            <a:spAutoFit/>
          </a:bodyPr>
          <a:lstStyle/>
          <a:p>
            <a:pPr>
              <a:spcBef>
                <a:spcPct val="50000"/>
              </a:spcBef>
              <a:defRPr/>
            </a:pPr>
            <a:r>
              <a:rPr lang="tr-TR">
                <a:solidFill>
                  <a:srgbClr val="FF3300"/>
                </a:solidFill>
                <a:effectLst>
                  <a:outerShdw blurRad="38100" dist="38100" dir="2700000" algn="tl">
                    <a:srgbClr val="000000"/>
                  </a:outerShdw>
                </a:effectLst>
              </a:rPr>
              <a:t>H/B&lt;6</a:t>
            </a:r>
          </a:p>
        </p:txBody>
      </p:sp>
      <p:sp>
        <p:nvSpPr>
          <p:cNvPr id="105484" name="Text Box 9"/>
          <p:cNvSpPr txBox="1">
            <a:spLocks noChangeArrowheads="1"/>
          </p:cNvSpPr>
          <p:nvPr/>
        </p:nvSpPr>
        <p:spPr bwMode="auto">
          <a:xfrm>
            <a:off x="2212975" y="3244850"/>
            <a:ext cx="1296988" cy="366713"/>
          </a:xfrm>
          <a:prstGeom prst="rect">
            <a:avLst/>
          </a:prstGeom>
          <a:solidFill>
            <a:srgbClr val="FF3300"/>
          </a:solidFill>
          <a:ln w="9525">
            <a:noFill/>
            <a:miter lim="800000"/>
            <a:headEnd/>
            <a:tailEnd/>
          </a:ln>
        </p:spPr>
        <p:txBody>
          <a:bodyPr>
            <a:spAutoFit/>
          </a:bodyPr>
          <a:lstStyle/>
          <a:p>
            <a:pPr>
              <a:spcBef>
                <a:spcPct val="50000"/>
              </a:spcBef>
            </a:pPr>
            <a:r>
              <a:rPr lang="tr-TR"/>
              <a:t>YANLIŞ</a:t>
            </a:r>
          </a:p>
        </p:txBody>
      </p:sp>
      <p:sp>
        <p:nvSpPr>
          <p:cNvPr id="105485" name="Text Box 10"/>
          <p:cNvSpPr txBox="1">
            <a:spLocks noChangeArrowheads="1"/>
          </p:cNvSpPr>
          <p:nvPr/>
        </p:nvSpPr>
        <p:spPr bwMode="auto">
          <a:xfrm>
            <a:off x="5456238" y="3259138"/>
            <a:ext cx="1312862" cy="366712"/>
          </a:xfrm>
          <a:prstGeom prst="rect">
            <a:avLst/>
          </a:prstGeom>
          <a:solidFill>
            <a:srgbClr val="0000FF"/>
          </a:solidFill>
          <a:ln w="9525">
            <a:noFill/>
            <a:miter lim="800000"/>
            <a:headEnd/>
            <a:tailEnd/>
          </a:ln>
        </p:spPr>
        <p:txBody>
          <a:bodyPr>
            <a:spAutoFit/>
          </a:bodyPr>
          <a:lstStyle/>
          <a:p>
            <a:pPr>
              <a:spcBef>
                <a:spcPct val="50000"/>
              </a:spcBef>
            </a:pPr>
            <a:r>
              <a:rPr lang="tr-TR">
                <a:solidFill>
                  <a:srgbClr val="FFFF00"/>
                </a:solidFill>
              </a:rPr>
              <a:t>DOĞRU</a:t>
            </a:r>
          </a:p>
        </p:txBody>
      </p:sp>
      <p:sp>
        <p:nvSpPr>
          <p:cNvPr id="853003" name="Oval 11"/>
          <p:cNvSpPr>
            <a:spLocks noChangeArrowheads="1"/>
          </p:cNvSpPr>
          <p:nvPr/>
        </p:nvSpPr>
        <p:spPr bwMode="auto">
          <a:xfrm>
            <a:off x="1787525" y="4505325"/>
            <a:ext cx="1035050" cy="565150"/>
          </a:xfrm>
          <a:prstGeom prst="ellipse">
            <a:avLst/>
          </a:prstGeom>
          <a:solidFill>
            <a:srgbClr val="FF0000">
              <a:alpha val="36078"/>
            </a:srgbClr>
          </a:solidFill>
          <a:ln w="9525">
            <a:noFill/>
            <a:round/>
            <a:headEnd/>
            <a:tailEnd/>
          </a:ln>
        </p:spPr>
        <p:txBody>
          <a:bodyPr wrap="none" anchor="ctr"/>
          <a:lstStyle/>
          <a:p>
            <a:endParaRPr lang="tr-TR"/>
          </a:p>
        </p:txBody>
      </p:sp>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1.85185E-6 L 0.46459 -0.00023 " pathEditMode="relative" rAng="0" ptsTypes="AA">
                                      <p:cBhvr>
                                        <p:cTn id="6" dur="2000" fill="hold"/>
                                        <p:tgtEl>
                                          <p:spTgt spid="853003"/>
                                        </p:tgtEl>
                                        <p:attrNameLst>
                                          <p:attrName>ppt_x</p:attrName>
                                          <p:attrName>ppt_y</p:attrName>
                                        </p:attrNameLst>
                                      </p:cBhvr>
                                      <p:rCtr x="23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300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6499" name="3 Altbilgi Yer Tutucusu"/>
          <p:cNvSpPr>
            <a:spLocks noGrp="1"/>
          </p:cNvSpPr>
          <p:nvPr>
            <p:ph type="ftr" sz="quarter" idx="11"/>
          </p:nvPr>
        </p:nvSpPr>
        <p:spPr>
          <a:noFill/>
        </p:spPr>
        <p:txBody>
          <a:bodyPr/>
          <a:lstStyle/>
          <a:p>
            <a:r>
              <a:rPr lang="tr-TR"/>
              <a:t>DR. MUSTAFA KUTANİS SAÜ İNŞ.MÜH. BÖLÜMÜ</a:t>
            </a:r>
          </a:p>
        </p:txBody>
      </p:sp>
      <p:sp>
        <p:nvSpPr>
          <p:cNvPr id="106500" name="4 Slayt Numarası Yer Tutucusu"/>
          <p:cNvSpPr>
            <a:spLocks noGrp="1"/>
          </p:cNvSpPr>
          <p:nvPr>
            <p:ph type="sldNum" sz="quarter" idx="12"/>
          </p:nvPr>
        </p:nvSpPr>
        <p:spPr>
          <a:noFill/>
        </p:spPr>
        <p:txBody>
          <a:bodyPr/>
          <a:lstStyle/>
          <a:p>
            <a:r>
              <a:rPr lang="tr-TR"/>
              <a:t>SLIDE </a:t>
            </a:r>
            <a:fld id="{A6BD21C1-0E9A-4A8F-9A4A-6C6E327BE486}" type="slidenum">
              <a:rPr lang="tr-TR"/>
              <a:pPr/>
              <a:t>69</a:t>
            </a:fld>
            <a:endParaRPr lang="tr-TR"/>
          </a:p>
        </p:txBody>
      </p:sp>
      <p:sp>
        <p:nvSpPr>
          <p:cNvPr id="106501" name="Rectangle 2"/>
          <p:cNvSpPr>
            <a:spLocks noGrp="1" noChangeArrowheads="1"/>
          </p:cNvSpPr>
          <p:nvPr>
            <p:ph type="title"/>
          </p:nvPr>
        </p:nvSpPr>
        <p:spPr/>
        <p:txBody>
          <a:bodyPr/>
          <a:lstStyle/>
          <a:p>
            <a:pPr eaLnBrk="1" hangingPunct="1"/>
            <a:r>
              <a:rPr lang="tr-TR" smtClean="0"/>
              <a:t>Yükseklik Boyunca</a:t>
            </a:r>
            <a:endParaRPr lang="en-US" smtClean="0"/>
          </a:p>
        </p:txBody>
      </p:sp>
      <p:pic>
        <p:nvPicPr>
          <p:cNvPr id="106502" name="Picture 3"/>
          <p:cNvPicPr>
            <a:picLocks noChangeAspect="1" noChangeArrowheads="1"/>
          </p:cNvPicPr>
          <p:nvPr/>
        </p:nvPicPr>
        <p:blipFill>
          <a:blip r:embed="rId3" cstate="print"/>
          <a:srcRect/>
          <a:stretch>
            <a:fillRect/>
          </a:stretch>
        </p:blipFill>
        <p:spPr bwMode="auto">
          <a:xfrm>
            <a:off x="598488" y="1039813"/>
            <a:ext cx="7896225" cy="5021262"/>
          </a:xfrm>
          <a:prstGeom prst="rect">
            <a:avLst/>
          </a:prstGeom>
          <a:noFill/>
          <a:ln w="9525">
            <a:noFill/>
            <a:miter lim="800000"/>
            <a:headEnd/>
            <a:tailEnd/>
          </a:ln>
        </p:spPr>
      </p:pic>
      <p:sp>
        <p:nvSpPr>
          <p:cNvPr id="854020" name="Oval 4"/>
          <p:cNvSpPr>
            <a:spLocks noChangeArrowheads="1"/>
          </p:cNvSpPr>
          <p:nvPr/>
        </p:nvSpPr>
        <p:spPr bwMode="auto">
          <a:xfrm>
            <a:off x="1774825" y="1412875"/>
            <a:ext cx="941388" cy="565150"/>
          </a:xfrm>
          <a:prstGeom prst="ellipse">
            <a:avLst/>
          </a:prstGeom>
          <a:solidFill>
            <a:srgbClr val="FF0000">
              <a:alpha val="36078"/>
            </a:srgbClr>
          </a:solidFill>
          <a:ln w="9525">
            <a:noFill/>
            <a:round/>
            <a:headEnd/>
            <a:tailEnd/>
          </a:ln>
        </p:spPr>
        <p:txBody>
          <a:bodyPr wrap="none" anchor="ctr"/>
          <a:lstStyle/>
          <a:p>
            <a:endParaRPr lang="tr-TR"/>
          </a:p>
        </p:txBody>
      </p:sp>
      <p:sp>
        <p:nvSpPr>
          <p:cNvPr id="854021" name="Oval 5"/>
          <p:cNvSpPr>
            <a:spLocks noChangeArrowheads="1"/>
          </p:cNvSpPr>
          <p:nvPr/>
        </p:nvSpPr>
        <p:spPr bwMode="auto">
          <a:xfrm>
            <a:off x="1828800" y="4210050"/>
            <a:ext cx="941388" cy="565150"/>
          </a:xfrm>
          <a:prstGeom prst="ellipse">
            <a:avLst/>
          </a:prstGeom>
          <a:solidFill>
            <a:srgbClr val="FF0000">
              <a:alpha val="36078"/>
            </a:srgbClr>
          </a:solidFill>
          <a:ln w="9525">
            <a:noFill/>
            <a:round/>
            <a:headEnd/>
            <a:tailEnd/>
          </a:ln>
        </p:spPr>
        <p:txBody>
          <a:bodyPr wrap="none" anchor="ctr"/>
          <a:lstStyle/>
          <a:p>
            <a:endParaRPr lang="tr-TR"/>
          </a:p>
        </p:txBody>
      </p:sp>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88889E-6 -2.22222E-6 L 0.49704 -0.00208 " pathEditMode="relative" rAng="0" ptsTypes="AA">
                                      <p:cBhvr>
                                        <p:cTn id="6" dur="2000" fill="hold"/>
                                        <p:tgtEl>
                                          <p:spTgt spid="854020"/>
                                        </p:tgtEl>
                                        <p:attrNameLst>
                                          <p:attrName>ppt_x</p:attrName>
                                          <p:attrName>ppt_y</p:attrName>
                                        </p:attrNameLst>
                                      </p:cBhvr>
                                      <p:rCtr x="248" y="-1"/>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3.88889E-6 -2.22222E-6 L 0.49704 -0.00208 " pathEditMode="relative" rAng="0" ptsTypes="AA">
                                      <p:cBhvr>
                                        <p:cTn id="10" dur="2000" fill="hold"/>
                                        <p:tgtEl>
                                          <p:spTgt spid="854021"/>
                                        </p:tgtEl>
                                        <p:attrNameLst>
                                          <p:attrName>ppt_x</p:attrName>
                                          <p:attrName>ppt_y</p:attrName>
                                        </p:attrNameLst>
                                      </p:cBhvr>
                                      <p:rCtr x="248" y="-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020" grpId="0" animBg="1"/>
      <p:bldP spid="8540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Altbilgi Yer Tutucusu"/>
          <p:cNvSpPr>
            <a:spLocks noGrp="1"/>
          </p:cNvSpPr>
          <p:nvPr>
            <p:ph type="ftr" sz="quarter" idx="11"/>
          </p:nvPr>
        </p:nvSpPr>
        <p:spPr/>
        <p:txBody>
          <a:bodyPr/>
          <a:lstStyle/>
          <a:p>
            <a:r>
              <a:rPr lang="tr-TR"/>
              <a:t>DR. MUSTAFA KUTANİS SAÜ İNŞ.MÜH. BÖLÜMÜ</a:t>
            </a:r>
          </a:p>
        </p:txBody>
      </p:sp>
      <p:pic>
        <p:nvPicPr>
          <p:cNvPr id="3076" name="Picture 4"/>
          <p:cNvPicPr>
            <a:picLocks noChangeAspect="1" noChangeArrowheads="1"/>
          </p:cNvPicPr>
          <p:nvPr/>
        </p:nvPicPr>
        <p:blipFill>
          <a:blip r:embed="rId2" cstate="print"/>
          <a:srcRect/>
          <a:stretch>
            <a:fillRect/>
          </a:stretch>
        </p:blipFill>
        <p:spPr bwMode="auto">
          <a:xfrm>
            <a:off x="1403350" y="260350"/>
            <a:ext cx="6396038" cy="6408738"/>
          </a:xfrm>
          <a:prstGeom prst="rect">
            <a:avLst/>
          </a:prstGeom>
          <a:noFill/>
          <a:ln w="9525">
            <a:noFill/>
            <a:miter lim="800000"/>
            <a:headEnd/>
            <a:tailEnd/>
          </a:ln>
          <a:effectLst/>
        </p:spPr>
      </p:pic>
      <p:sp>
        <p:nvSpPr>
          <p:cNvPr id="3077" name="Rectangle 5"/>
          <p:cNvSpPr>
            <a:spLocks noChangeArrowheads="1"/>
          </p:cNvSpPr>
          <p:nvPr/>
        </p:nvSpPr>
        <p:spPr bwMode="auto">
          <a:xfrm rot="16200000">
            <a:off x="-665956" y="2402682"/>
            <a:ext cx="2635250" cy="366712"/>
          </a:xfrm>
          <a:prstGeom prst="rect">
            <a:avLst/>
          </a:prstGeom>
          <a:solidFill>
            <a:schemeClr val="accent1"/>
          </a:solidFill>
          <a:ln w="9525">
            <a:noFill/>
            <a:miter lim="800000"/>
            <a:headEnd/>
            <a:tailEnd/>
          </a:ln>
          <a:effectLst/>
        </p:spPr>
        <p:txBody>
          <a:bodyPr wrap="none">
            <a:spAutoFit/>
          </a:bodyPr>
          <a:lstStyle/>
          <a:p>
            <a:pPr>
              <a:spcBef>
                <a:spcPct val="20000"/>
              </a:spcBef>
            </a:pPr>
            <a:r>
              <a:rPr lang="tr-TR" b="0"/>
              <a:t>http://www.civilturk.com/</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5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4342" name="6 Altbilgi Yer Tutucusu"/>
          <p:cNvSpPr>
            <a:spLocks noGrp="1"/>
          </p:cNvSpPr>
          <p:nvPr>
            <p:ph type="ftr" sz="quarter" idx="11"/>
          </p:nvPr>
        </p:nvSpPr>
        <p:spPr>
          <a:noFill/>
        </p:spPr>
        <p:txBody>
          <a:bodyPr/>
          <a:lstStyle/>
          <a:p>
            <a:r>
              <a:rPr lang="tr-TR"/>
              <a:t>DR. MUSTAFA KUTANİS SAÜ İNŞ.MÜH. BÖLÜMÜ</a:t>
            </a:r>
          </a:p>
        </p:txBody>
      </p:sp>
      <p:sp>
        <p:nvSpPr>
          <p:cNvPr id="14343" name="7 Slayt Numarası Yer Tutucusu"/>
          <p:cNvSpPr>
            <a:spLocks noGrp="1"/>
          </p:cNvSpPr>
          <p:nvPr>
            <p:ph type="sldNum" sz="quarter" idx="12"/>
          </p:nvPr>
        </p:nvSpPr>
        <p:spPr>
          <a:noFill/>
        </p:spPr>
        <p:txBody>
          <a:bodyPr/>
          <a:lstStyle/>
          <a:p>
            <a:r>
              <a:rPr lang="tr-TR"/>
              <a:t>SLIDE </a:t>
            </a:r>
            <a:fld id="{C9ADB96F-54ED-4C59-9265-42701EA8780B}" type="slidenum">
              <a:rPr lang="tr-TR"/>
              <a:pPr/>
              <a:t>70</a:t>
            </a:fld>
            <a:endParaRPr lang="tr-TR"/>
          </a:p>
        </p:txBody>
      </p:sp>
      <p:sp>
        <p:nvSpPr>
          <p:cNvPr id="14344" name="Rectangle 2"/>
          <p:cNvSpPr>
            <a:spLocks noGrp="1" noChangeArrowheads="1"/>
          </p:cNvSpPr>
          <p:nvPr>
            <p:ph type="title"/>
          </p:nvPr>
        </p:nvSpPr>
        <p:spPr/>
        <p:txBody>
          <a:bodyPr/>
          <a:lstStyle/>
          <a:p>
            <a:pPr eaLnBrk="1" hangingPunct="1"/>
            <a:r>
              <a:rPr lang="tr-TR" smtClean="0"/>
              <a:t>Düzensizlikler devam...</a:t>
            </a:r>
            <a:endParaRPr lang="en-US" smtClean="0"/>
          </a:p>
        </p:txBody>
      </p:sp>
      <p:graphicFrame>
        <p:nvGraphicFramePr>
          <p:cNvPr id="14338" name="Object 3"/>
          <p:cNvGraphicFramePr>
            <a:graphicFrameLocks noChangeAspect="1"/>
          </p:cNvGraphicFramePr>
          <p:nvPr>
            <p:ph sz="half" idx="1"/>
          </p:nvPr>
        </p:nvGraphicFramePr>
        <p:xfrm>
          <a:off x="763588" y="784225"/>
          <a:ext cx="3835400" cy="3281363"/>
        </p:xfrm>
        <a:graphic>
          <a:graphicData uri="http://schemas.openxmlformats.org/presentationml/2006/ole">
            <p:oleObj spid="_x0000_s14338" name="Visio" r:id="rId4" imgW="2869662" imgH="2455681" progId="Visio.Drawing.11">
              <p:embed/>
            </p:oleObj>
          </a:graphicData>
        </a:graphic>
      </p:graphicFrame>
      <p:graphicFrame>
        <p:nvGraphicFramePr>
          <p:cNvPr id="14339" name="Object 4"/>
          <p:cNvGraphicFramePr>
            <a:graphicFrameLocks noChangeAspect="1"/>
          </p:cNvGraphicFramePr>
          <p:nvPr>
            <p:ph sz="quarter" idx="2"/>
          </p:nvPr>
        </p:nvGraphicFramePr>
        <p:xfrm>
          <a:off x="4691063" y="3708400"/>
          <a:ext cx="2852737" cy="2690813"/>
        </p:xfrm>
        <a:graphic>
          <a:graphicData uri="http://schemas.openxmlformats.org/presentationml/2006/ole">
            <p:oleObj spid="_x0000_s14339" name="Visio" r:id="rId5" imgW="2408119" imgH="2271211" progId="Visio.Drawing.11">
              <p:embed/>
            </p:oleObj>
          </a:graphicData>
        </a:graphic>
      </p:graphicFrame>
      <p:graphicFrame>
        <p:nvGraphicFramePr>
          <p:cNvPr id="14340" name="Object 5"/>
          <p:cNvGraphicFramePr>
            <a:graphicFrameLocks noChangeAspect="1"/>
          </p:cNvGraphicFramePr>
          <p:nvPr>
            <p:ph sz="quarter" idx="3"/>
          </p:nvPr>
        </p:nvGraphicFramePr>
        <p:xfrm>
          <a:off x="5524500" y="760413"/>
          <a:ext cx="3433763" cy="2836862"/>
        </p:xfrm>
        <a:graphic>
          <a:graphicData uri="http://schemas.openxmlformats.org/presentationml/2006/ole">
            <p:oleObj spid="_x0000_s14340" name="Visio" r:id="rId6" imgW="3103940" imgH="2563819" progId="Visio.Drawing.11">
              <p:embed/>
            </p:oleObj>
          </a:graphicData>
        </a:graphic>
      </p:graphicFrame>
      <p:sp>
        <p:nvSpPr>
          <p:cNvPr id="14345" name="Text Box 6"/>
          <p:cNvSpPr txBox="1">
            <a:spLocks noChangeArrowheads="1"/>
          </p:cNvSpPr>
          <p:nvPr/>
        </p:nvSpPr>
        <p:spPr bwMode="auto">
          <a:xfrm>
            <a:off x="342900" y="4217988"/>
            <a:ext cx="1446213" cy="366712"/>
          </a:xfrm>
          <a:prstGeom prst="rect">
            <a:avLst/>
          </a:prstGeom>
          <a:solidFill>
            <a:srgbClr val="FFFF00"/>
          </a:solidFill>
          <a:ln w="9525">
            <a:noFill/>
            <a:miter lim="800000"/>
            <a:headEnd/>
            <a:tailEnd/>
          </a:ln>
        </p:spPr>
        <p:txBody>
          <a:bodyPr>
            <a:spAutoFit/>
          </a:bodyPr>
          <a:lstStyle/>
          <a:p>
            <a:pPr algn="ctr">
              <a:spcBef>
                <a:spcPct val="50000"/>
              </a:spcBef>
            </a:pPr>
            <a:r>
              <a:rPr lang="tr-TR" b="0"/>
              <a:t>k=12EI/L</a:t>
            </a:r>
            <a:r>
              <a:rPr lang="tr-TR" b="0" baseline="30000"/>
              <a:t>3</a:t>
            </a:r>
          </a:p>
        </p:txBody>
      </p:sp>
    </p:spTree>
  </p:cSld>
  <p:clrMapOvr>
    <a:masterClrMapping/>
  </p:clrMapOvr>
  <p:transition>
    <p:sndAc>
      <p:stSnd>
        <p:snd r:embed="rId3" name="camera.wav"/>
      </p:stSnd>
    </p:sndAc>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7523" name="3 Altbilgi Yer Tutucusu"/>
          <p:cNvSpPr>
            <a:spLocks noGrp="1"/>
          </p:cNvSpPr>
          <p:nvPr>
            <p:ph type="ftr" sz="quarter" idx="11"/>
          </p:nvPr>
        </p:nvSpPr>
        <p:spPr>
          <a:noFill/>
        </p:spPr>
        <p:txBody>
          <a:bodyPr/>
          <a:lstStyle/>
          <a:p>
            <a:r>
              <a:rPr lang="tr-TR"/>
              <a:t>DR. MUSTAFA KUTANİS SAÜ İNŞ.MÜH. BÖLÜMÜ</a:t>
            </a:r>
          </a:p>
        </p:txBody>
      </p:sp>
      <p:sp>
        <p:nvSpPr>
          <p:cNvPr id="107524" name="4 Slayt Numarası Yer Tutucusu"/>
          <p:cNvSpPr>
            <a:spLocks noGrp="1"/>
          </p:cNvSpPr>
          <p:nvPr>
            <p:ph type="sldNum" sz="quarter" idx="12"/>
          </p:nvPr>
        </p:nvSpPr>
        <p:spPr>
          <a:noFill/>
        </p:spPr>
        <p:txBody>
          <a:bodyPr/>
          <a:lstStyle/>
          <a:p>
            <a:r>
              <a:rPr lang="tr-TR"/>
              <a:t>SLIDE </a:t>
            </a:r>
            <a:fld id="{076E9F69-24AB-489C-821C-BCA637D45B8E}" type="slidenum">
              <a:rPr lang="tr-TR"/>
              <a:pPr/>
              <a:t>71</a:t>
            </a:fld>
            <a:endParaRPr lang="tr-TR"/>
          </a:p>
        </p:txBody>
      </p:sp>
      <p:pic>
        <p:nvPicPr>
          <p:cNvPr id="107525" name="Picture 2"/>
          <p:cNvPicPr>
            <a:picLocks noChangeAspect="1" noChangeArrowheads="1"/>
          </p:cNvPicPr>
          <p:nvPr/>
        </p:nvPicPr>
        <p:blipFill>
          <a:blip r:embed="rId3" cstate="print"/>
          <a:srcRect/>
          <a:stretch>
            <a:fillRect/>
          </a:stretch>
        </p:blipFill>
        <p:spPr bwMode="auto">
          <a:xfrm>
            <a:off x="420688" y="2154238"/>
            <a:ext cx="8281987" cy="4313237"/>
          </a:xfrm>
          <a:prstGeom prst="rect">
            <a:avLst/>
          </a:prstGeom>
          <a:noFill/>
          <a:ln w="9525">
            <a:noFill/>
            <a:miter lim="800000"/>
            <a:headEnd/>
            <a:tailEnd/>
          </a:ln>
        </p:spPr>
      </p:pic>
      <p:sp>
        <p:nvSpPr>
          <p:cNvPr id="107526" name="Rectangle 3"/>
          <p:cNvSpPr>
            <a:spLocks noGrp="1" noChangeArrowheads="1"/>
          </p:cNvSpPr>
          <p:nvPr>
            <p:ph type="title"/>
          </p:nvPr>
        </p:nvSpPr>
        <p:spPr/>
        <p:txBody>
          <a:bodyPr/>
          <a:lstStyle/>
          <a:p>
            <a:pPr algn="r" eaLnBrk="1" hangingPunct="1"/>
            <a:r>
              <a:rPr lang="tr-TR" smtClean="0">
                <a:solidFill>
                  <a:schemeClr val="tx1"/>
                </a:solidFill>
              </a:rPr>
              <a:t>Kısa kolon oluşumları</a:t>
            </a:r>
            <a:endParaRPr lang="en-US" smtClean="0">
              <a:solidFill>
                <a:schemeClr val="tx1"/>
              </a:solidFill>
            </a:endParaRPr>
          </a:p>
        </p:txBody>
      </p:sp>
      <p:pic>
        <p:nvPicPr>
          <p:cNvPr id="107527" name="Picture 4"/>
          <p:cNvPicPr>
            <a:picLocks noChangeAspect="1" noChangeArrowheads="1"/>
          </p:cNvPicPr>
          <p:nvPr/>
        </p:nvPicPr>
        <p:blipFill>
          <a:blip r:embed="rId4" cstate="print"/>
          <a:srcRect/>
          <a:stretch>
            <a:fillRect/>
          </a:stretch>
        </p:blipFill>
        <p:spPr bwMode="auto">
          <a:xfrm>
            <a:off x="687388" y="103188"/>
            <a:ext cx="4105275" cy="2505075"/>
          </a:xfrm>
          <a:prstGeom prst="rect">
            <a:avLst/>
          </a:prstGeom>
          <a:noFill/>
          <a:ln w="9525">
            <a:noFill/>
            <a:miter lim="800000"/>
            <a:headEnd/>
            <a:tailEnd/>
          </a:ln>
        </p:spPr>
      </p:pic>
    </p:spTree>
  </p:cSld>
  <p:clrMapOvr>
    <a:masterClrMapping/>
  </p:clrMapOvr>
  <p:transition>
    <p:sndAc>
      <p:stSnd>
        <p:snd r:embed="rId2" name="camera.wav"/>
      </p:stSnd>
    </p:sndAc>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8547" name="3 Altbilgi Yer Tutucusu"/>
          <p:cNvSpPr>
            <a:spLocks noGrp="1"/>
          </p:cNvSpPr>
          <p:nvPr>
            <p:ph type="ftr" sz="quarter" idx="11"/>
          </p:nvPr>
        </p:nvSpPr>
        <p:spPr>
          <a:noFill/>
        </p:spPr>
        <p:txBody>
          <a:bodyPr/>
          <a:lstStyle/>
          <a:p>
            <a:r>
              <a:rPr lang="tr-TR"/>
              <a:t>DR. MUSTAFA KUTANİS SAÜ İNŞ.MÜH. BÖLÜMÜ</a:t>
            </a:r>
          </a:p>
        </p:txBody>
      </p:sp>
      <p:sp>
        <p:nvSpPr>
          <p:cNvPr id="108548" name="4 Slayt Numarası Yer Tutucusu"/>
          <p:cNvSpPr>
            <a:spLocks noGrp="1"/>
          </p:cNvSpPr>
          <p:nvPr>
            <p:ph type="sldNum" sz="quarter" idx="12"/>
          </p:nvPr>
        </p:nvSpPr>
        <p:spPr>
          <a:noFill/>
        </p:spPr>
        <p:txBody>
          <a:bodyPr/>
          <a:lstStyle/>
          <a:p>
            <a:r>
              <a:rPr lang="tr-TR"/>
              <a:t>SLIDE </a:t>
            </a:r>
            <a:fld id="{931104E1-487E-4964-AFDE-37CD27B74119}" type="slidenum">
              <a:rPr lang="tr-TR"/>
              <a:pPr/>
              <a:t>72</a:t>
            </a:fld>
            <a:endParaRPr lang="tr-TR"/>
          </a:p>
        </p:txBody>
      </p:sp>
      <p:pic>
        <p:nvPicPr>
          <p:cNvPr id="108549" name="Picture 2"/>
          <p:cNvPicPr>
            <a:picLocks noChangeAspect="1" noChangeArrowheads="1"/>
          </p:cNvPicPr>
          <p:nvPr/>
        </p:nvPicPr>
        <p:blipFill>
          <a:blip r:embed="rId3" cstate="print"/>
          <a:srcRect/>
          <a:stretch>
            <a:fillRect/>
          </a:stretch>
        </p:blipFill>
        <p:spPr bwMode="auto">
          <a:xfrm>
            <a:off x="457200" y="838200"/>
            <a:ext cx="7620000" cy="5715000"/>
          </a:xfrm>
          <a:prstGeom prst="rect">
            <a:avLst/>
          </a:prstGeom>
          <a:noFill/>
          <a:ln w="9525">
            <a:noFill/>
            <a:miter lim="800000"/>
            <a:headEnd/>
            <a:tailEnd/>
          </a:ln>
        </p:spPr>
      </p:pic>
      <p:sp>
        <p:nvSpPr>
          <p:cNvPr id="108550" name="Rectangle 3"/>
          <p:cNvSpPr>
            <a:spLocks noGrp="1" noChangeArrowheads="1"/>
          </p:cNvSpPr>
          <p:nvPr>
            <p:ph type="title"/>
          </p:nvPr>
        </p:nvSpPr>
        <p:spPr/>
        <p:txBody>
          <a:bodyPr/>
          <a:lstStyle/>
          <a:p>
            <a:pPr eaLnBrk="1" hangingPunct="1"/>
            <a:r>
              <a:rPr lang="tr-TR" smtClean="0">
                <a:solidFill>
                  <a:srgbClr val="FF0000"/>
                </a:solidFill>
              </a:rPr>
              <a:t>Ders: Kısa kolon hasarları</a:t>
            </a:r>
          </a:p>
        </p:txBody>
      </p:sp>
    </p:spTree>
  </p:cSld>
  <p:clrMapOvr>
    <a:masterClrMapping/>
  </p:clrMapOvr>
  <p:transition>
    <p:sndAc>
      <p:stSnd>
        <p:snd r:embed="rId2" name="camera.wav"/>
      </p:stSnd>
    </p:sndAc>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09571" name="3 Altbilgi Yer Tutucusu"/>
          <p:cNvSpPr>
            <a:spLocks noGrp="1"/>
          </p:cNvSpPr>
          <p:nvPr>
            <p:ph type="ftr" sz="quarter" idx="11"/>
          </p:nvPr>
        </p:nvSpPr>
        <p:spPr>
          <a:noFill/>
        </p:spPr>
        <p:txBody>
          <a:bodyPr/>
          <a:lstStyle/>
          <a:p>
            <a:r>
              <a:rPr lang="tr-TR"/>
              <a:t>DR. MUSTAFA KUTANİS SAÜ İNŞ.MÜH. BÖLÜMÜ</a:t>
            </a:r>
          </a:p>
        </p:txBody>
      </p:sp>
      <p:sp>
        <p:nvSpPr>
          <p:cNvPr id="109572" name="4 Slayt Numarası Yer Tutucusu"/>
          <p:cNvSpPr>
            <a:spLocks noGrp="1"/>
          </p:cNvSpPr>
          <p:nvPr>
            <p:ph type="sldNum" sz="quarter" idx="12"/>
          </p:nvPr>
        </p:nvSpPr>
        <p:spPr>
          <a:noFill/>
        </p:spPr>
        <p:txBody>
          <a:bodyPr/>
          <a:lstStyle/>
          <a:p>
            <a:r>
              <a:rPr lang="tr-TR"/>
              <a:t>SLIDE </a:t>
            </a:r>
            <a:fld id="{2E88A044-2099-4FA9-B59C-0A3F09EA6916}" type="slidenum">
              <a:rPr lang="tr-TR"/>
              <a:pPr/>
              <a:t>73</a:t>
            </a:fld>
            <a:endParaRPr lang="tr-TR"/>
          </a:p>
        </p:txBody>
      </p:sp>
      <p:sp>
        <p:nvSpPr>
          <p:cNvPr id="109573" name="Rectangle 2"/>
          <p:cNvSpPr>
            <a:spLocks noGrp="1" noChangeArrowheads="1"/>
          </p:cNvSpPr>
          <p:nvPr>
            <p:ph type="title"/>
          </p:nvPr>
        </p:nvSpPr>
        <p:spPr/>
        <p:txBody>
          <a:bodyPr/>
          <a:lstStyle/>
          <a:p>
            <a:pPr eaLnBrk="1" hangingPunct="1"/>
            <a:r>
              <a:rPr lang="tr-TR" smtClean="0">
                <a:solidFill>
                  <a:srgbClr val="FF0000"/>
                </a:solidFill>
              </a:rPr>
              <a:t>Ders: Kısa kolon hasarları</a:t>
            </a:r>
          </a:p>
        </p:txBody>
      </p:sp>
      <p:pic>
        <p:nvPicPr>
          <p:cNvPr id="862211" name="Picture 3"/>
          <p:cNvPicPr>
            <a:picLocks noChangeAspect="1" noChangeArrowheads="1"/>
          </p:cNvPicPr>
          <p:nvPr/>
        </p:nvPicPr>
        <p:blipFill>
          <a:blip r:embed="rId3" cstate="print"/>
          <a:srcRect/>
          <a:stretch>
            <a:fillRect/>
          </a:stretch>
        </p:blipFill>
        <p:spPr bwMode="auto">
          <a:xfrm>
            <a:off x="252413" y="1562100"/>
            <a:ext cx="5545137" cy="4108450"/>
          </a:xfrm>
          <a:prstGeom prst="rect">
            <a:avLst/>
          </a:prstGeom>
          <a:noFill/>
          <a:ln w="9525">
            <a:noFill/>
            <a:miter lim="800000"/>
            <a:headEnd/>
            <a:tailEnd/>
          </a:ln>
        </p:spPr>
      </p:pic>
      <p:pic>
        <p:nvPicPr>
          <p:cNvPr id="109575" name="Picture 4" descr="tuzla1"/>
          <p:cNvPicPr>
            <a:picLocks noChangeAspect="1" noChangeArrowheads="1"/>
          </p:cNvPicPr>
          <p:nvPr/>
        </p:nvPicPr>
        <p:blipFill>
          <a:blip r:embed="rId4" cstate="print"/>
          <a:srcRect/>
          <a:stretch>
            <a:fillRect/>
          </a:stretch>
        </p:blipFill>
        <p:spPr bwMode="auto">
          <a:xfrm>
            <a:off x="6154738" y="1582738"/>
            <a:ext cx="3355975" cy="4322762"/>
          </a:xfrm>
          <a:prstGeom prst="rect">
            <a:avLst/>
          </a:prstGeom>
          <a:noFill/>
          <a:ln w="9525">
            <a:noFill/>
            <a:miter lim="800000"/>
            <a:headEnd/>
            <a:tailEnd/>
          </a:ln>
        </p:spPr>
      </p:pic>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62211"/>
                                        </p:tgtEl>
                                        <p:attrNameLst>
                                          <p:attrName>style.visibility</p:attrName>
                                        </p:attrNameLst>
                                      </p:cBhvr>
                                      <p:to>
                                        <p:strVal val="visible"/>
                                      </p:to>
                                    </p:set>
                                    <p:animEffect transition="in" filter="dissolve">
                                      <p:cBhvr>
                                        <p:cTn id="7" dur="500"/>
                                        <p:tgtEl>
                                          <p:spTgt spid="862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10595" name="3 Altbilgi Yer Tutucusu"/>
          <p:cNvSpPr>
            <a:spLocks noGrp="1"/>
          </p:cNvSpPr>
          <p:nvPr>
            <p:ph type="ftr" sz="quarter" idx="11"/>
          </p:nvPr>
        </p:nvSpPr>
        <p:spPr>
          <a:noFill/>
        </p:spPr>
        <p:txBody>
          <a:bodyPr/>
          <a:lstStyle/>
          <a:p>
            <a:r>
              <a:rPr lang="tr-TR"/>
              <a:t>DR. MUSTAFA KUTANİS SAÜ İNŞ.MÜH. BÖLÜMÜ</a:t>
            </a:r>
          </a:p>
        </p:txBody>
      </p:sp>
      <p:sp>
        <p:nvSpPr>
          <p:cNvPr id="110596" name="4 Slayt Numarası Yer Tutucusu"/>
          <p:cNvSpPr>
            <a:spLocks noGrp="1"/>
          </p:cNvSpPr>
          <p:nvPr>
            <p:ph type="sldNum" sz="quarter" idx="12"/>
          </p:nvPr>
        </p:nvSpPr>
        <p:spPr>
          <a:noFill/>
        </p:spPr>
        <p:txBody>
          <a:bodyPr/>
          <a:lstStyle/>
          <a:p>
            <a:r>
              <a:rPr lang="tr-TR"/>
              <a:t>SLIDE </a:t>
            </a:r>
            <a:fld id="{B5EAF4EB-4CF5-42BC-AD8C-335231875BA1}" type="slidenum">
              <a:rPr lang="tr-TR"/>
              <a:pPr/>
              <a:t>74</a:t>
            </a:fld>
            <a:endParaRPr lang="tr-TR"/>
          </a:p>
        </p:txBody>
      </p:sp>
      <p:sp>
        <p:nvSpPr>
          <p:cNvPr id="110597" name="Rectangle 2"/>
          <p:cNvSpPr>
            <a:spLocks noGrp="1" noChangeArrowheads="1"/>
          </p:cNvSpPr>
          <p:nvPr>
            <p:ph type="title"/>
          </p:nvPr>
        </p:nvSpPr>
        <p:spPr/>
        <p:txBody>
          <a:bodyPr/>
          <a:lstStyle/>
          <a:p>
            <a:pPr eaLnBrk="1" hangingPunct="1"/>
            <a:r>
              <a:rPr lang="tr-TR" smtClean="0"/>
              <a:t>Kısa Kolon</a:t>
            </a:r>
            <a:endParaRPr lang="en-US" smtClean="0"/>
          </a:p>
        </p:txBody>
      </p:sp>
      <p:pic>
        <p:nvPicPr>
          <p:cNvPr id="110598" name="Picture 3"/>
          <p:cNvPicPr>
            <a:picLocks noChangeAspect="1" noChangeArrowheads="1"/>
          </p:cNvPicPr>
          <p:nvPr/>
        </p:nvPicPr>
        <p:blipFill>
          <a:blip r:embed="rId3" cstate="print"/>
          <a:srcRect/>
          <a:stretch>
            <a:fillRect/>
          </a:stretch>
        </p:blipFill>
        <p:spPr bwMode="auto">
          <a:xfrm>
            <a:off x="530225" y="973138"/>
            <a:ext cx="7434263" cy="3136900"/>
          </a:xfrm>
          <a:prstGeom prst="rect">
            <a:avLst/>
          </a:prstGeom>
          <a:noFill/>
          <a:ln w="9525">
            <a:noFill/>
            <a:miter lim="800000"/>
            <a:headEnd/>
            <a:tailEnd/>
          </a:ln>
        </p:spPr>
      </p:pic>
    </p:spTree>
  </p:cSld>
  <p:clrMapOvr>
    <a:masterClrMapping/>
  </p:clrMapOvr>
  <p:transition>
    <p:sndAc>
      <p:stSnd>
        <p:snd r:embed="rId2" name="camera.wav"/>
      </p:stSnd>
    </p:sndAc>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95235" name="3 Altbilgi Yer Tutucusu"/>
          <p:cNvSpPr>
            <a:spLocks noGrp="1"/>
          </p:cNvSpPr>
          <p:nvPr>
            <p:ph type="ftr" sz="quarter" idx="11"/>
          </p:nvPr>
        </p:nvSpPr>
        <p:spPr>
          <a:noFill/>
        </p:spPr>
        <p:txBody>
          <a:bodyPr/>
          <a:lstStyle/>
          <a:p>
            <a:r>
              <a:rPr lang="tr-TR"/>
              <a:t>DR. MUSTAFA KUTANİS SAÜ İNŞ.MÜH. BÖLÜMÜ</a:t>
            </a:r>
          </a:p>
        </p:txBody>
      </p:sp>
      <p:sp>
        <p:nvSpPr>
          <p:cNvPr id="95236" name="4 Slayt Numarası Yer Tutucusu"/>
          <p:cNvSpPr>
            <a:spLocks noGrp="1"/>
          </p:cNvSpPr>
          <p:nvPr>
            <p:ph type="sldNum" sz="quarter" idx="12"/>
          </p:nvPr>
        </p:nvSpPr>
        <p:spPr>
          <a:noFill/>
        </p:spPr>
        <p:txBody>
          <a:bodyPr/>
          <a:lstStyle/>
          <a:p>
            <a:r>
              <a:rPr lang="tr-TR"/>
              <a:t>SLIDE </a:t>
            </a:r>
            <a:fld id="{1FC43CD3-1EF6-4416-B11B-982E970EA46D}" type="slidenum">
              <a:rPr lang="tr-TR"/>
              <a:pPr/>
              <a:t>75</a:t>
            </a:fld>
            <a:endParaRPr lang="tr-TR"/>
          </a:p>
        </p:txBody>
      </p:sp>
      <p:sp>
        <p:nvSpPr>
          <p:cNvPr id="95237" name="Rectangle 2"/>
          <p:cNvSpPr>
            <a:spLocks noGrp="1" noChangeArrowheads="1"/>
          </p:cNvSpPr>
          <p:nvPr>
            <p:ph type="title"/>
          </p:nvPr>
        </p:nvSpPr>
        <p:spPr/>
        <p:txBody>
          <a:bodyPr/>
          <a:lstStyle/>
          <a:p>
            <a:pPr eaLnBrk="1" hangingPunct="1"/>
            <a:r>
              <a:rPr lang="tr-TR" smtClean="0">
                <a:solidFill>
                  <a:srgbClr val="FF0000"/>
                </a:solidFill>
              </a:rPr>
              <a:t>Kısa kolon</a:t>
            </a:r>
          </a:p>
        </p:txBody>
      </p:sp>
      <p:pic>
        <p:nvPicPr>
          <p:cNvPr id="95238" name="Picture 3"/>
          <p:cNvPicPr>
            <a:picLocks noChangeAspect="1" noChangeArrowheads="1"/>
          </p:cNvPicPr>
          <p:nvPr/>
        </p:nvPicPr>
        <p:blipFill>
          <a:blip r:embed="rId3" cstate="print"/>
          <a:srcRect/>
          <a:stretch>
            <a:fillRect/>
          </a:stretch>
        </p:blipFill>
        <p:spPr bwMode="auto">
          <a:xfrm>
            <a:off x="574675" y="1154113"/>
            <a:ext cx="7521575" cy="4784725"/>
          </a:xfrm>
          <a:prstGeom prst="rect">
            <a:avLst/>
          </a:prstGeom>
          <a:noFill/>
          <a:ln w="9525">
            <a:noFill/>
            <a:miter lim="800000"/>
            <a:headEnd/>
            <a:tailEnd/>
          </a:ln>
        </p:spPr>
      </p:pic>
    </p:spTree>
  </p:cSld>
  <p:clrMapOvr>
    <a:masterClrMapping/>
  </p:clrMapOvr>
  <p:transition>
    <p:sndAc>
      <p:stSnd>
        <p:snd r:embed="rId2" name="camera.wav"/>
      </p:stSnd>
    </p:sndAc>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11619" name="3 Altbilgi Yer Tutucusu"/>
          <p:cNvSpPr>
            <a:spLocks noGrp="1"/>
          </p:cNvSpPr>
          <p:nvPr>
            <p:ph type="ftr" sz="quarter" idx="11"/>
          </p:nvPr>
        </p:nvSpPr>
        <p:spPr>
          <a:noFill/>
        </p:spPr>
        <p:txBody>
          <a:bodyPr/>
          <a:lstStyle/>
          <a:p>
            <a:r>
              <a:rPr lang="tr-TR"/>
              <a:t>DR. MUSTAFA KUTANİS SAÜ İNŞ.MÜH. BÖLÜMÜ</a:t>
            </a:r>
          </a:p>
        </p:txBody>
      </p:sp>
      <p:sp>
        <p:nvSpPr>
          <p:cNvPr id="111620" name="4 Slayt Numarası Yer Tutucusu"/>
          <p:cNvSpPr>
            <a:spLocks noGrp="1"/>
          </p:cNvSpPr>
          <p:nvPr>
            <p:ph type="sldNum" sz="quarter" idx="12"/>
          </p:nvPr>
        </p:nvSpPr>
        <p:spPr>
          <a:noFill/>
        </p:spPr>
        <p:txBody>
          <a:bodyPr/>
          <a:lstStyle/>
          <a:p>
            <a:r>
              <a:rPr lang="tr-TR"/>
              <a:t>SLIDE </a:t>
            </a:r>
            <a:fld id="{74C21F61-2272-493D-8195-50FA7D07CFBF}" type="slidenum">
              <a:rPr lang="tr-TR"/>
              <a:pPr/>
              <a:t>76</a:t>
            </a:fld>
            <a:endParaRPr lang="tr-TR"/>
          </a:p>
        </p:txBody>
      </p:sp>
      <p:sp>
        <p:nvSpPr>
          <p:cNvPr id="111621" name="Rectangle 2"/>
          <p:cNvSpPr>
            <a:spLocks noGrp="1" noChangeArrowheads="1"/>
          </p:cNvSpPr>
          <p:nvPr>
            <p:ph type="title"/>
          </p:nvPr>
        </p:nvSpPr>
        <p:spPr/>
        <p:txBody>
          <a:bodyPr/>
          <a:lstStyle/>
          <a:p>
            <a:pPr eaLnBrk="1" hangingPunct="1"/>
            <a:r>
              <a:rPr lang="tr-TR" smtClean="0"/>
              <a:t>Kısa Kolon</a:t>
            </a:r>
            <a:endParaRPr lang="en-US" smtClean="0"/>
          </a:p>
        </p:txBody>
      </p:sp>
      <p:pic>
        <p:nvPicPr>
          <p:cNvPr id="111622" name="Picture 3"/>
          <p:cNvPicPr>
            <a:picLocks noChangeAspect="1" noChangeArrowheads="1"/>
          </p:cNvPicPr>
          <p:nvPr/>
        </p:nvPicPr>
        <p:blipFill>
          <a:blip r:embed="rId3" cstate="print"/>
          <a:srcRect/>
          <a:stretch>
            <a:fillRect/>
          </a:stretch>
        </p:blipFill>
        <p:spPr bwMode="auto">
          <a:xfrm>
            <a:off x="968375" y="762000"/>
            <a:ext cx="5670550" cy="2740025"/>
          </a:xfrm>
          <a:prstGeom prst="rect">
            <a:avLst/>
          </a:prstGeom>
          <a:noFill/>
          <a:ln w="9525">
            <a:solidFill>
              <a:srgbClr val="FF3300"/>
            </a:solidFill>
            <a:miter lim="800000"/>
            <a:headEnd/>
            <a:tailEnd/>
          </a:ln>
        </p:spPr>
      </p:pic>
      <p:pic>
        <p:nvPicPr>
          <p:cNvPr id="111623" name="Picture 4"/>
          <p:cNvPicPr>
            <a:picLocks noChangeAspect="1" noChangeArrowheads="1"/>
          </p:cNvPicPr>
          <p:nvPr/>
        </p:nvPicPr>
        <p:blipFill>
          <a:blip r:embed="rId4" cstate="print"/>
          <a:srcRect/>
          <a:stretch>
            <a:fillRect/>
          </a:stretch>
        </p:blipFill>
        <p:spPr bwMode="auto">
          <a:xfrm>
            <a:off x="960438" y="3471863"/>
            <a:ext cx="6357937" cy="3071812"/>
          </a:xfrm>
          <a:prstGeom prst="rect">
            <a:avLst/>
          </a:prstGeom>
          <a:noFill/>
          <a:ln w="9525">
            <a:solidFill>
              <a:srgbClr val="FF3300"/>
            </a:solidFill>
            <a:miter lim="800000"/>
            <a:headEnd/>
            <a:tailEnd/>
          </a:ln>
        </p:spPr>
      </p:pic>
    </p:spTree>
  </p:cSld>
  <p:clrMapOvr>
    <a:masterClrMapping/>
  </p:clrMapOvr>
  <p:transition>
    <p:sndAc>
      <p:stSnd>
        <p:snd r:embed="rId2" name="camera.wav"/>
      </p:stSnd>
    </p:sndAc>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7412" name="4 Altbilgi Yer Tutucusu"/>
          <p:cNvSpPr>
            <a:spLocks noGrp="1"/>
          </p:cNvSpPr>
          <p:nvPr>
            <p:ph type="ftr" sz="quarter" idx="11"/>
          </p:nvPr>
        </p:nvSpPr>
        <p:spPr>
          <a:noFill/>
        </p:spPr>
        <p:txBody>
          <a:bodyPr/>
          <a:lstStyle/>
          <a:p>
            <a:r>
              <a:rPr lang="tr-TR"/>
              <a:t>DR. MUSTAFA KUTANİS SAÜ İNŞ.MÜH. BÖLÜMÜ</a:t>
            </a:r>
          </a:p>
        </p:txBody>
      </p:sp>
      <p:sp>
        <p:nvSpPr>
          <p:cNvPr id="17413" name="5 Slayt Numarası Yer Tutucusu"/>
          <p:cNvSpPr>
            <a:spLocks noGrp="1"/>
          </p:cNvSpPr>
          <p:nvPr>
            <p:ph type="sldNum" sz="quarter" idx="12"/>
          </p:nvPr>
        </p:nvSpPr>
        <p:spPr>
          <a:noFill/>
        </p:spPr>
        <p:txBody>
          <a:bodyPr/>
          <a:lstStyle/>
          <a:p>
            <a:r>
              <a:rPr lang="tr-TR"/>
              <a:t>SLIDE </a:t>
            </a:r>
            <a:fld id="{3D012C28-F850-4459-B536-B6C03BFCAAEE}" type="slidenum">
              <a:rPr lang="tr-TR"/>
              <a:pPr/>
              <a:t>77</a:t>
            </a:fld>
            <a:endParaRPr lang="tr-TR"/>
          </a:p>
        </p:txBody>
      </p:sp>
      <p:sp>
        <p:nvSpPr>
          <p:cNvPr id="17414" name="Rectangle 2"/>
          <p:cNvSpPr>
            <a:spLocks noGrp="1" noChangeArrowheads="1"/>
          </p:cNvSpPr>
          <p:nvPr>
            <p:ph type="title"/>
          </p:nvPr>
        </p:nvSpPr>
        <p:spPr/>
        <p:txBody>
          <a:bodyPr/>
          <a:lstStyle/>
          <a:p>
            <a:pPr eaLnBrk="1" hangingPunct="1"/>
            <a:r>
              <a:rPr lang="tr-TR" smtClean="0">
                <a:solidFill>
                  <a:srgbClr val="FF0000"/>
                </a:solidFill>
              </a:rPr>
              <a:t>Ders: </a:t>
            </a:r>
            <a:r>
              <a:rPr lang="tr-TR" smtClean="0">
                <a:solidFill>
                  <a:schemeClr val="tx1"/>
                </a:solidFill>
              </a:rPr>
              <a:t>Kısa Kolon Hasarları</a:t>
            </a:r>
          </a:p>
        </p:txBody>
      </p:sp>
      <p:graphicFrame>
        <p:nvGraphicFramePr>
          <p:cNvPr id="17410" name="Object 3"/>
          <p:cNvGraphicFramePr>
            <a:graphicFrameLocks noChangeAspect="1"/>
          </p:cNvGraphicFramePr>
          <p:nvPr>
            <p:ph idx="1"/>
          </p:nvPr>
        </p:nvGraphicFramePr>
        <p:xfrm>
          <a:off x="234950" y="763588"/>
          <a:ext cx="5762625" cy="3676650"/>
        </p:xfrm>
        <a:graphic>
          <a:graphicData uri="http://schemas.openxmlformats.org/presentationml/2006/ole">
            <p:oleObj spid="_x0000_s17410" name="Photo Editor Photo" r:id="rId4" imgW="5761905" imgH="3677163" progId="">
              <p:embed/>
            </p:oleObj>
          </a:graphicData>
        </a:graphic>
      </p:graphicFrame>
      <p:pic>
        <p:nvPicPr>
          <p:cNvPr id="865284" name="Picture 4"/>
          <p:cNvPicPr>
            <a:picLocks noChangeAspect="1" noChangeArrowheads="1"/>
          </p:cNvPicPr>
          <p:nvPr/>
        </p:nvPicPr>
        <p:blipFill>
          <a:blip r:embed="rId5" cstate="print"/>
          <a:srcRect/>
          <a:stretch>
            <a:fillRect/>
          </a:stretch>
        </p:blipFill>
        <p:spPr bwMode="auto">
          <a:xfrm>
            <a:off x="4551363" y="2713038"/>
            <a:ext cx="4592637" cy="3490912"/>
          </a:xfrm>
          <a:prstGeom prst="rect">
            <a:avLst/>
          </a:prstGeom>
          <a:noFill/>
          <a:ln w="9525">
            <a:noFill/>
            <a:miter lim="800000"/>
            <a:headEnd/>
            <a:tailEnd/>
          </a:ln>
        </p:spPr>
      </p:pic>
    </p:spTree>
  </p:cSld>
  <p:clrMapOvr>
    <a:masterClrMapping/>
  </p:clrMapOvr>
  <p:transition>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865284"/>
                                        </p:tgtEl>
                                        <p:attrNameLst>
                                          <p:attrName>style.visibility</p:attrName>
                                        </p:attrNameLst>
                                      </p:cBhvr>
                                      <p:to>
                                        <p:strVal val="visible"/>
                                      </p:to>
                                    </p:set>
                                    <p:animEffect transition="in" filter="randombar(vertical)">
                                      <p:cBhvr>
                                        <p:cTn id="7" dur="500"/>
                                        <p:tgtEl>
                                          <p:spTgt spid="865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Başlık"/>
          <p:cNvSpPr>
            <a:spLocks noGrp="1"/>
          </p:cNvSpPr>
          <p:nvPr>
            <p:ph type="title"/>
          </p:nvPr>
        </p:nvSpPr>
        <p:spPr/>
        <p:txBody>
          <a:bodyPr/>
          <a:lstStyle/>
          <a:p>
            <a:r>
              <a:rPr lang="tr-TR" dirty="0" smtClean="0"/>
              <a:t>TEMELLER</a:t>
            </a:r>
            <a:endParaRPr lang="tr-TR" dirty="0"/>
          </a:p>
        </p:txBody>
      </p:sp>
      <p:sp>
        <p:nvSpPr>
          <p:cNvPr id="7" name="6 İçerik Yer Tutucusu"/>
          <p:cNvSpPr>
            <a:spLocks noGrp="1"/>
          </p:cNvSpPr>
          <p:nvPr>
            <p:ph idx="1"/>
          </p:nvPr>
        </p:nvSpPr>
        <p:spPr/>
        <p:txBody>
          <a:bodyPr/>
          <a:lstStyle/>
          <a:p>
            <a:pPr defTabSz="762000">
              <a:buFontTx/>
              <a:buChar char="•"/>
            </a:pPr>
            <a:r>
              <a:rPr lang="tr-TR" dirty="0" smtClean="0"/>
              <a:t>Üzerine gelebilecek tüm yükleri ve yükleme durumlarını emniyetle karşılayabilmeli</a:t>
            </a:r>
            <a:endParaRPr lang="en-AU" dirty="0" smtClean="0"/>
          </a:p>
          <a:p>
            <a:pPr defTabSz="762000">
              <a:buFontTx/>
              <a:buChar char="•"/>
            </a:pPr>
            <a:r>
              <a:rPr lang="tr-TR" dirty="0" smtClean="0"/>
              <a:t>Gerektiği kadar olmalı (her açıdan</a:t>
            </a:r>
            <a:r>
              <a:rPr lang="tr-TR" sz="1800" dirty="0" smtClean="0"/>
              <a:t>)  (kaya zemin </a:t>
            </a:r>
            <a:r>
              <a:rPr lang="tr-TR" sz="1800" dirty="0" err="1" smtClean="0"/>
              <a:t>radye</a:t>
            </a:r>
            <a:r>
              <a:rPr lang="tr-TR" sz="1800" dirty="0" smtClean="0"/>
              <a:t> temel ?)</a:t>
            </a:r>
            <a:endParaRPr lang="en-AU" sz="1800" dirty="0" smtClean="0"/>
          </a:p>
          <a:p>
            <a:pPr defTabSz="762000">
              <a:buFontTx/>
              <a:buChar char="•"/>
            </a:pPr>
            <a:r>
              <a:rPr lang="tr-TR" dirty="0" smtClean="0"/>
              <a:t>Deformasyonlara karşı gereken toleransları sağlamalı</a:t>
            </a:r>
            <a:endParaRPr lang="en-AU" dirty="0" smtClean="0"/>
          </a:p>
          <a:p>
            <a:endParaRPr lang="tr-TR" dirty="0"/>
          </a:p>
        </p:txBody>
      </p:sp>
      <p:sp>
        <p:nvSpPr>
          <p:cNvPr id="3" name="2 Veri Yer Tutucusu"/>
          <p:cNvSpPr>
            <a:spLocks noGrp="1"/>
          </p:cNvSpPr>
          <p:nvPr>
            <p:ph type="dt" sz="half" idx="10"/>
          </p:nvPr>
        </p:nvSpPr>
        <p:spPr/>
        <p:txBody>
          <a:bodyPr/>
          <a:lstStyle/>
          <a:p>
            <a:fld id="{96663B1D-7956-4ADA-AB45-148955E80F11}" type="datetime1">
              <a:rPr lang="tr-TR" smtClean="0"/>
              <a:pPr/>
              <a:t>06.09.2011</a:t>
            </a:fld>
            <a:endParaRPr lang="tr-TR"/>
          </a:p>
        </p:txBody>
      </p:sp>
      <p:sp>
        <p:nvSpPr>
          <p:cNvPr id="4" name="3 Altbilgi Yer Tutucusu"/>
          <p:cNvSpPr>
            <a:spLocks noGrp="1"/>
          </p:cNvSpPr>
          <p:nvPr>
            <p:ph type="ftr" sz="quarter" idx="11"/>
          </p:nvPr>
        </p:nvSpPr>
        <p:spPr/>
        <p:txBody>
          <a:bodyPr/>
          <a:lstStyle/>
          <a:p>
            <a:r>
              <a:rPr lang="tr-TR" smtClean="0"/>
              <a:t>DR. MUSTAFA KUTANİS SAÜ İNŞ.MÜH. BÖLÜMÜ</a:t>
            </a:r>
            <a:endParaRPr lang="tr-TR"/>
          </a:p>
        </p:txBody>
      </p:sp>
      <p:sp>
        <p:nvSpPr>
          <p:cNvPr id="5" name="4 Slayt Numarası Yer Tutucusu"/>
          <p:cNvSpPr>
            <a:spLocks noGrp="1"/>
          </p:cNvSpPr>
          <p:nvPr>
            <p:ph type="sldNum" sz="quarter" idx="12"/>
          </p:nvPr>
        </p:nvSpPr>
        <p:spPr/>
        <p:txBody>
          <a:bodyPr/>
          <a:lstStyle/>
          <a:p>
            <a:r>
              <a:rPr lang="tr-TR" smtClean="0"/>
              <a:t>SLIDE </a:t>
            </a:r>
            <a:fld id="{8F2F9437-952A-4219-97C5-9781D6D5D9DB}" type="slidenum">
              <a:rPr lang="tr-TR" smtClean="0"/>
              <a:pPr/>
              <a:t>78</a:t>
            </a:fld>
            <a:endParaRPr lang="tr-TR"/>
          </a:p>
        </p:txBody>
      </p:sp>
      <p:sp>
        <p:nvSpPr>
          <p:cNvPr id="8" name="Rectangle 4" descr="Sand"/>
          <p:cNvSpPr>
            <a:spLocks noChangeArrowheads="1"/>
          </p:cNvSpPr>
          <p:nvPr/>
        </p:nvSpPr>
        <p:spPr bwMode="auto">
          <a:xfrm>
            <a:off x="594360" y="4739640"/>
            <a:ext cx="3611880" cy="681990"/>
          </a:xfrm>
          <a:prstGeom prst="rect">
            <a:avLst/>
          </a:prstGeom>
          <a:solidFill>
            <a:schemeClr val="bg1">
              <a:lumMod val="75000"/>
            </a:schemeClr>
          </a:solidFill>
          <a:ln w="9525">
            <a:noFill/>
            <a:miter lim="800000"/>
            <a:headEnd/>
            <a:tailEnd/>
          </a:ln>
          <a:effectLst/>
        </p:spPr>
        <p:txBody>
          <a:bodyPr wrap="none" anchor="ctr"/>
          <a:lstStyle/>
          <a:p>
            <a:endParaRPr lang="tr-TR"/>
          </a:p>
        </p:txBody>
      </p:sp>
      <p:sp>
        <p:nvSpPr>
          <p:cNvPr id="9" name="Rectangle 5" descr="C:\PaintShopPro\Images\clay3.wmf"/>
          <p:cNvSpPr>
            <a:spLocks noChangeArrowheads="1"/>
          </p:cNvSpPr>
          <p:nvPr/>
        </p:nvSpPr>
        <p:spPr bwMode="auto">
          <a:xfrm>
            <a:off x="595948" y="5424805"/>
            <a:ext cx="3640772" cy="777875"/>
          </a:xfrm>
          <a:prstGeom prst="rect">
            <a:avLst/>
          </a:prstGeom>
          <a:blipFill dpi="0" rotWithShape="0">
            <a:blip r:embed="rId2" cstate="print"/>
            <a:srcRect/>
            <a:tile tx="0" ty="0" sx="100000" sy="100000" flip="none" algn="tl"/>
          </a:blipFill>
          <a:ln w="9525">
            <a:noFill/>
            <a:miter lim="800000"/>
            <a:headEnd/>
            <a:tailEnd/>
          </a:ln>
          <a:effectLst/>
        </p:spPr>
        <p:txBody>
          <a:bodyPr wrap="none" anchor="ctr"/>
          <a:lstStyle/>
          <a:p>
            <a:endParaRPr lang="tr-TR"/>
          </a:p>
        </p:txBody>
      </p:sp>
      <p:grpSp>
        <p:nvGrpSpPr>
          <p:cNvPr id="10" name="9 Grup"/>
          <p:cNvGrpSpPr/>
          <p:nvPr/>
        </p:nvGrpSpPr>
        <p:grpSpPr>
          <a:xfrm>
            <a:off x="1684654" y="3581400"/>
            <a:ext cx="1180465" cy="1203960"/>
            <a:chOff x="6134734" y="3032760"/>
            <a:chExt cx="1180465" cy="1203960"/>
          </a:xfrm>
        </p:grpSpPr>
        <p:sp>
          <p:nvSpPr>
            <p:cNvPr id="11" name="Rectangle 5" descr="Large confetti"/>
            <p:cNvSpPr>
              <a:spLocks noChangeArrowheads="1"/>
            </p:cNvSpPr>
            <p:nvPr/>
          </p:nvSpPr>
          <p:spPr bwMode="auto">
            <a:xfrm>
              <a:off x="6628130" y="3032760"/>
              <a:ext cx="199390" cy="1014730"/>
            </a:xfrm>
            <a:prstGeom prst="rect">
              <a:avLst/>
            </a:prstGeom>
            <a:pattFill prst="lgConfetti">
              <a:fgClr>
                <a:srgbClr val="393939"/>
              </a:fgClr>
              <a:bgClr>
                <a:srgbClr val="CBCBCB"/>
              </a:bgClr>
            </a:pattFill>
            <a:ln w="12700">
              <a:solidFill>
                <a:schemeClr val="tx1"/>
              </a:solidFill>
              <a:miter lim="800000"/>
              <a:headEnd/>
              <a:tailEnd/>
            </a:ln>
            <a:effectLst/>
          </p:spPr>
          <p:txBody>
            <a:bodyPr wrap="none" anchor="ctr"/>
            <a:lstStyle/>
            <a:p>
              <a:endParaRPr lang="tr-TR"/>
            </a:p>
          </p:txBody>
        </p:sp>
        <p:sp>
          <p:nvSpPr>
            <p:cNvPr id="12" name="Rectangle 6" descr="Large confetti"/>
            <p:cNvSpPr>
              <a:spLocks noChangeArrowheads="1"/>
            </p:cNvSpPr>
            <p:nvPr/>
          </p:nvSpPr>
          <p:spPr bwMode="auto">
            <a:xfrm>
              <a:off x="6134734" y="3945890"/>
              <a:ext cx="1180465" cy="290830"/>
            </a:xfrm>
            <a:prstGeom prst="rect">
              <a:avLst/>
            </a:prstGeom>
            <a:pattFill prst="lgConfetti">
              <a:fgClr>
                <a:srgbClr val="393939"/>
              </a:fgClr>
              <a:bgClr>
                <a:srgbClr val="CBCBCB"/>
              </a:bgClr>
            </a:pattFill>
            <a:ln w="12700">
              <a:solidFill>
                <a:schemeClr val="tx1"/>
              </a:solidFill>
              <a:miter lim="800000"/>
              <a:headEnd/>
              <a:tailEnd/>
            </a:ln>
            <a:effectLst/>
          </p:spPr>
          <p:txBody>
            <a:bodyPr wrap="none" anchor="ctr"/>
            <a:lstStyle/>
            <a:p>
              <a:endParaRPr lang="tr-TR"/>
            </a:p>
          </p:txBody>
        </p:sp>
      </p:grpSp>
      <p:sp>
        <p:nvSpPr>
          <p:cNvPr id="13" name="Rectangle 4" descr="Sand"/>
          <p:cNvSpPr>
            <a:spLocks noChangeArrowheads="1"/>
          </p:cNvSpPr>
          <p:nvPr/>
        </p:nvSpPr>
        <p:spPr bwMode="auto">
          <a:xfrm>
            <a:off x="4693920" y="4724400"/>
            <a:ext cx="3611880" cy="681990"/>
          </a:xfrm>
          <a:prstGeom prst="rect">
            <a:avLst/>
          </a:prstGeom>
          <a:solidFill>
            <a:schemeClr val="bg1">
              <a:lumMod val="75000"/>
            </a:schemeClr>
          </a:solidFill>
          <a:ln w="9525">
            <a:noFill/>
            <a:miter lim="800000"/>
            <a:headEnd/>
            <a:tailEnd/>
          </a:ln>
          <a:effectLst/>
        </p:spPr>
        <p:txBody>
          <a:bodyPr wrap="none" anchor="ctr"/>
          <a:lstStyle/>
          <a:p>
            <a:endParaRPr lang="tr-TR"/>
          </a:p>
        </p:txBody>
      </p:sp>
      <p:sp>
        <p:nvSpPr>
          <p:cNvPr id="14" name="Rectangle 5" descr="C:\PaintShopPro\Images\clay3.wmf"/>
          <p:cNvSpPr>
            <a:spLocks noChangeArrowheads="1"/>
          </p:cNvSpPr>
          <p:nvPr/>
        </p:nvSpPr>
        <p:spPr bwMode="auto">
          <a:xfrm>
            <a:off x="4695508" y="5409565"/>
            <a:ext cx="3640772" cy="777875"/>
          </a:xfrm>
          <a:prstGeom prst="rect">
            <a:avLst/>
          </a:prstGeom>
          <a:blipFill dpi="0" rotWithShape="0">
            <a:blip r:embed="rId2" cstate="print"/>
            <a:srcRect/>
            <a:tile tx="0" ty="0" sx="100000" sy="100000" flip="none" algn="tl"/>
          </a:blipFill>
          <a:ln w="9525">
            <a:noFill/>
            <a:miter lim="800000"/>
            <a:headEnd/>
            <a:tailEnd/>
          </a:ln>
          <a:effectLst/>
        </p:spPr>
        <p:txBody>
          <a:bodyPr wrap="none" anchor="ctr"/>
          <a:lstStyle/>
          <a:p>
            <a:endParaRPr lang="tr-TR"/>
          </a:p>
        </p:txBody>
      </p:sp>
      <p:grpSp>
        <p:nvGrpSpPr>
          <p:cNvPr id="15" name="14 Grup"/>
          <p:cNvGrpSpPr/>
          <p:nvPr/>
        </p:nvGrpSpPr>
        <p:grpSpPr>
          <a:xfrm>
            <a:off x="5784214" y="4191000"/>
            <a:ext cx="1180465" cy="1203960"/>
            <a:chOff x="6134734" y="3032760"/>
            <a:chExt cx="1180465" cy="1203960"/>
          </a:xfrm>
        </p:grpSpPr>
        <p:sp>
          <p:nvSpPr>
            <p:cNvPr id="16" name="Rectangle 5" descr="Large confetti"/>
            <p:cNvSpPr>
              <a:spLocks noChangeArrowheads="1"/>
            </p:cNvSpPr>
            <p:nvPr/>
          </p:nvSpPr>
          <p:spPr bwMode="auto">
            <a:xfrm>
              <a:off x="6628130" y="3032760"/>
              <a:ext cx="199390" cy="1014730"/>
            </a:xfrm>
            <a:prstGeom prst="rect">
              <a:avLst/>
            </a:prstGeom>
            <a:pattFill prst="lgConfetti">
              <a:fgClr>
                <a:srgbClr val="393939"/>
              </a:fgClr>
              <a:bgClr>
                <a:srgbClr val="CBCBCB"/>
              </a:bgClr>
            </a:pattFill>
            <a:ln w="12700">
              <a:solidFill>
                <a:schemeClr val="tx1"/>
              </a:solidFill>
              <a:miter lim="800000"/>
              <a:headEnd/>
              <a:tailEnd/>
            </a:ln>
            <a:effectLst/>
          </p:spPr>
          <p:txBody>
            <a:bodyPr wrap="none" anchor="ctr"/>
            <a:lstStyle/>
            <a:p>
              <a:endParaRPr lang="tr-TR"/>
            </a:p>
          </p:txBody>
        </p:sp>
        <p:sp>
          <p:nvSpPr>
            <p:cNvPr id="17" name="Rectangle 6" descr="Large confetti"/>
            <p:cNvSpPr>
              <a:spLocks noChangeArrowheads="1"/>
            </p:cNvSpPr>
            <p:nvPr/>
          </p:nvSpPr>
          <p:spPr bwMode="auto">
            <a:xfrm>
              <a:off x="6134734" y="3945890"/>
              <a:ext cx="1180465" cy="290830"/>
            </a:xfrm>
            <a:prstGeom prst="rect">
              <a:avLst/>
            </a:prstGeom>
            <a:pattFill prst="lgConfetti">
              <a:fgClr>
                <a:srgbClr val="393939"/>
              </a:fgClr>
              <a:bgClr>
                <a:srgbClr val="CBCBCB"/>
              </a:bgClr>
            </a:pattFill>
            <a:ln w="12700">
              <a:solidFill>
                <a:schemeClr val="tx1"/>
              </a:solidFill>
              <a:miter lim="800000"/>
              <a:headEnd/>
              <a:tailEnd/>
            </a:ln>
            <a:effectLst/>
          </p:spPr>
          <p:txBody>
            <a:bodyPr wrap="none" anchor="ctr"/>
            <a:lstStyle/>
            <a:p>
              <a:endParaRPr lang="tr-TR"/>
            </a:p>
          </p:txBody>
        </p:sp>
      </p:grpSp>
      <p:sp>
        <p:nvSpPr>
          <p:cNvPr id="19" name="18 Metin kutusu"/>
          <p:cNvSpPr txBox="1"/>
          <p:nvPr/>
        </p:nvSpPr>
        <p:spPr>
          <a:xfrm>
            <a:off x="1203960" y="4907280"/>
            <a:ext cx="2194560" cy="369332"/>
          </a:xfrm>
          <a:prstGeom prst="rect">
            <a:avLst/>
          </a:prstGeom>
          <a:noFill/>
        </p:spPr>
        <p:txBody>
          <a:bodyPr wrap="square" rtlCol="0">
            <a:spAutoFit/>
          </a:bodyPr>
          <a:lstStyle/>
          <a:p>
            <a:r>
              <a:rPr lang="tr-TR" dirty="0" smtClean="0"/>
              <a:t>Yumuşak zemin</a:t>
            </a:r>
            <a:endParaRPr lang="tr-TR" dirty="0"/>
          </a:p>
        </p:txBody>
      </p:sp>
      <p:sp>
        <p:nvSpPr>
          <p:cNvPr id="20" name="19 Metin kutusu"/>
          <p:cNvSpPr txBox="1"/>
          <p:nvPr/>
        </p:nvSpPr>
        <p:spPr>
          <a:xfrm>
            <a:off x="1280160" y="5669280"/>
            <a:ext cx="1798320" cy="369332"/>
          </a:xfrm>
          <a:prstGeom prst="rect">
            <a:avLst/>
          </a:prstGeom>
          <a:noFill/>
        </p:spPr>
        <p:txBody>
          <a:bodyPr wrap="square" rtlCol="0">
            <a:spAutoFit/>
          </a:bodyPr>
          <a:lstStyle/>
          <a:p>
            <a:r>
              <a:rPr lang="tr-TR" dirty="0" smtClean="0">
                <a:solidFill>
                  <a:srgbClr val="FFFF00"/>
                </a:solidFill>
              </a:rPr>
              <a:t>Sıkı zemin</a:t>
            </a:r>
            <a:endParaRPr lang="tr-TR" dirty="0">
              <a:solidFill>
                <a:srgbClr val="FFFF00"/>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a:xfrm>
            <a:off x="777240" y="213360"/>
            <a:ext cx="7772400" cy="533400"/>
          </a:xfrm>
        </p:spPr>
        <p:txBody>
          <a:bodyPr/>
          <a:lstStyle/>
          <a:p>
            <a:r>
              <a:rPr lang="tr-TR" sz="2400" b="1" dirty="0"/>
              <a:t>Büyük Depremlerde Hasar Türleri :</a:t>
            </a:r>
            <a:endParaRPr lang="tr-TR" sz="2400" b="1" noProof="1"/>
          </a:p>
        </p:txBody>
      </p:sp>
      <p:grpSp>
        <p:nvGrpSpPr>
          <p:cNvPr id="2" name="Group 117"/>
          <p:cNvGrpSpPr>
            <a:grpSpLocks/>
          </p:cNvGrpSpPr>
          <p:nvPr/>
        </p:nvGrpSpPr>
        <p:grpSpPr bwMode="auto">
          <a:xfrm>
            <a:off x="457200" y="1082040"/>
            <a:ext cx="8382000" cy="4724400"/>
            <a:chOff x="240" y="1200"/>
            <a:chExt cx="5280" cy="2976"/>
          </a:xfrm>
        </p:grpSpPr>
        <p:grpSp>
          <p:nvGrpSpPr>
            <p:cNvPr id="3" name="Group 108"/>
            <p:cNvGrpSpPr>
              <a:grpSpLocks/>
            </p:cNvGrpSpPr>
            <p:nvPr/>
          </p:nvGrpSpPr>
          <p:grpSpPr bwMode="auto">
            <a:xfrm>
              <a:off x="240" y="1296"/>
              <a:ext cx="1104" cy="1009"/>
              <a:chOff x="240" y="1296"/>
              <a:chExt cx="1104" cy="1009"/>
            </a:xfrm>
          </p:grpSpPr>
          <p:sp>
            <p:nvSpPr>
              <p:cNvPr id="645123" name="Line 3"/>
              <p:cNvSpPr>
                <a:spLocks noChangeShapeType="1"/>
              </p:cNvSpPr>
              <p:nvPr/>
            </p:nvSpPr>
            <p:spPr bwMode="auto">
              <a:xfrm>
                <a:off x="624" y="1296"/>
                <a:ext cx="0" cy="816"/>
              </a:xfrm>
              <a:prstGeom prst="line">
                <a:avLst/>
              </a:prstGeom>
              <a:noFill/>
              <a:ln w="9525">
                <a:solidFill>
                  <a:schemeClr val="tx1"/>
                </a:solidFill>
                <a:round/>
                <a:headEnd/>
                <a:tailEnd/>
              </a:ln>
              <a:effectLst/>
            </p:spPr>
            <p:txBody>
              <a:bodyPr anchor="ctr"/>
              <a:lstStyle/>
              <a:p>
                <a:endParaRPr lang="tr-TR"/>
              </a:p>
            </p:txBody>
          </p:sp>
          <p:sp>
            <p:nvSpPr>
              <p:cNvPr id="645124" name="Line 4"/>
              <p:cNvSpPr>
                <a:spLocks noChangeShapeType="1"/>
              </p:cNvSpPr>
              <p:nvPr/>
            </p:nvSpPr>
            <p:spPr bwMode="auto">
              <a:xfrm>
                <a:off x="960" y="1296"/>
                <a:ext cx="0" cy="816"/>
              </a:xfrm>
              <a:prstGeom prst="line">
                <a:avLst/>
              </a:prstGeom>
              <a:noFill/>
              <a:ln w="9525">
                <a:solidFill>
                  <a:schemeClr val="tx1"/>
                </a:solidFill>
                <a:round/>
                <a:headEnd/>
                <a:tailEnd/>
              </a:ln>
              <a:effectLst/>
            </p:spPr>
            <p:txBody>
              <a:bodyPr anchor="ctr"/>
              <a:lstStyle/>
              <a:p>
                <a:endParaRPr lang="tr-TR"/>
              </a:p>
            </p:txBody>
          </p:sp>
          <p:sp>
            <p:nvSpPr>
              <p:cNvPr id="645125" name="Line 5"/>
              <p:cNvSpPr>
                <a:spLocks noChangeShapeType="1"/>
              </p:cNvSpPr>
              <p:nvPr/>
            </p:nvSpPr>
            <p:spPr bwMode="auto">
              <a:xfrm>
                <a:off x="624" y="1296"/>
                <a:ext cx="336" cy="0"/>
              </a:xfrm>
              <a:prstGeom prst="line">
                <a:avLst/>
              </a:prstGeom>
              <a:noFill/>
              <a:ln w="9525">
                <a:solidFill>
                  <a:schemeClr val="tx1"/>
                </a:solidFill>
                <a:round/>
                <a:headEnd/>
                <a:tailEnd/>
              </a:ln>
              <a:effectLst/>
            </p:spPr>
            <p:txBody>
              <a:bodyPr anchor="ctr"/>
              <a:lstStyle/>
              <a:p>
                <a:endParaRPr lang="tr-TR"/>
              </a:p>
            </p:txBody>
          </p:sp>
          <p:sp>
            <p:nvSpPr>
              <p:cNvPr id="645126" name="Freeform 6"/>
              <p:cNvSpPr>
                <a:spLocks/>
              </p:cNvSpPr>
              <p:nvPr/>
            </p:nvSpPr>
            <p:spPr bwMode="auto">
              <a:xfrm>
                <a:off x="480" y="2112"/>
                <a:ext cx="144" cy="1"/>
              </a:xfrm>
              <a:custGeom>
                <a:avLst/>
                <a:gdLst/>
                <a:ahLst/>
                <a:cxnLst>
                  <a:cxn ang="0">
                    <a:pos x="0" y="0"/>
                  </a:cxn>
                  <a:cxn ang="0">
                    <a:pos x="144" y="1"/>
                  </a:cxn>
                </a:cxnLst>
                <a:rect l="0" t="0" r="r" b="b"/>
                <a:pathLst>
                  <a:path w="144" h="1">
                    <a:moveTo>
                      <a:pt x="0" y="0"/>
                    </a:moveTo>
                    <a:lnTo>
                      <a:pt x="144" y="1"/>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27" name="Freeform 7"/>
              <p:cNvSpPr>
                <a:spLocks/>
              </p:cNvSpPr>
              <p:nvPr/>
            </p:nvSpPr>
            <p:spPr bwMode="auto">
              <a:xfrm>
                <a:off x="960" y="2112"/>
                <a:ext cx="96" cy="1"/>
              </a:xfrm>
              <a:custGeom>
                <a:avLst/>
                <a:gdLst/>
                <a:ahLst/>
                <a:cxnLst>
                  <a:cxn ang="0">
                    <a:pos x="0" y="0"/>
                  </a:cxn>
                  <a:cxn ang="0">
                    <a:pos x="96" y="0"/>
                  </a:cxn>
                </a:cxnLst>
                <a:rect l="0" t="0" r="r" b="b"/>
                <a:pathLst>
                  <a:path w="96" h="1">
                    <a:moveTo>
                      <a:pt x="0" y="0"/>
                    </a:moveTo>
                    <a:lnTo>
                      <a:pt x="96" y="0"/>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28" name="Freeform 8"/>
              <p:cNvSpPr>
                <a:spLocks/>
              </p:cNvSpPr>
              <p:nvPr/>
            </p:nvSpPr>
            <p:spPr bwMode="auto">
              <a:xfrm>
                <a:off x="480" y="2304"/>
                <a:ext cx="584" cy="1"/>
              </a:xfrm>
              <a:custGeom>
                <a:avLst/>
                <a:gdLst/>
                <a:ahLst/>
                <a:cxnLst>
                  <a:cxn ang="0">
                    <a:pos x="0" y="0"/>
                  </a:cxn>
                  <a:cxn ang="0">
                    <a:pos x="584" y="0"/>
                  </a:cxn>
                </a:cxnLst>
                <a:rect l="0" t="0" r="r" b="b"/>
                <a:pathLst>
                  <a:path w="584" h="1">
                    <a:moveTo>
                      <a:pt x="0" y="0"/>
                    </a:moveTo>
                    <a:lnTo>
                      <a:pt x="584" y="0"/>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29" name="Line 9"/>
              <p:cNvSpPr>
                <a:spLocks noChangeShapeType="1"/>
              </p:cNvSpPr>
              <p:nvPr/>
            </p:nvSpPr>
            <p:spPr bwMode="auto">
              <a:xfrm>
                <a:off x="480" y="2112"/>
                <a:ext cx="0" cy="192"/>
              </a:xfrm>
              <a:prstGeom prst="line">
                <a:avLst/>
              </a:prstGeom>
              <a:noFill/>
              <a:ln w="9525">
                <a:solidFill>
                  <a:schemeClr val="tx1"/>
                </a:solidFill>
                <a:round/>
                <a:headEnd/>
                <a:tailEnd/>
              </a:ln>
              <a:effectLst/>
            </p:spPr>
            <p:txBody>
              <a:bodyPr anchor="ctr"/>
              <a:lstStyle/>
              <a:p>
                <a:endParaRPr lang="tr-TR"/>
              </a:p>
            </p:txBody>
          </p:sp>
          <p:sp>
            <p:nvSpPr>
              <p:cNvPr id="645130" name="Line 10"/>
              <p:cNvSpPr>
                <a:spLocks noChangeShapeType="1"/>
              </p:cNvSpPr>
              <p:nvPr/>
            </p:nvSpPr>
            <p:spPr bwMode="auto">
              <a:xfrm>
                <a:off x="1064" y="2112"/>
                <a:ext cx="0" cy="192"/>
              </a:xfrm>
              <a:prstGeom prst="line">
                <a:avLst/>
              </a:prstGeom>
              <a:noFill/>
              <a:ln w="9525">
                <a:solidFill>
                  <a:schemeClr val="tx1"/>
                </a:solidFill>
                <a:round/>
                <a:headEnd/>
                <a:tailEnd/>
              </a:ln>
              <a:effectLst/>
            </p:spPr>
            <p:txBody>
              <a:bodyPr anchor="ctr"/>
              <a:lstStyle/>
              <a:p>
                <a:endParaRPr lang="tr-TR"/>
              </a:p>
            </p:txBody>
          </p:sp>
          <p:sp>
            <p:nvSpPr>
              <p:cNvPr id="645132" name="Line 12"/>
              <p:cNvSpPr>
                <a:spLocks noChangeShapeType="1"/>
              </p:cNvSpPr>
              <p:nvPr/>
            </p:nvSpPr>
            <p:spPr bwMode="auto">
              <a:xfrm>
                <a:off x="240" y="2016"/>
                <a:ext cx="384" cy="0"/>
              </a:xfrm>
              <a:prstGeom prst="line">
                <a:avLst/>
              </a:prstGeom>
              <a:noFill/>
              <a:ln w="57150">
                <a:solidFill>
                  <a:schemeClr val="tx1"/>
                </a:solidFill>
                <a:round/>
                <a:headEnd/>
                <a:tailEnd/>
              </a:ln>
              <a:effectLst/>
            </p:spPr>
            <p:txBody>
              <a:bodyPr anchor="ctr"/>
              <a:lstStyle/>
              <a:p>
                <a:endParaRPr lang="tr-TR"/>
              </a:p>
            </p:txBody>
          </p:sp>
          <p:sp>
            <p:nvSpPr>
              <p:cNvPr id="645133" name="Line 13"/>
              <p:cNvSpPr>
                <a:spLocks noChangeShapeType="1"/>
              </p:cNvSpPr>
              <p:nvPr/>
            </p:nvSpPr>
            <p:spPr bwMode="auto">
              <a:xfrm>
                <a:off x="960" y="2016"/>
                <a:ext cx="384" cy="0"/>
              </a:xfrm>
              <a:prstGeom prst="line">
                <a:avLst/>
              </a:prstGeom>
              <a:noFill/>
              <a:ln w="57150">
                <a:solidFill>
                  <a:schemeClr val="tx1"/>
                </a:solidFill>
                <a:round/>
                <a:headEnd/>
                <a:tailEnd/>
              </a:ln>
              <a:effectLst/>
            </p:spPr>
            <p:txBody>
              <a:bodyPr anchor="ctr"/>
              <a:lstStyle/>
              <a:p>
                <a:endParaRPr lang="tr-TR"/>
              </a:p>
            </p:txBody>
          </p:sp>
        </p:grpSp>
        <p:grpSp>
          <p:nvGrpSpPr>
            <p:cNvPr id="4" name="Group 52"/>
            <p:cNvGrpSpPr>
              <a:grpSpLocks/>
            </p:cNvGrpSpPr>
            <p:nvPr/>
          </p:nvGrpSpPr>
          <p:grpSpPr bwMode="auto">
            <a:xfrm>
              <a:off x="1525" y="1325"/>
              <a:ext cx="1003" cy="1161"/>
              <a:chOff x="1525" y="1325"/>
              <a:chExt cx="1003" cy="1161"/>
            </a:xfrm>
          </p:grpSpPr>
          <p:sp>
            <p:nvSpPr>
              <p:cNvPr id="645135" name="Line 15"/>
              <p:cNvSpPr>
                <a:spLocks noChangeShapeType="1"/>
              </p:cNvSpPr>
              <p:nvPr/>
            </p:nvSpPr>
            <p:spPr bwMode="auto">
              <a:xfrm rot="1800000">
                <a:off x="1989" y="1325"/>
                <a:ext cx="0" cy="816"/>
              </a:xfrm>
              <a:prstGeom prst="line">
                <a:avLst/>
              </a:prstGeom>
              <a:noFill/>
              <a:ln w="9525">
                <a:solidFill>
                  <a:schemeClr val="tx1"/>
                </a:solidFill>
                <a:round/>
                <a:headEnd/>
                <a:tailEnd/>
              </a:ln>
              <a:effectLst/>
            </p:spPr>
            <p:txBody>
              <a:bodyPr anchor="ctr"/>
              <a:lstStyle/>
              <a:p>
                <a:endParaRPr lang="tr-TR"/>
              </a:p>
            </p:txBody>
          </p:sp>
          <p:sp>
            <p:nvSpPr>
              <p:cNvPr id="645136" name="Line 16"/>
              <p:cNvSpPr>
                <a:spLocks noChangeShapeType="1"/>
              </p:cNvSpPr>
              <p:nvPr/>
            </p:nvSpPr>
            <p:spPr bwMode="auto">
              <a:xfrm rot="1800000">
                <a:off x="2280" y="1493"/>
                <a:ext cx="0" cy="816"/>
              </a:xfrm>
              <a:prstGeom prst="line">
                <a:avLst/>
              </a:prstGeom>
              <a:noFill/>
              <a:ln w="9525">
                <a:solidFill>
                  <a:schemeClr val="tx1"/>
                </a:solidFill>
                <a:round/>
                <a:headEnd/>
                <a:tailEnd/>
              </a:ln>
              <a:effectLst/>
            </p:spPr>
            <p:txBody>
              <a:bodyPr anchor="ctr"/>
              <a:lstStyle/>
              <a:p>
                <a:endParaRPr lang="tr-TR"/>
              </a:p>
            </p:txBody>
          </p:sp>
          <p:sp>
            <p:nvSpPr>
              <p:cNvPr id="645137" name="Line 17"/>
              <p:cNvSpPr>
                <a:spLocks noChangeShapeType="1"/>
              </p:cNvSpPr>
              <p:nvPr/>
            </p:nvSpPr>
            <p:spPr bwMode="auto">
              <a:xfrm rot="1800000">
                <a:off x="2170" y="1464"/>
                <a:ext cx="336" cy="0"/>
              </a:xfrm>
              <a:prstGeom prst="line">
                <a:avLst/>
              </a:prstGeom>
              <a:noFill/>
              <a:ln w="9525">
                <a:solidFill>
                  <a:schemeClr val="tx1"/>
                </a:solidFill>
                <a:round/>
                <a:headEnd/>
                <a:tailEnd/>
              </a:ln>
              <a:effectLst/>
            </p:spPr>
            <p:txBody>
              <a:bodyPr anchor="ctr"/>
              <a:lstStyle/>
              <a:p>
                <a:endParaRPr lang="tr-TR"/>
              </a:p>
            </p:txBody>
          </p:sp>
          <p:sp>
            <p:nvSpPr>
              <p:cNvPr id="645138" name="Freeform 18"/>
              <p:cNvSpPr>
                <a:spLocks/>
              </p:cNvSpPr>
              <p:nvPr/>
            </p:nvSpPr>
            <p:spPr bwMode="auto">
              <a:xfrm rot="1800000">
                <a:off x="1672" y="2057"/>
                <a:ext cx="120" cy="1"/>
              </a:xfrm>
              <a:custGeom>
                <a:avLst/>
                <a:gdLst/>
                <a:ahLst/>
                <a:cxnLst>
                  <a:cxn ang="0">
                    <a:pos x="0" y="0"/>
                  </a:cxn>
                  <a:cxn ang="0">
                    <a:pos x="120" y="1"/>
                  </a:cxn>
                </a:cxnLst>
                <a:rect l="0" t="0" r="r" b="b"/>
                <a:pathLst>
                  <a:path w="120" h="1">
                    <a:moveTo>
                      <a:pt x="0" y="0"/>
                    </a:moveTo>
                    <a:lnTo>
                      <a:pt x="120" y="1"/>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39" name="Freeform 19"/>
              <p:cNvSpPr>
                <a:spLocks/>
              </p:cNvSpPr>
              <p:nvPr/>
            </p:nvSpPr>
            <p:spPr bwMode="auto">
              <a:xfrm>
                <a:off x="2075" y="2255"/>
                <a:ext cx="91" cy="58"/>
              </a:xfrm>
              <a:custGeom>
                <a:avLst/>
                <a:gdLst/>
                <a:ahLst/>
                <a:cxnLst>
                  <a:cxn ang="0">
                    <a:pos x="0" y="0"/>
                  </a:cxn>
                  <a:cxn ang="0">
                    <a:pos x="91" y="58"/>
                  </a:cxn>
                </a:cxnLst>
                <a:rect l="0" t="0" r="r" b="b"/>
                <a:pathLst>
                  <a:path w="91" h="58">
                    <a:moveTo>
                      <a:pt x="0" y="0"/>
                    </a:moveTo>
                    <a:lnTo>
                      <a:pt x="91" y="58"/>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40" name="Freeform 20"/>
              <p:cNvSpPr>
                <a:spLocks/>
              </p:cNvSpPr>
              <p:nvPr/>
            </p:nvSpPr>
            <p:spPr bwMode="auto">
              <a:xfrm rot="1800000">
                <a:off x="1525" y="2327"/>
                <a:ext cx="584" cy="1"/>
              </a:xfrm>
              <a:custGeom>
                <a:avLst/>
                <a:gdLst/>
                <a:ahLst/>
                <a:cxnLst>
                  <a:cxn ang="0">
                    <a:pos x="0" y="0"/>
                  </a:cxn>
                  <a:cxn ang="0">
                    <a:pos x="584" y="0"/>
                  </a:cxn>
                </a:cxnLst>
                <a:rect l="0" t="0" r="r" b="b"/>
                <a:pathLst>
                  <a:path w="584" h="1">
                    <a:moveTo>
                      <a:pt x="0" y="0"/>
                    </a:moveTo>
                    <a:lnTo>
                      <a:pt x="584" y="0"/>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41" name="Line 21"/>
              <p:cNvSpPr>
                <a:spLocks noChangeShapeType="1"/>
              </p:cNvSpPr>
              <p:nvPr/>
            </p:nvSpPr>
            <p:spPr bwMode="auto">
              <a:xfrm rot="1800000">
                <a:off x="1612" y="2002"/>
                <a:ext cx="0" cy="192"/>
              </a:xfrm>
              <a:prstGeom prst="line">
                <a:avLst/>
              </a:prstGeom>
              <a:noFill/>
              <a:ln w="9525">
                <a:solidFill>
                  <a:schemeClr val="tx1"/>
                </a:solidFill>
                <a:round/>
                <a:headEnd/>
                <a:tailEnd/>
              </a:ln>
              <a:effectLst/>
            </p:spPr>
            <p:txBody>
              <a:bodyPr anchor="ctr"/>
              <a:lstStyle/>
              <a:p>
                <a:endParaRPr lang="tr-TR"/>
              </a:p>
            </p:txBody>
          </p:sp>
          <p:sp>
            <p:nvSpPr>
              <p:cNvPr id="645142" name="Line 22"/>
              <p:cNvSpPr>
                <a:spLocks noChangeShapeType="1"/>
              </p:cNvSpPr>
              <p:nvPr/>
            </p:nvSpPr>
            <p:spPr bwMode="auto">
              <a:xfrm rot="1800000">
                <a:off x="2118" y="2294"/>
                <a:ext cx="0" cy="192"/>
              </a:xfrm>
              <a:prstGeom prst="line">
                <a:avLst/>
              </a:prstGeom>
              <a:noFill/>
              <a:ln w="9525">
                <a:solidFill>
                  <a:schemeClr val="tx1"/>
                </a:solidFill>
                <a:round/>
                <a:headEnd/>
                <a:tailEnd/>
              </a:ln>
              <a:effectLst/>
            </p:spPr>
            <p:txBody>
              <a:bodyPr anchor="ctr"/>
              <a:lstStyle/>
              <a:p>
                <a:endParaRPr lang="tr-TR"/>
              </a:p>
            </p:txBody>
          </p:sp>
          <p:sp>
            <p:nvSpPr>
              <p:cNvPr id="645143" name="Line 23"/>
              <p:cNvSpPr>
                <a:spLocks noChangeShapeType="1"/>
              </p:cNvSpPr>
              <p:nvPr/>
            </p:nvSpPr>
            <p:spPr bwMode="auto">
              <a:xfrm>
                <a:off x="1584" y="2016"/>
                <a:ext cx="240" cy="0"/>
              </a:xfrm>
              <a:prstGeom prst="line">
                <a:avLst/>
              </a:prstGeom>
              <a:noFill/>
              <a:ln w="57150">
                <a:solidFill>
                  <a:schemeClr val="tx1"/>
                </a:solidFill>
                <a:round/>
                <a:headEnd/>
                <a:tailEnd/>
              </a:ln>
              <a:effectLst/>
            </p:spPr>
            <p:txBody>
              <a:bodyPr anchor="ctr"/>
              <a:lstStyle/>
              <a:p>
                <a:endParaRPr lang="tr-TR"/>
              </a:p>
            </p:txBody>
          </p:sp>
          <p:sp>
            <p:nvSpPr>
              <p:cNvPr id="645144" name="Freeform 24"/>
              <p:cNvSpPr>
                <a:spLocks/>
              </p:cNvSpPr>
              <p:nvPr/>
            </p:nvSpPr>
            <p:spPr bwMode="auto">
              <a:xfrm>
                <a:off x="2192" y="2048"/>
                <a:ext cx="336" cy="56"/>
              </a:xfrm>
              <a:custGeom>
                <a:avLst/>
                <a:gdLst/>
                <a:ahLst/>
                <a:cxnLst>
                  <a:cxn ang="0">
                    <a:pos x="0" y="0"/>
                  </a:cxn>
                  <a:cxn ang="0">
                    <a:pos x="128" y="40"/>
                  </a:cxn>
                  <a:cxn ang="0">
                    <a:pos x="200" y="24"/>
                  </a:cxn>
                  <a:cxn ang="0">
                    <a:pos x="336" y="56"/>
                  </a:cxn>
                </a:cxnLst>
                <a:rect l="0" t="0" r="r" b="b"/>
                <a:pathLst>
                  <a:path w="336" h="56">
                    <a:moveTo>
                      <a:pt x="0" y="0"/>
                    </a:moveTo>
                    <a:lnTo>
                      <a:pt x="128" y="40"/>
                    </a:lnTo>
                    <a:lnTo>
                      <a:pt x="200" y="24"/>
                    </a:lnTo>
                    <a:lnTo>
                      <a:pt x="336" y="56"/>
                    </a:lnTo>
                  </a:path>
                </a:pathLst>
              </a:custGeom>
              <a:noFill/>
              <a:ln w="57150" cap="flat" cmpd="sng">
                <a:solidFill>
                  <a:schemeClr val="tx1"/>
                </a:solidFill>
                <a:prstDash val="solid"/>
                <a:round/>
                <a:headEnd type="none" w="med" len="med"/>
                <a:tailEnd type="none" w="med" len="med"/>
              </a:ln>
              <a:effectLst/>
            </p:spPr>
            <p:txBody>
              <a:bodyPr anchor="ctr"/>
              <a:lstStyle/>
              <a:p>
                <a:endParaRPr lang="tr-TR"/>
              </a:p>
            </p:txBody>
          </p:sp>
        </p:grpSp>
        <p:grpSp>
          <p:nvGrpSpPr>
            <p:cNvPr id="5" name="Group 94"/>
            <p:cNvGrpSpPr>
              <a:grpSpLocks/>
            </p:cNvGrpSpPr>
            <p:nvPr/>
          </p:nvGrpSpPr>
          <p:grpSpPr bwMode="auto">
            <a:xfrm>
              <a:off x="2601" y="1344"/>
              <a:ext cx="975" cy="1161"/>
              <a:chOff x="2601" y="1344"/>
              <a:chExt cx="975" cy="1161"/>
            </a:xfrm>
          </p:grpSpPr>
          <p:grpSp>
            <p:nvGrpSpPr>
              <p:cNvPr id="6" name="Group 51"/>
              <p:cNvGrpSpPr>
                <a:grpSpLocks/>
              </p:cNvGrpSpPr>
              <p:nvPr/>
            </p:nvGrpSpPr>
            <p:grpSpPr bwMode="auto">
              <a:xfrm rot="20580000">
                <a:off x="2601" y="1344"/>
                <a:ext cx="937" cy="1161"/>
                <a:chOff x="2601" y="1421"/>
                <a:chExt cx="937" cy="1161"/>
              </a:xfrm>
            </p:grpSpPr>
            <p:sp>
              <p:nvSpPr>
                <p:cNvPr id="645146" name="Line 26"/>
                <p:cNvSpPr>
                  <a:spLocks noChangeShapeType="1"/>
                </p:cNvSpPr>
                <p:nvPr/>
              </p:nvSpPr>
              <p:spPr bwMode="auto">
                <a:xfrm rot="1800000">
                  <a:off x="3021" y="1421"/>
                  <a:ext cx="0" cy="816"/>
                </a:xfrm>
                <a:prstGeom prst="line">
                  <a:avLst/>
                </a:prstGeom>
                <a:noFill/>
                <a:ln w="9525">
                  <a:solidFill>
                    <a:schemeClr val="tx1"/>
                  </a:solidFill>
                  <a:round/>
                  <a:headEnd/>
                  <a:tailEnd/>
                </a:ln>
                <a:effectLst/>
              </p:spPr>
              <p:txBody>
                <a:bodyPr anchor="ctr"/>
                <a:lstStyle/>
                <a:p>
                  <a:endParaRPr lang="tr-TR"/>
                </a:p>
              </p:txBody>
            </p:sp>
            <p:sp>
              <p:nvSpPr>
                <p:cNvPr id="645147" name="Line 27"/>
                <p:cNvSpPr>
                  <a:spLocks noChangeShapeType="1"/>
                </p:cNvSpPr>
                <p:nvPr/>
              </p:nvSpPr>
              <p:spPr bwMode="auto">
                <a:xfrm rot="1800000">
                  <a:off x="3312" y="1589"/>
                  <a:ext cx="0" cy="816"/>
                </a:xfrm>
                <a:prstGeom prst="line">
                  <a:avLst/>
                </a:prstGeom>
                <a:noFill/>
                <a:ln w="9525">
                  <a:solidFill>
                    <a:schemeClr val="tx1"/>
                  </a:solidFill>
                  <a:round/>
                  <a:headEnd/>
                  <a:tailEnd/>
                </a:ln>
                <a:effectLst/>
              </p:spPr>
              <p:txBody>
                <a:bodyPr anchor="ctr"/>
                <a:lstStyle/>
                <a:p>
                  <a:endParaRPr lang="tr-TR"/>
                </a:p>
              </p:txBody>
            </p:sp>
            <p:sp>
              <p:nvSpPr>
                <p:cNvPr id="645148" name="Line 28"/>
                <p:cNvSpPr>
                  <a:spLocks noChangeShapeType="1"/>
                </p:cNvSpPr>
                <p:nvPr/>
              </p:nvSpPr>
              <p:spPr bwMode="auto">
                <a:xfrm rot="1800000">
                  <a:off x="3202" y="1560"/>
                  <a:ext cx="336" cy="0"/>
                </a:xfrm>
                <a:prstGeom prst="line">
                  <a:avLst/>
                </a:prstGeom>
                <a:noFill/>
                <a:ln w="9525">
                  <a:solidFill>
                    <a:schemeClr val="tx1"/>
                  </a:solidFill>
                  <a:round/>
                  <a:headEnd/>
                  <a:tailEnd/>
                </a:ln>
                <a:effectLst/>
              </p:spPr>
              <p:txBody>
                <a:bodyPr anchor="ctr"/>
                <a:lstStyle/>
                <a:p>
                  <a:endParaRPr lang="tr-TR"/>
                </a:p>
              </p:txBody>
            </p:sp>
            <p:sp>
              <p:nvSpPr>
                <p:cNvPr id="645149" name="Freeform 29"/>
                <p:cNvSpPr>
                  <a:spLocks/>
                </p:cNvSpPr>
                <p:nvPr/>
              </p:nvSpPr>
              <p:spPr bwMode="auto">
                <a:xfrm>
                  <a:off x="2685" y="2112"/>
                  <a:ext cx="90" cy="48"/>
                </a:xfrm>
                <a:custGeom>
                  <a:avLst/>
                  <a:gdLst/>
                  <a:ahLst/>
                  <a:cxnLst>
                    <a:cxn ang="0">
                      <a:pos x="0" y="0"/>
                    </a:cxn>
                    <a:cxn ang="0">
                      <a:pos x="90" y="48"/>
                    </a:cxn>
                  </a:cxnLst>
                  <a:rect l="0" t="0" r="r" b="b"/>
                  <a:pathLst>
                    <a:path w="90" h="48">
                      <a:moveTo>
                        <a:pt x="0" y="0"/>
                      </a:moveTo>
                      <a:lnTo>
                        <a:pt x="90" y="48"/>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50" name="Freeform 30"/>
                <p:cNvSpPr>
                  <a:spLocks/>
                </p:cNvSpPr>
                <p:nvPr/>
              </p:nvSpPr>
              <p:spPr bwMode="auto">
                <a:xfrm>
                  <a:off x="3069" y="2351"/>
                  <a:ext cx="38" cy="121"/>
                </a:xfrm>
                <a:custGeom>
                  <a:avLst/>
                  <a:gdLst/>
                  <a:ahLst/>
                  <a:cxnLst>
                    <a:cxn ang="0">
                      <a:pos x="38" y="0"/>
                    </a:cxn>
                    <a:cxn ang="0">
                      <a:pos x="0" y="121"/>
                    </a:cxn>
                  </a:cxnLst>
                  <a:rect l="0" t="0" r="r" b="b"/>
                  <a:pathLst>
                    <a:path w="38" h="121">
                      <a:moveTo>
                        <a:pt x="38" y="0"/>
                      </a:moveTo>
                      <a:lnTo>
                        <a:pt x="0" y="121"/>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51" name="Freeform 31"/>
                <p:cNvSpPr>
                  <a:spLocks/>
                </p:cNvSpPr>
                <p:nvPr/>
              </p:nvSpPr>
              <p:spPr bwMode="auto">
                <a:xfrm>
                  <a:off x="2811" y="2403"/>
                  <a:ext cx="195" cy="108"/>
                </a:xfrm>
                <a:custGeom>
                  <a:avLst/>
                  <a:gdLst/>
                  <a:ahLst/>
                  <a:cxnLst>
                    <a:cxn ang="0">
                      <a:pos x="0" y="0"/>
                    </a:cxn>
                    <a:cxn ang="0">
                      <a:pos x="195" y="108"/>
                    </a:cxn>
                  </a:cxnLst>
                  <a:rect l="0" t="0" r="r" b="b"/>
                  <a:pathLst>
                    <a:path w="195" h="108">
                      <a:moveTo>
                        <a:pt x="0" y="0"/>
                      </a:moveTo>
                      <a:lnTo>
                        <a:pt x="195" y="108"/>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52" name="Line 32"/>
                <p:cNvSpPr>
                  <a:spLocks noChangeShapeType="1"/>
                </p:cNvSpPr>
                <p:nvPr/>
              </p:nvSpPr>
              <p:spPr bwMode="auto">
                <a:xfrm rot="1800000">
                  <a:off x="2644" y="2098"/>
                  <a:ext cx="0" cy="192"/>
                </a:xfrm>
                <a:prstGeom prst="line">
                  <a:avLst/>
                </a:prstGeom>
                <a:noFill/>
                <a:ln w="9525">
                  <a:solidFill>
                    <a:schemeClr val="tx1"/>
                  </a:solidFill>
                  <a:round/>
                  <a:headEnd/>
                  <a:tailEnd/>
                </a:ln>
                <a:effectLst/>
              </p:spPr>
              <p:txBody>
                <a:bodyPr anchor="ctr"/>
                <a:lstStyle/>
                <a:p>
                  <a:endParaRPr lang="tr-TR"/>
                </a:p>
              </p:txBody>
            </p:sp>
            <p:sp>
              <p:nvSpPr>
                <p:cNvPr id="645153" name="Line 33"/>
                <p:cNvSpPr>
                  <a:spLocks noChangeShapeType="1"/>
                </p:cNvSpPr>
                <p:nvPr/>
              </p:nvSpPr>
              <p:spPr bwMode="auto">
                <a:xfrm rot="1800000">
                  <a:off x="3150" y="2390"/>
                  <a:ext cx="0" cy="192"/>
                </a:xfrm>
                <a:prstGeom prst="line">
                  <a:avLst/>
                </a:prstGeom>
                <a:noFill/>
                <a:ln w="9525">
                  <a:solidFill>
                    <a:schemeClr val="tx1"/>
                  </a:solidFill>
                  <a:round/>
                  <a:headEnd/>
                  <a:tailEnd/>
                </a:ln>
                <a:effectLst/>
              </p:spPr>
              <p:txBody>
                <a:bodyPr anchor="ctr"/>
                <a:lstStyle/>
                <a:p>
                  <a:endParaRPr lang="tr-TR"/>
                </a:p>
              </p:txBody>
            </p:sp>
            <p:sp>
              <p:nvSpPr>
                <p:cNvPr id="645154" name="Line 34"/>
                <p:cNvSpPr>
                  <a:spLocks noChangeShapeType="1"/>
                </p:cNvSpPr>
                <p:nvPr/>
              </p:nvSpPr>
              <p:spPr bwMode="auto">
                <a:xfrm flipH="1">
                  <a:off x="2736" y="2160"/>
                  <a:ext cx="48" cy="96"/>
                </a:xfrm>
                <a:prstGeom prst="line">
                  <a:avLst/>
                </a:prstGeom>
                <a:noFill/>
                <a:ln w="9525">
                  <a:solidFill>
                    <a:schemeClr val="tx1"/>
                  </a:solidFill>
                  <a:round/>
                  <a:headEnd/>
                  <a:tailEnd/>
                </a:ln>
                <a:effectLst/>
              </p:spPr>
              <p:txBody>
                <a:bodyPr anchor="ctr"/>
                <a:lstStyle/>
                <a:p>
                  <a:endParaRPr lang="tr-TR"/>
                </a:p>
              </p:txBody>
            </p:sp>
            <p:sp>
              <p:nvSpPr>
                <p:cNvPr id="645155" name="Line 35"/>
                <p:cNvSpPr>
                  <a:spLocks noChangeShapeType="1"/>
                </p:cNvSpPr>
                <p:nvPr/>
              </p:nvSpPr>
              <p:spPr bwMode="auto">
                <a:xfrm>
                  <a:off x="2736" y="2256"/>
                  <a:ext cx="48" cy="0"/>
                </a:xfrm>
                <a:prstGeom prst="line">
                  <a:avLst/>
                </a:prstGeom>
                <a:noFill/>
                <a:ln w="9525">
                  <a:solidFill>
                    <a:schemeClr val="tx1"/>
                  </a:solidFill>
                  <a:round/>
                  <a:headEnd/>
                  <a:tailEnd/>
                </a:ln>
                <a:effectLst/>
              </p:spPr>
              <p:txBody>
                <a:bodyPr anchor="ctr"/>
                <a:lstStyle/>
                <a:p>
                  <a:endParaRPr lang="tr-TR"/>
                </a:p>
              </p:txBody>
            </p:sp>
            <p:sp>
              <p:nvSpPr>
                <p:cNvPr id="645156" name="Line 36"/>
                <p:cNvSpPr>
                  <a:spLocks noChangeShapeType="1"/>
                </p:cNvSpPr>
                <p:nvPr/>
              </p:nvSpPr>
              <p:spPr bwMode="auto">
                <a:xfrm>
                  <a:off x="2784" y="2256"/>
                  <a:ext cx="0" cy="144"/>
                </a:xfrm>
                <a:prstGeom prst="line">
                  <a:avLst/>
                </a:prstGeom>
                <a:noFill/>
                <a:ln w="9525">
                  <a:solidFill>
                    <a:schemeClr val="tx1"/>
                  </a:solidFill>
                  <a:round/>
                  <a:headEnd/>
                  <a:tailEnd/>
                </a:ln>
                <a:effectLst/>
              </p:spPr>
              <p:txBody>
                <a:bodyPr anchor="ctr"/>
                <a:lstStyle/>
                <a:p>
                  <a:endParaRPr lang="tr-TR"/>
                </a:p>
              </p:txBody>
            </p:sp>
            <p:sp>
              <p:nvSpPr>
                <p:cNvPr id="645157" name="Line 37"/>
                <p:cNvSpPr>
                  <a:spLocks noChangeShapeType="1"/>
                </p:cNvSpPr>
                <p:nvPr/>
              </p:nvSpPr>
              <p:spPr bwMode="auto">
                <a:xfrm flipH="1">
                  <a:off x="2760" y="2154"/>
                  <a:ext cx="48" cy="96"/>
                </a:xfrm>
                <a:prstGeom prst="line">
                  <a:avLst/>
                </a:prstGeom>
                <a:noFill/>
                <a:ln w="9525">
                  <a:solidFill>
                    <a:schemeClr val="tx1"/>
                  </a:solidFill>
                  <a:round/>
                  <a:headEnd/>
                  <a:tailEnd/>
                </a:ln>
                <a:effectLst/>
              </p:spPr>
              <p:txBody>
                <a:bodyPr anchor="ctr"/>
                <a:lstStyle/>
                <a:p>
                  <a:endParaRPr lang="tr-TR"/>
                </a:p>
              </p:txBody>
            </p:sp>
            <p:sp>
              <p:nvSpPr>
                <p:cNvPr id="645158" name="Line 38"/>
                <p:cNvSpPr>
                  <a:spLocks noChangeShapeType="1"/>
                </p:cNvSpPr>
                <p:nvPr/>
              </p:nvSpPr>
              <p:spPr bwMode="auto">
                <a:xfrm>
                  <a:off x="2760" y="2250"/>
                  <a:ext cx="48" cy="0"/>
                </a:xfrm>
                <a:prstGeom prst="line">
                  <a:avLst/>
                </a:prstGeom>
                <a:noFill/>
                <a:ln w="9525">
                  <a:solidFill>
                    <a:schemeClr val="tx1"/>
                  </a:solidFill>
                  <a:round/>
                  <a:headEnd/>
                  <a:tailEnd/>
                </a:ln>
                <a:effectLst/>
              </p:spPr>
              <p:txBody>
                <a:bodyPr anchor="ctr"/>
                <a:lstStyle/>
                <a:p>
                  <a:endParaRPr lang="tr-TR"/>
                </a:p>
              </p:txBody>
            </p:sp>
            <p:sp>
              <p:nvSpPr>
                <p:cNvPr id="645159" name="Freeform 39"/>
                <p:cNvSpPr>
                  <a:spLocks/>
                </p:cNvSpPr>
                <p:nvPr/>
              </p:nvSpPr>
              <p:spPr bwMode="auto">
                <a:xfrm>
                  <a:off x="2808" y="2250"/>
                  <a:ext cx="1" cy="150"/>
                </a:xfrm>
                <a:custGeom>
                  <a:avLst/>
                  <a:gdLst/>
                  <a:ahLst/>
                  <a:cxnLst>
                    <a:cxn ang="0">
                      <a:pos x="0" y="0"/>
                    </a:cxn>
                    <a:cxn ang="0">
                      <a:pos x="0" y="150"/>
                    </a:cxn>
                  </a:cxnLst>
                  <a:rect l="0" t="0" r="r" b="b"/>
                  <a:pathLst>
                    <a:path w="1" h="150">
                      <a:moveTo>
                        <a:pt x="0" y="0"/>
                      </a:moveTo>
                      <a:lnTo>
                        <a:pt x="0" y="150"/>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61" name="Freeform 41"/>
                <p:cNvSpPr>
                  <a:spLocks/>
                </p:cNvSpPr>
                <p:nvPr/>
              </p:nvSpPr>
              <p:spPr bwMode="auto">
                <a:xfrm>
                  <a:off x="2805" y="2160"/>
                  <a:ext cx="18" cy="15"/>
                </a:xfrm>
                <a:custGeom>
                  <a:avLst/>
                  <a:gdLst/>
                  <a:ahLst/>
                  <a:cxnLst>
                    <a:cxn ang="0">
                      <a:pos x="18" y="15"/>
                    </a:cxn>
                    <a:cxn ang="0">
                      <a:pos x="0" y="0"/>
                    </a:cxn>
                  </a:cxnLst>
                  <a:rect l="0" t="0" r="r" b="b"/>
                  <a:pathLst>
                    <a:path w="18" h="15">
                      <a:moveTo>
                        <a:pt x="18" y="15"/>
                      </a:moveTo>
                      <a:lnTo>
                        <a:pt x="0" y="0"/>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63" name="Freeform 43"/>
                <p:cNvSpPr>
                  <a:spLocks/>
                </p:cNvSpPr>
                <p:nvPr/>
              </p:nvSpPr>
              <p:spPr bwMode="auto">
                <a:xfrm>
                  <a:off x="2601" y="2274"/>
                  <a:ext cx="183" cy="126"/>
                </a:xfrm>
                <a:custGeom>
                  <a:avLst/>
                  <a:gdLst/>
                  <a:ahLst/>
                  <a:cxnLst>
                    <a:cxn ang="0">
                      <a:pos x="0" y="0"/>
                    </a:cxn>
                    <a:cxn ang="0">
                      <a:pos x="183" y="126"/>
                    </a:cxn>
                  </a:cxnLst>
                  <a:rect l="0" t="0" r="r" b="b"/>
                  <a:pathLst>
                    <a:path w="183" h="126">
                      <a:moveTo>
                        <a:pt x="0" y="0"/>
                      </a:moveTo>
                      <a:lnTo>
                        <a:pt x="183" y="126"/>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64" name="Freeform 44"/>
                <p:cNvSpPr>
                  <a:spLocks/>
                </p:cNvSpPr>
                <p:nvPr/>
              </p:nvSpPr>
              <p:spPr bwMode="auto">
                <a:xfrm>
                  <a:off x="3000" y="2478"/>
                  <a:ext cx="72" cy="36"/>
                </a:xfrm>
                <a:custGeom>
                  <a:avLst/>
                  <a:gdLst/>
                  <a:ahLst/>
                  <a:cxnLst>
                    <a:cxn ang="0">
                      <a:pos x="72" y="0"/>
                    </a:cxn>
                    <a:cxn ang="0">
                      <a:pos x="0" y="36"/>
                    </a:cxn>
                  </a:cxnLst>
                  <a:rect l="0" t="0" r="r" b="b"/>
                  <a:pathLst>
                    <a:path w="72" h="36">
                      <a:moveTo>
                        <a:pt x="72" y="0"/>
                      </a:moveTo>
                      <a:lnTo>
                        <a:pt x="0" y="36"/>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65" name="Freeform 45"/>
                <p:cNvSpPr>
                  <a:spLocks/>
                </p:cNvSpPr>
                <p:nvPr/>
              </p:nvSpPr>
              <p:spPr bwMode="auto">
                <a:xfrm>
                  <a:off x="3078" y="2367"/>
                  <a:ext cx="38" cy="121"/>
                </a:xfrm>
                <a:custGeom>
                  <a:avLst/>
                  <a:gdLst/>
                  <a:ahLst/>
                  <a:cxnLst>
                    <a:cxn ang="0">
                      <a:pos x="38" y="0"/>
                    </a:cxn>
                    <a:cxn ang="0">
                      <a:pos x="0" y="121"/>
                    </a:cxn>
                  </a:cxnLst>
                  <a:rect l="0" t="0" r="r" b="b"/>
                  <a:pathLst>
                    <a:path w="38" h="121">
                      <a:moveTo>
                        <a:pt x="38" y="0"/>
                      </a:moveTo>
                      <a:lnTo>
                        <a:pt x="0" y="121"/>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66" name="Freeform 46"/>
                <p:cNvSpPr>
                  <a:spLocks/>
                </p:cNvSpPr>
                <p:nvPr/>
              </p:nvSpPr>
              <p:spPr bwMode="auto">
                <a:xfrm>
                  <a:off x="3009" y="2494"/>
                  <a:ext cx="72" cy="36"/>
                </a:xfrm>
                <a:custGeom>
                  <a:avLst/>
                  <a:gdLst/>
                  <a:ahLst/>
                  <a:cxnLst>
                    <a:cxn ang="0">
                      <a:pos x="72" y="0"/>
                    </a:cxn>
                    <a:cxn ang="0">
                      <a:pos x="0" y="36"/>
                    </a:cxn>
                  </a:cxnLst>
                  <a:rect l="0" t="0" r="r" b="b"/>
                  <a:pathLst>
                    <a:path w="72" h="36">
                      <a:moveTo>
                        <a:pt x="72" y="0"/>
                      </a:moveTo>
                      <a:lnTo>
                        <a:pt x="0" y="36"/>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67" name="Freeform 47"/>
                <p:cNvSpPr>
                  <a:spLocks/>
                </p:cNvSpPr>
                <p:nvPr/>
              </p:nvSpPr>
              <p:spPr bwMode="auto">
                <a:xfrm>
                  <a:off x="3120" y="2367"/>
                  <a:ext cx="81" cy="36"/>
                </a:xfrm>
                <a:custGeom>
                  <a:avLst/>
                  <a:gdLst/>
                  <a:ahLst/>
                  <a:cxnLst>
                    <a:cxn ang="0">
                      <a:pos x="0" y="0"/>
                    </a:cxn>
                    <a:cxn ang="0">
                      <a:pos x="81" y="36"/>
                    </a:cxn>
                  </a:cxnLst>
                  <a:rect l="0" t="0" r="r" b="b"/>
                  <a:pathLst>
                    <a:path w="81" h="36">
                      <a:moveTo>
                        <a:pt x="0" y="0"/>
                      </a:moveTo>
                      <a:lnTo>
                        <a:pt x="81" y="36"/>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68" name="Line 48"/>
                <p:cNvSpPr>
                  <a:spLocks noChangeShapeType="1"/>
                </p:cNvSpPr>
                <p:nvPr/>
              </p:nvSpPr>
              <p:spPr bwMode="auto">
                <a:xfrm>
                  <a:off x="3009" y="2526"/>
                  <a:ext cx="96" cy="48"/>
                </a:xfrm>
                <a:prstGeom prst="line">
                  <a:avLst/>
                </a:prstGeom>
                <a:noFill/>
                <a:ln w="9525">
                  <a:solidFill>
                    <a:schemeClr val="tx1"/>
                  </a:solidFill>
                  <a:round/>
                  <a:headEnd/>
                  <a:tailEnd/>
                </a:ln>
                <a:effectLst/>
              </p:spPr>
              <p:txBody>
                <a:bodyPr anchor="ctr"/>
                <a:lstStyle/>
                <a:p>
                  <a:endParaRPr lang="tr-TR"/>
                </a:p>
              </p:txBody>
            </p:sp>
          </p:grpSp>
          <p:sp>
            <p:nvSpPr>
              <p:cNvPr id="645169" name="Line 49"/>
              <p:cNvSpPr>
                <a:spLocks noChangeShapeType="1"/>
              </p:cNvSpPr>
              <p:nvPr/>
            </p:nvSpPr>
            <p:spPr bwMode="auto">
              <a:xfrm>
                <a:off x="2652" y="2112"/>
                <a:ext cx="240" cy="0"/>
              </a:xfrm>
              <a:prstGeom prst="line">
                <a:avLst/>
              </a:prstGeom>
              <a:noFill/>
              <a:ln w="57150">
                <a:solidFill>
                  <a:schemeClr val="tx1"/>
                </a:solidFill>
                <a:round/>
                <a:headEnd/>
                <a:tailEnd/>
              </a:ln>
              <a:effectLst/>
            </p:spPr>
            <p:txBody>
              <a:bodyPr anchor="ctr"/>
              <a:lstStyle/>
              <a:p>
                <a:endParaRPr lang="tr-TR"/>
              </a:p>
            </p:txBody>
          </p:sp>
          <p:sp>
            <p:nvSpPr>
              <p:cNvPr id="645170" name="Freeform 50"/>
              <p:cNvSpPr>
                <a:spLocks/>
              </p:cNvSpPr>
              <p:nvPr/>
            </p:nvSpPr>
            <p:spPr bwMode="auto">
              <a:xfrm>
                <a:off x="3240" y="2112"/>
                <a:ext cx="336" cy="56"/>
              </a:xfrm>
              <a:custGeom>
                <a:avLst/>
                <a:gdLst/>
                <a:ahLst/>
                <a:cxnLst>
                  <a:cxn ang="0">
                    <a:pos x="0" y="0"/>
                  </a:cxn>
                  <a:cxn ang="0">
                    <a:pos x="128" y="40"/>
                  </a:cxn>
                  <a:cxn ang="0">
                    <a:pos x="200" y="24"/>
                  </a:cxn>
                  <a:cxn ang="0">
                    <a:pos x="336" y="56"/>
                  </a:cxn>
                </a:cxnLst>
                <a:rect l="0" t="0" r="r" b="b"/>
                <a:pathLst>
                  <a:path w="336" h="56">
                    <a:moveTo>
                      <a:pt x="0" y="0"/>
                    </a:moveTo>
                    <a:lnTo>
                      <a:pt x="128" y="40"/>
                    </a:lnTo>
                    <a:lnTo>
                      <a:pt x="200" y="24"/>
                    </a:lnTo>
                    <a:lnTo>
                      <a:pt x="336" y="56"/>
                    </a:lnTo>
                  </a:path>
                </a:pathLst>
              </a:custGeom>
              <a:noFill/>
              <a:ln w="57150" cap="flat" cmpd="sng">
                <a:solidFill>
                  <a:schemeClr val="tx1"/>
                </a:solidFill>
                <a:prstDash val="solid"/>
                <a:round/>
                <a:headEnd type="none" w="med" len="med"/>
                <a:tailEnd type="none" w="med" len="med"/>
              </a:ln>
              <a:effectLst/>
            </p:spPr>
            <p:txBody>
              <a:bodyPr anchor="ctr"/>
              <a:lstStyle/>
              <a:p>
                <a:endParaRPr lang="tr-TR"/>
              </a:p>
            </p:txBody>
          </p:sp>
        </p:grpSp>
        <p:grpSp>
          <p:nvGrpSpPr>
            <p:cNvPr id="7" name="Group 93"/>
            <p:cNvGrpSpPr>
              <a:grpSpLocks/>
            </p:cNvGrpSpPr>
            <p:nvPr/>
          </p:nvGrpSpPr>
          <p:grpSpPr bwMode="auto">
            <a:xfrm>
              <a:off x="3600" y="1200"/>
              <a:ext cx="1018" cy="1209"/>
              <a:chOff x="3600" y="1200"/>
              <a:chExt cx="1018" cy="1209"/>
            </a:xfrm>
          </p:grpSpPr>
          <p:sp>
            <p:nvSpPr>
              <p:cNvPr id="645182" name="Line 62"/>
              <p:cNvSpPr>
                <a:spLocks noChangeShapeType="1"/>
              </p:cNvSpPr>
              <p:nvPr/>
            </p:nvSpPr>
            <p:spPr bwMode="auto">
              <a:xfrm>
                <a:off x="3600" y="2128"/>
                <a:ext cx="240" cy="0"/>
              </a:xfrm>
              <a:prstGeom prst="line">
                <a:avLst/>
              </a:prstGeom>
              <a:noFill/>
              <a:ln w="57150">
                <a:solidFill>
                  <a:schemeClr val="tx1"/>
                </a:solidFill>
                <a:round/>
                <a:headEnd/>
                <a:tailEnd/>
              </a:ln>
              <a:effectLst/>
            </p:spPr>
            <p:txBody>
              <a:bodyPr anchor="ctr"/>
              <a:lstStyle/>
              <a:p>
                <a:endParaRPr lang="tr-TR"/>
              </a:p>
            </p:txBody>
          </p:sp>
          <p:sp>
            <p:nvSpPr>
              <p:cNvPr id="645183" name="Freeform 63"/>
              <p:cNvSpPr>
                <a:spLocks/>
              </p:cNvSpPr>
              <p:nvPr/>
            </p:nvSpPr>
            <p:spPr bwMode="auto">
              <a:xfrm>
                <a:off x="4184" y="2128"/>
                <a:ext cx="336" cy="56"/>
              </a:xfrm>
              <a:custGeom>
                <a:avLst/>
                <a:gdLst/>
                <a:ahLst/>
                <a:cxnLst>
                  <a:cxn ang="0">
                    <a:pos x="0" y="0"/>
                  </a:cxn>
                  <a:cxn ang="0">
                    <a:pos x="128" y="40"/>
                  </a:cxn>
                  <a:cxn ang="0">
                    <a:pos x="200" y="24"/>
                  </a:cxn>
                  <a:cxn ang="0">
                    <a:pos x="336" y="56"/>
                  </a:cxn>
                </a:cxnLst>
                <a:rect l="0" t="0" r="r" b="b"/>
                <a:pathLst>
                  <a:path w="336" h="56">
                    <a:moveTo>
                      <a:pt x="0" y="0"/>
                    </a:moveTo>
                    <a:lnTo>
                      <a:pt x="128" y="40"/>
                    </a:lnTo>
                    <a:lnTo>
                      <a:pt x="200" y="24"/>
                    </a:lnTo>
                    <a:lnTo>
                      <a:pt x="336" y="56"/>
                    </a:lnTo>
                  </a:path>
                </a:pathLst>
              </a:custGeom>
              <a:noFill/>
              <a:ln w="57150" cap="flat" cmpd="sng">
                <a:solidFill>
                  <a:schemeClr val="tx1"/>
                </a:solidFill>
                <a:prstDash val="solid"/>
                <a:round/>
                <a:headEnd type="none" w="med" len="med"/>
                <a:tailEnd type="none" w="med" len="med"/>
              </a:ln>
              <a:effectLst/>
            </p:spPr>
            <p:txBody>
              <a:bodyPr anchor="ctr"/>
              <a:lstStyle/>
              <a:p>
                <a:endParaRPr lang="tr-TR"/>
              </a:p>
            </p:txBody>
          </p:sp>
          <p:sp>
            <p:nvSpPr>
              <p:cNvPr id="645184" name="Line 64"/>
              <p:cNvSpPr>
                <a:spLocks noChangeShapeType="1"/>
              </p:cNvSpPr>
              <p:nvPr/>
            </p:nvSpPr>
            <p:spPr bwMode="auto">
              <a:xfrm rot="1800000">
                <a:off x="4101" y="1200"/>
                <a:ext cx="0" cy="816"/>
              </a:xfrm>
              <a:prstGeom prst="line">
                <a:avLst/>
              </a:prstGeom>
              <a:noFill/>
              <a:ln w="9525">
                <a:solidFill>
                  <a:schemeClr val="tx1"/>
                </a:solidFill>
                <a:round/>
                <a:headEnd/>
                <a:tailEnd/>
              </a:ln>
              <a:effectLst/>
            </p:spPr>
            <p:txBody>
              <a:bodyPr anchor="ctr"/>
              <a:lstStyle/>
              <a:p>
                <a:endParaRPr lang="tr-TR"/>
              </a:p>
            </p:txBody>
          </p:sp>
          <p:sp>
            <p:nvSpPr>
              <p:cNvPr id="645185" name="Line 65"/>
              <p:cNvSpPr>
                <a:spLocks noChangeShapeType="1"/>
              </p:cNvSpPr>
              <p:nvPr/>
            </p:nvSpPr>
            <p:spPr bwMode="auto">
              <a:xfrm rot="1800000">
                <a:off x="4392" y="1368"/>
                <a:ext cx="0" cy="816"/>
              </a:xfrm>
              <a:prstGeom prst="line">
                <a:avLst/>
              </a:prstGeom>
              <a:noFill/>
              <a:ln w="9525">
                <a:solidFill>
                  <a:schemeClr val="tx1"/>
                </a:solidFill>
                <a:round/>
                <a:headEnd/>
                <a:tailEnd/>
              </a:ln>
              <a:effectLst/>
            </p:spPr>
            <p:txBody>
              <a:bodyPr anchor="ctr"/>
              <a:lstStyle/>
              <a:p>
                <a:endParaRPr lang="tr-TR"/>
              </a:p>
            </p:txBody>
          </p:sp>
          <p:sp>
            <p:nvSpPr>
              <p:cNvPr id="645186" name="Line 66"/>
              <p:cNvSpPr>
                <a:spLocks noChangeShapeType="1"/>
              </p:cNvSpPr>
              <p:nvPr/>
            </p:nvSpPr>
            <p:spPr bwMode="auto">
              <a:xfrm rot="1800000">
                <a:off x="4282" y="1339"/>
                <a:ext cx="336" cy="0"/>
              </a:xfrm>
              <a:prstGeom prst="line">
                <a:avLst/>
              </a:prstGeom>
              <a:noFill/>
              <a:ln w="9525">
                <a:solidFill>
                  <a:schemeClr val="tx1"/>
                </a:solidFill>
                <a:round/>
                <a:headEnd/>
                <a:tailEnd/>
              </a:ln>
              <a:effectLst/>
            </p:spPr>
            <p:txBody>
              <a:bodyPr anchor="ctr"/>
              <a:lstStyle/>
              <a:p>
                <a:endParaRPr lang="tr-TR"/>
              </a:p>
            </p:txBody>
          </p:sp>
          <p:sp>
            <p:nvSpPr>
              <p:cNvPr id="645187" name="Freeform 67"/>
              <p:cNvSpPr>
                <a:spLocks/>
              </p:cNvSpPr>
              <p:nvPr/>
            </p:nvSpPr>
            <p:spPr bwMode="auto">
              <a:xfrm>
                <a:off x="3688" y="2216"/>
                <a:ext cx="120" cy="1"/>
              </a:xfrm>
              <a:custGeom>
                <a:avLst/>
                <a:gdLst/>
                <a:ahLst/>
                <a:cxnLst>
                  <a:cxn ang="0">
                    <a:pos x="0" y="0"/>
                  </a:cxn>
                  <a:cxn ang="0">
                    <a:pos x="120" y="1"/>
                  </a:cxn>
                </a:cxnLst>
                <a:rect l="0" t="0" r="r" b="b"/>
                <a:pathLst>
                  <a:path w="120" h="1">
                    <a:moveTo>
                      <a:pt x="0" y="0"/>
                    </a:moveTo>
                    <a:lnTo>
                      <a:pt x="120" y="1"/>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88" name="Freeform 68"/>
              <p:cNvSpPr>
                <a:spLocks/>
              </p:cNvSpPr>
              <p:nvPr/>
            </p:nvSpPr>
            <p:spPr bwMode="auto">
              <a:xfrm>
                <a:off x="4160" y="2208"/>
                <a:ext cx="96" cy="1"/>
              </a:xfrm>
              <a:custGeom>
                <a:avLst/>
                <a:gdLst/>
                <a:ahLst/>
                <a:cxnLst>
                  <a:cxn ang="0">
                    <a:pos x="0" y="0"/>
                  </a:cxn>
                  <a:cxn ang="0">
                    <a:pos x="96" y="0"/>
                  </a:cxn>
                </a:cxnLst>
                <a:rect l="0" t="0" r="r" b="b"/>
                <a:pathLst>
                  <a:path w="96" h="1">
                    <a:moveTo>
                      <a:pt x="0" y="0"/>
                    </a:moveTo>
                    <a:lnTo>
                      <a:pt x="96" y="0"/>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89" name="Freeform 69"/>
              <p:cNvSpPr>
                <a:spLocks/>
              </p:cNvSpPr>
              <p:nvPr/>
            </p:nvSpPr>
            <p:spPr bwMode="auto">
              <a:xfrm>
                <a:off x="3680" y="2408"/>
                <a:ext cx="584" cy="1"/>
              </a:xfrm>
              <a:custGeom>
                <a:avLst/>
                <a:gdLst/>
                <a:ahLst/>
                <a:cxnLst>
                  <a:cxn ang="0">
                    <a:pos x="0" y="0"/>
                  </a:cxn>
                  <a:cxn ang="0">
                    <a:pos x="584" y="0"/>
                  </a:cxn>
                </a:cxnLst>
                <a:rect l="0" t="0" r="r" b="b"/>
                <a:pathLst>
                  <a:path w="584" h="1">
                    <a:moveTo>
                      <a:pt x="0" y="0"/>
                    </a:moveTo>
                    <a:lnTo>
                      <a:pt x="584" y="0"/>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90" name="Line 70"/>
              <p:cNvSpPr>
                <a:spLocks noChangeShapeType="1"/>
              </p:cNvSpPr>
              <p:nvPr/>
            </p:nvSpPr>
            <p:spPr bwMode="auto">
              <a:xfrm>
                <a:off x="3680" y="2208"/>
                <a:ext cx="0" cy="192"/>
              </a:xfrm>
              <a:prstGeom prst="line">
                <a:avLst/>
              </a:prstGeom>
              <a:noFill/>
              <a:ln w="9525">
                <a:solidFill>
                  <a:schemeClr val="tx1"/>
                </a:solidFill>
                <a:round/>
                <a:headEnd/>
                <a:tailEnd/>
              </a:ln>
              <a:effectLst/>
            </p:spPr>
            <p:txBody>
              <a:bodyPr anchor="ctr"/>
              <a:lstStyle/>
              <a:p>
                <a:endParaRPr lang="tr-TR"/>
              </a:p>
            </p:txBody>
          </p:sp>
          <p:sp>
            <p:nvSpPr>
              <p:cNvPr id="645191" name="Line 71"/>
              <p:cNvSpPr>
                <a:spLocks noChangeShapeType="1"/>
              </p:cNvSpPr>
              <p:nvPr/>
            </p:nvSpPr>
            <p:spPr bwMode="auto">
              <a:xfrm>
                <a:off x="4264" y="2208"/>
                <a:ext cx="0" cy="192"/>
              </a:xfrm>
              <a:prstGeom prst="line">
                <a:avLst/>
              </a:prstGeom>
              <a:noFill/>
              <a:ln w="9525">
                <a:solidFill>
                  <a:schemeClr val="tx1"/>
                </a:solidFill>
                <a:round/>
                <a:headEnd/>
                <a:tailEnd/>
              </a:ln>
              <a:effectLst/>
            </p:spPr>
            <p:txBody>
              <a:bodyPr anchor="ctr"/>
              <a:lstStyle/>
              <a:p>
                <a:endParaRPr lang="tr-TR"/>
              </a:p>
            </p:txBody>
          </p:sp>
          <p:sp>
            <p:nvSpPr>
              <p:cNvPr id="645192" name="Line 72"/>
              <p:cNvSpPr>
                <a:spLocks noChangeShapeType="1"/>
              </p:cNvSpPr>
              <p:nvPr/>
            </p:nvSpPr>
            <p:spPr bwMode="auto">
              <a:xfrm>
                <a:off x="4176" y="2112"/>
                <a:ext cx="0" cy="96"/>
              </a:xfrm>
              <a:prstGeom prst="line">
                <a:avLst/>
              </a:prstGeom>
              <a:noFill/>
              <a:ln w="9525">
                <a:solidFill>
                  <a:schemeClr val="tx1"/>
                </a:solidFill>
                <a:round/>
                <a:headEnd/>
                <a:tailEnd/>
              </a:ln>
              <a:effectLst/>
            </p:spPr>
            <p:txBody>
              <a:bodyPr anchor="ctr"/>
              <a:lstStyle/>
              <a:p>
                <a:endParaRPr lang="tr-TR"/>
              </a:p>
            </p:txBody>
          </p:sp>
          <p:sp>
            <p:nvSpPr>
              <p:cNvPr id="645193" name="Freeform 73"/>
              <p:cNvSpPr>
                <a:spLocks/>
              </p:cNvSpPr>
              <p:nvPr/>
            </p:nvSpPr>
            <p:spPr bwMode="auto">
              <a:xfrm>
                <a:off x="3808" y="1968"/>
                <a:ext cx="80" cy="248"/>
              </a:xfrm>
              <a:custGeom>
                <a:avLst/>
                <a:gdLst/>
                <a:ahLst/>
                <a:cxnLst>
                  <a:cxn ang="0">
                    <a:pos x="80" y="0"/>
                  </a:cxn>
                  <a:cxn ang="0">
                    <a:pos x="32" y="96"/>
                  </a:cxn>
                  <a:cxn ang="0">
                    <a:pos x="32" y="144"/>
                  </a:cxn>
                  <a:cxn ang="0">
                    <a:pos x="0" y="248"/>
                  </a:cxn>
                </a:cxnLst>
                <a:rect l="0" t="0" r="r" b="b"/>
                <a:pathLst>
                  <a:path w="80" h="248">
                    <a:moveTo>
                      <a:pt x="80" y="0"/>
                    </a:moveTo>
                    <a:cubicBezTo>
                      <a:pt x="60" y="36"/>
                      <a:pt x="40" y="72"/>
                      <a:pt x="32" y="96"/>
                    </a:cubicBezTo>
                    <a:cubicBezTo>
                      <a:pt x="24" y="120"/>
                      <a:pt x="37" y="119"/>
                      <a:pt x="32" y="144"/>
                    </a:cubicBezTo>
                    <a:cubicBezTo>
                      <a:pt x="27" y="169"/>
                      <a:pt x="7" y="226"/>
                      <a:pt x="0" y="248"/>
                    </a:cubicBezTo>
                  </a:path>
                </a:pathLst>
              </a:custGeom>
              <a:noFill/>
              <a:ln w="9525" cap="flat" cmpd="sng">
                <a:solidFill>
                  <a:schemeClr val="tx1"/>
                </a:solidFill>
                <a:prstDash val="solid"/>
                <a:round/>
                <a:headEnd/>
                <a:tailEnd/>
              </a:ln>
              <a:effectLst/>
            </p:spPr>
            <p:txBody>
              <a:bodyPr anchor="ctr"/>
              <a:lstStyle/>
              <a:p>
                <a:endParaRPr lang="tr-TR"/>
              </a:p>
            </p:txBody>
          </p:sp>
          <p:sp>
            <p:nvSpPr>
              <p:cNvPr id="645194" name="Line 74"/>
              <p:cNvSpPr>
                <a:spLocks noChangeShapeType="1"/>
              </p:cNvSpPr>
              <p:nvPr/>
            </p:nvSpPr>
            <p:spPr bwMode="auto">
              <a:xfrm>
                <a:off x="3888" y="1968"/>
                <a:ext cx="96" cy="144"/>
              </a:xfrm>
              <a:prstGeom prst="line">
                <a:avLst/>
              </a:prstGeom>
              <a:noFill/>
              <a:ln w="9525">
                <a:solidFill>
                  <a:schemeClr val="tx1"/>
                </a:solidFill>
                <a:round/>
                <a:headEnd/>
                <a:tailEnd/>
              </a:ln>
              <a:effectLst/>
            </p:spPr>
            <p:txBody>
              <a:bodyPr anchor="ctr"/>
              <a:lstStyle/>
              <a:p>
                <a:endParaRPr lang="tr-TR"/>
              </a:p>
            </p:txBody>
          </p:sp>
          <p:sp>
            <p:nvSpPr>
              <p:cNvPr id="645195" name="Freeform 75"/>
              <p:cNvSpPr>
                <a:spLocks/>
              </p:cNvSpPr>
              <p:nvPr/>
            </p:nvSpPr>
            <p:spPr bwMode="auto">
              <a:xfrm>
                <a:off x="3840" y="2112"/>
                <a:ext cx="104" cy="48"/>
              </a:xfrm>
              <a:custGeom>
                <a:avLst/>
                <a:gdLst/>
                <a:ahLst/>
                <a:cxnLst>
                  <a:cxn ang="0">
                    <a:pos x="0" y="0"/>
                  </a:cxn>
                  <a:cxn ang="0">
                    <a:pos x="104" y="48"/>
                  </a:cxn>
                </a:cxnLst>
                <a:rect l="0" t="0" r="r" b="b"/>
                <a:pathLst>
                  <a:path w="104" h="48">
                    <a:moveTo>
                      <a:pt x="0" y="0"/>
                    </a:moveTo>
                    <a:lnTo>
                      <a:pt x="104" y="48"/>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196" name="Freeform 76"/>
              <p:cNvSpPr>
                <a:spLocks/>
              </p:cNvSpPr>
              <p:nvPr/>
            </p:nvSpPr>
            <p:spPr bwMode="auto">
              <a:xfrm>
                <a:off x="3808" y="2184"/>
                <a:ext cx="152" cy="16"/>
              </a:xfrm>
              <a:custGeom>
                <a:avLst/>
                <a:gdLst/>
                <a:ahLst/>
                <a:cxnLst>
                  <a:cxn ang="0">
                    <a:pos x="0" y="0"/>
                  </a:cxn>
                  <a:cxn ang="0">
                    <a:pos x="152" y="16"/>
                  </a:cxn>
                </a:cxnLst>
                <a:rect l="0" t="0" r="r" b="b"/>
                <a:pathLst>
                  <a:path w="152" h="16">
                    <a:moveTo>
                      <a:pt x="0" y="0"/>
                    </a:moveTo>
                    <a:lnTo>
                      <a:pt x="152" y="16"/>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grpSp>
        <p:grpSp>
          <p:nvGrpSpPr>
            <p:cNvPr id="8" name="Group 107"/>
            <p:cNvGrpSpPr>
              <a:grpSpLocks/>
            </p:cNvGrpSpPr>
            <p:nvPr/>
          </p:nvGrpSpPr>
          <p:grpSpPr bwMode="auto">
            <a:xfrm>
              <a:off x="3477" y="2544"/>
              <a:ext cx="987" cy="1393"/>
              <a:chOff x="3312" y="2831"/>
              <a:chExt cx="987" cy="1393"/>
            </a:xfrm>
          </p:grpSpPr>
          <p:sp>
            <p:nvSpPr>
              <p:cNvPr id="645197" name="Line 77"/>
              <p:cNvSpPr>
                <a:spLocks noChangeShapeType="1"/>
              </p:cNvSpPr>
              <p:nvPr/>
            </p:nvSpPr>
            <p:spPr bwMode="auto">
              <a:xfrm>
                <a:off x="3312" y="3951"/>
                <a:ext cx="240" cy="0"/>
              </a:xfrm>
              <a:prstGeom prst="line">
                <a:avLst/>
              </a:prstGeom>
              <a:noFill/>
              <a:ln w="57150">
                <a:solidFill>
                  <a:schemeClr val="tx1"/>
                </a:solidFill>
                <a:round/>
                <a:headEnd/>
                <a:tailEnd/>
              </a:ln>
              <a:effectLst/>
            </p:spPr>
            <p:txBody>
              <a:bodyPr anchor="ctr"/>
              <a:lstStyle/>
              <a:p>
                <a:endParaRPr lang="tr-TR"/>
              </a:p>
            </p:txBody>
          </p:sp>
          <p:sp>
            <p:nvSpPr>
              <p:cNvPr id="645198" name="Freeform 78"/>
              <p:cNvSpPr>
                <a:spLocks/>
              </p:cNvSpPr>
              <p:nvPr/>
            </p:nvSpPr>
            <p:spPr bwMode="auto">
              <a:xfrm>
                <a:off x="3896" y="3951"/>
                <a:ext cx="336" cy="56"/>
              </a:xfrm>
              <a:custGeom>
                <a:avLst/>
                <a:gdLst/>
                <a:ahLst/>
                <a:cxnLst>
                  <a:cxn ang="0">
                    <a:pos x="0" y="0"/>
                  </a:cxn>
                  <a:cxn ang="0">
                    <a:pos x="128" y="40"/>
                  </a:cxn>
                  <a:cxn ang="0">
                    <a:pos x="200" y="24"/>
                  </a:cxn>
                  <a:cxn ang="0">
                    <a:pos x="336" y="56"/>
                  </a:cxn>
                </a:cxnLst>
                <a:rect l="0" t="0" r="r" b="b"/>
                <a:pathLst>
                  <a:path w="336" h="56">
                    <a:moveTo>
                      <a:pt x="0" y="0"/>
                    </a:moveTo>
                    <a:lnTo>
                      <a:pt x="128" y="40"/>
                    </a:lnTo>
                    <a:lnTo>
                      <a:pt x="200" y="24"/>
                    </a:lnTo>
                    <a:lnTo>
                      <a:pt x="336" y="56"/>
                    </a:lnTo>
                  </a:path>
                </a:pathLst>
              </a:custGeom>
              <a:noFill/>
              <a:ln w="57150" cap="flat" cmpd="sng">
                <a:solidFill>
                  <a:schemeClr val="tx1"/>
                </a:solidFill>
                <a:prstDash val="solid"/>
                <a:round/>
                <a:headEnd type="none" w="med" len="med"/>
                <a:tailEnd type="none" w="med" len="med"/>
              </a:ln>
              <a:effectLst/>
            </p:spPr>
            <p:txBody>
              <a:bodyPr anchor="ctr"/>
              <a:lstStyle/>
              <a:p>
                <a:endParaRPr lang="tr-TR"/>
              </a:p>
            </p:txBody>
          </p:sp>
          <p:sp>
            <p:nvSpPr>
              <p:cNvPr id="645199" name="Freeform 79"/>
              <p:cNvSpPr>
                <a:spLocks/>
              </p:cNvSpPr>
              <p:nvPr/>
            </p:nvSpPr>
            <p:spPr bwMode="auto">
              <a:xfrm>
                <a:off x="3636" y="2839"/>
                <a:ext cx="268" cy="473"/>
              </a:xfrm>
              <a:custGeom>
                <a:avLst/>
                <a:gdLst/>
                <a:ahLst/>
                <a:cxnLst>
                  <a:cxn ang="0">
                    <a:pos x="268" y="0"/>
                  </a:cxn>
                  <a:cxn ang="0">
                    <a:pos x="0" y="473"/>
                  </a:cxn>
                </a:cxnLst>
                <a:rect l="0" t="0" r="r" b="b"/>
                <a:pathLst>
                  <a:path w="268" h="473">
                    <a:moveTo>
                      <a:pt x="268" y="0"/>
                    </a:moveTo>
                    <a:lnTo>
                      <a:pt x="0" y="473"/>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200" name="Line 80"/>
              <p:cNvSpPr>
                <a:spLocks noChangeShapeType="1"/>
              </p:cNvSpPr>
              <p:nvPr/>
            </p:nvSpPr>
            <p:spPr bwMode="auto">
              <a:xfrm rot="1800000">
                <a:off x="4096" y="3008"/>
                <a:ext cx="0" cy="816"/>
              </a:xfrm>
              <a:prstGeom prst="line">
                <a:avLst/>
              </a:prstGeom>
              <a:noFill/>
              <a:ln w="9525">
                <a:solidFill>
                  <a:schemeClr val="tx1"/>
                </a:solidFill>
                <a:round/>
                <a:headEnd/>
                <a:tailEnd/>
              </a:ln>
              <a:effectLst/>
            </p:spPr>
            <p:txBody>
              <a:bodyPr anchor="ctr"/>
              <a:lstStyle/>
              <a:p>
                <a:endParaRPr lang="tr-TR"/>
              </a:p>
            </p:txBody>
          </p:sp>
          <p:sp>
            <p:nvSpPr>
              <p:cNvPr id="645201" name="Freeform 81"/>
              <p:cNvSpPr>
                <a:spLocks/>
              </p:cNvSpPr>
              <p:nvPr/>
            </p:nvSpPr>
            <p:spPr bwMode="auto">
              <a:xfrm>
                <a:off x="3912" y="2831"/>
                <a:ext cx="387" cy="239"/>
              </a:xfrm>
              <a:custGeom>
                <a:avLst/>
                <a:gdLst/>
                <a:ahLst/>
                <a:cxnLst>
                  <a:cxn ang="0">
                    <a:pos x="0" y="0"/>
                  </a:cxn>
                  <a:cxn ang="0">
                    <a:pos x="387" y="239"/>
                  </a:cxn>
                </a:cxnLst>
                <a:rect l="0" t="0" r="r" b="b"/>
                <a:pathLst>
                  <a:path w="387" h="239">
                    <a:moveTo>
                      <a:pt x="0" y="0"/>
                    </a:moveTo>
                    <a:lnTo>
                      <a:pt x="387" y="239"/>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202" name="Freeform 82"/>
              <p:cNvSpPr>
                <a:spLocks/>
              </p:cNvSpPr>
              <p:nvPr/>
            </p:nvSpPr>
            <p:spPr bwMode="auto">
              <a:xfrm>
                <a:off x="3416" y="4031"/>
                <a:ext cx="120" cy="1"/>
              </a:xfrm>
              <a:custGeom>
                <a:avLst/>
                <a:gdLst/>
                <a:ahLst/>
                <a:cxnLst>
                  <a:cxn ang="0">
                    <a:pos x="0" y="0"/>
                  </a:cxn>
                  <a:cxn ang="0">
                    <a:pos x="120" y="1"/>
                  </a:cxn>
                </a:cxnLst>
                <a:rect l="0" t="0" r="r" b="b"/>
                <a:pathLst>
                  <a:path w="120" h="1">
                    <a:moveTo>
                      <a:pt x="0" y="0"/>
                    </a:moveTo>
                    <a:lnTo>
                      <a:pt x="120" y="1"/>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203" name="Freeform 83"/>
              <p:cNvSpPr>
                <a:spLocks/>
              </p:cNvSpPr>
              <p:nvPr/>
            </p:nvSpPr>
            <p:spPr bwMode="auto">
              <a:xfrm>
                <a:off x="3872" y="4031"/>
                <a:ext cx="96" cy="1"/>
              </a:xfrm>
              <a:custGeom>
                <a:avLst/>
                <a:gdLst/>
                <a:ahLst/>
                <a:cxnLst>
                  <a:cxn ang="0">
                    <a:pos x="0" y="0"/>
                  </a:cxn>
                  <a:cxn ang="0">
                    <a:pos x="96" y="0"/>
                  </a:cxn>
                </a:cxnLst>
                <a:rect l="0" t="0" r="r" b="b"/>
                <a:pathLst>
                  <a:path w="96" h="1">
                    <a:moveTo>
                      <a:pt x="0" y="0"/>
                    </a:moveTo>
                    <a:lnTo>
                      <a:pt x="96" y="0"/>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204" name="Freeform 84"/>
              <p:cNvSpPr>
                <a:spLocks/>
              </p:cNvSpPr>
              <p:nvPr/>
            </p:nvSpPr>
            <p:spPr bwMode="auto">
              <a:xfrm>
                <a:off x="3392" y="4223"/>
                <a:ext cx="584" cy="1"/>
              </a:xfrm>
              <a:custGeom>
                <a:avLst/>
                <a:gdLst/>
                <a:ahLst/>
                <a:cxnLst>
                  <a:cxn ang="0">
                    <a:pos x="0" y="0"/>
                  </a:cxn>
                  <a:cxn ang="0">
                    <a:pos x="584" y="0"/>
                  </a:cxn>
                </a:cxnLst>
                <a:rect l="0" t="0" r="r" b="b"/>
                <a:pathLst>
                  <a:path w="584" h="1">
                    <a:moveTo>
                      <a:pt x="0" y="0"/>
                    </a:moveTo>
                    <a:lnTo>
                      <a:pt x="584" y="0"/>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205" name="Line 85"/>
              <p:cNvSpPr>
                <a:spLocks noChangeShapeType="1"/>
              </p:cNvSpPr>
              <p:nvPr/>
            </p:nvSpPr>
            <p:spPr bwMode="auto">
              <a:xfrm>
                <a:off x="3392" y="4031"/>
                <a:ext cx="0" cy="192"/>
              </a:xfrm>
              <a:prstGeom prst="line">
                <a:avLst/>
              </a:prstGeom>
              <a:noFill/>
              <a:ln w="9525">
                <a:solidFill>
                  <a:schemeClr val="tx1"/>
                </a:solidFill>
                <a:round/>
                <a:headEnd/>
                <a:tailEnd/>
              </a:ln>
              <a:effectLst/>
            </p:spPr>
            <p:txBody>
              <a:bodyPr anchor="ctr"/>
              <a:lstStyle/>
              <a:p>
                <a:endParaRPr lang="tr-TR"/>
              </a:p>
            </p:txBody>
          </p:sp>
          <p:sp>
            <p:nvSpPr>
              <p:cNvPr id="645206" name="Line 86"/>
              <p:cNvSpPr>
                <a:spLocks noChangeShapeType="1"/>
              </p:cNvSpPr>
              <p:nvPr/>
            </p:nvSpPr>
            <p:spPr bwMode="auto">
              <a:xfrm>
                <a:off x="3976" y="4031"/>
                <a:ext cx="0" cy="192"/>
              </a:xfrm>
              <a:prstGeom prst="line">
                <a:avLst/>
              </a:prstGeom>
              <a:noFill/>
              <a:ln w="9525">
                <a:solidFill>
                  <a:schemeClr val="tx1"/>
                </a:solidFill>
                <a:round/>
                <a:headEnd/>
                <a:tailEnd/>
              </a:ln>
              <a:effectLst/>
            </p:spPr>
            <p:txBody>
              <a:bodyPr anchor="ctr"/>
              <a:lstStyle/>
              <a:p>
                <a:endParaRPr lang="tr-TR"/>
              </a:p>
            </p:txBody>
          </p:sp>
          <p:sp>
            <p:nvSpPr>
              <p:cNvPr id="645207" name="Line 87"/>
              <p:cNvSpPr>
                <a:spLocks noChangeShapeType="1"/>
              </p:cNvSpPr>
              <p:nvPr/>
            </p:nvSpPr>
            <p:spPr bwMode="auto">
              <a:xfrm>
                <a:off x="3888" y="3744"/>
                <a:ext cx="0" cy="287"/>
              </a:xfrm>
              <a:prstGeom prst="line">
                <a:avLst/>
              </a:prstGeom>
              <a:noFill/>
              <a:ln w="9525">
                <a:solidFill>
                  <a:schemeClr val="tx1"/>
                </a:solidFill>
                <a:round/>
                <a:headEnd/>
                <a:tailEnd/>
              </a:ln>
              <a:effectLst/>
            </p:spPr>
            <p:txBody>
              <a:bodyPr anchor="ctr"/>
              <a:lstStyle/>
              <a:p>
                <a:endParaRPr lang="tr-TR"/>
              </a:p>
            </p:txBody>
          </p:sp>
          <p:sp>
            <p:nvSpPr>
              <p:cNvPr id="645208" name="Freeform 88"/>
              <p:cNvSpPr>
                <a:spLocks/>
              </p:cNvSpPr>
              <p:nvPr/>
            </p:nvSpPr>
            <p:spPr bwMode="auto">
              <a:xfrm>
                <a:off x="3552" y="3287"/>
                <a:ext cx="80" cy="248"/>
              </a:xfrm>
              <a:custGeom>
                <a:avLst/>
                <a:gdLst/>
                <a:ahLst/>
                <a:cxnLst>
                  <a:cxn ang="0">
                    <a:pos x="80" y="0"/>
                  </a:cxn>
                  <a:cxn ang="0">
                    <a:pos x="32" y="96"/>
                  </a:cxn>
                  <a:cxn ang="0">
                    <a:pos x="32" y="144"/>
                  </a:cxn>
                  <a:cxn ang="0">
                    <a:pos x="0" y="248"/>
                  </a:cxn>
                </a:cxnLst>
                <a:rect l="0" t="0" r="r" b="b"/>
                <a:pathLst>
                  <a:path w="80" h="248">
                    <a:moveTo>
                      <a:pt x="80" y="0"/>
                    </a:moveTo>
                    <a:cubicBezTo>
                      <a:pt x="60" y="36"/>
                      <a:pt x="40" y="72"/>
                      <a:pt x="32" y="96"/>
                    </a:cubicBezTo>
                    <a:cubicBezTo>
                      <a:pt x="24" y="120"/>
                      <a:pt x="37" y="119"/>
                      <a:pt x="32" y="144"/>
                    </a:cubicBezTo>
                    <a:cubicBezTo>
                      <a:pt x="27" y="169"/>
                      <a:pt x="7" y="226"/>
                      <a:pt x="0" y="248"/>
                    </a:cubicBezTo>
                  </a:path>
                </a:pathLst>
              </a:custGeom>
              <a:noFill/>
              <a:ln w="9525" cap="flat" cmpd="sng">
                <a:solidFill>
                  <a:schemeClr val="tx1"/>
                </a:solidFill>
                <a:prstDash val="solid"/>
                <a:round/>
                <a:headEnd/>
                <a:tailEnd/>
              </a:ln>
              <a:effectLst/>
            </p:spPr>
            <p:txBody>
              <a:bodyPr anchor="ctr"/>
              <a:lstStyle/>
              <a:p>
                <a:endParaRPr lang="tr-TR"/>
              </a:p>
            </p:txBody>
          </p:sp>
          <p:sp>
            <p:nvSpPr>
              <p:cNvPr id="645209" name="Line 89"/>
              <p:cNvSpPr>
                <a:spLocks noChangeShapeType="1"/>
              </p:cNvSpPr>
              <p:nvPr/>
            </p:nvSpPr>
            <p:spPr bwMode="auto">
              <a:xfrm>
                <a:off x="3624" y="3288"/>
                <a:ext cx="96" cy="144"/>
              </a:xfrm>
              <a:prstGeom prst="line">
                <a:avLst/>
              </a:prstGeom>
              <a:noFill/>
              <a:ln w="9525">
                <a:solidFill>
                  <a:schemeClr val="tx1"/>
                </a:solidFill>
                <a:round/>
                <a:headEnd/>
                <a:tailEnd/>
              </a:ln>
              <a:effectLst/>
            </p:spPr>
            <p:txBody>
              <a:bodyPr anchor="ctr"/>
              <a:lstStyle/>
              <a:p>
                <a:endParaRPr lang="tr-TR"/>
              </a:p>
            </p:txBody>
          </p:sp>
          <p:sp>
            <p:nvSpPr>
              <p:cNvPr id="645210" name="Freeform 90"/>
              <p:cNvSpPr>
                <a:spLocks/>
              </p:cNvSpPr>
              <p:nvPr/>
            </p:nvSpPr>
            <p:spPr bwMode="auto">
              <a:xfrm>
                <a:off x="3584" y="3431"/>
                <a:ext cx="104" cy="48"/>
              </a:xfrm>
              <a:custGeom>
                <a:avLst/>
                <a:gdLst/>
                <a:ahLst/>
                <a:cxnLst>
                  <a:cxn ang="0">
                    <a:pos x="0" y="0"/>
                  </a:cxn>
                  <a:cxn ang="0">
                    <a:pos x="104" y="48"/>
                  </a:cxn>
                </a:cxnLst>
                <a:rect l="0" t="0" r="r" b="b"/>
                <a:pathLst>
                  <a:path w="104" h="48">
                    <a:moveTo>
                      <a:pt x="0" y="0"/>
                    </a:moveTo>
                    <a:lnTo>
                      <a:pt x="104" y="48"/>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211" name="Freeform 91"/>
              <p:cNvSpPr>
                <a:spLocks/>
              </p:cNvSpPr>
              <p:nvPr/>
            </p:nvSpPr>
            <p:spPr bwMode="auto">
              <a:xfrm>
                <a:off x="3552" y="3503"/>
                <a:ext cx="152" cy="16"/>
              </a:xfrm>
              <a:custGeom>
                <a:avLst/>
                <a:gdLst/>
                <a:ahLst/>
                <a:cxnLst>
                  <a:cxn ang="0">
                    <a:pos x="0" y="0"/>
                  </a:cxn>
                  <a:cxn ang="0">
                    <a:pos x="152" y="16"/>
                  </a:cxn>
                </a:cxnLst>
                <a:rect l="0" t="0" r="r" b="b"/>
                <a:pathLst>
                  <a:path w="152" h="16">
                    <a:moveTo>
                      <a:pt x="0" y="0"/>
                    </a:moveTo>
                    <a:lnTo>
                      <a:pt x="152" y="16"/>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212" name="Line 92"/>
              <p:cNvSpPr>
                <a:spLocks noChangeShapeType="1"/>
              </p:cNvSpPr>
              <p:nvPr/>
            </p:nvSpPr>
            <p:spPr bwMode="auto">
              <a:xfrm flipV="1">
                <a:off x="3552" y="3504"/>
                <a:ext cx="0" cy="528"/>
              </a:xfrm>
              <a:prstGeom prst="line">
                <a:avLst/>
              </a:prstGeom>
              <a:noFill/>
              <a:ln w="9525">
                <a:solidFill>
                  <a:schemeClr val="tx1"/>
                </a:solidFill>
                <a:round/>
                <a:headEnd/>
                <a:tailEnd/>
              </a:ln>
              <a:effectLst/>
            </p:spPr>
            <p:txBody>
              <a:bodyPr anchor="ctr"/>
              <a:lstStyle/>
              <a:p>
                <a:endParaRPr lang="tr-TR"/>
              </a:p>
            </p:txBody>
          </p:sp>
        </p:grpSp>
        <p:grpSp>
          <p:nvGrpSpPr>
            <p:cNvPr id="9" name="Group 106"/>
            <p:cNvGrpSpPr>
              <a:grpSpLocks/>
            </p:cNvGrpSpPr>
            <p:nvPr/>
          </p:nvGrpSpPr>
          <p:grpSpPr bwMode="auto">
            <a:xfrm>
              <a:off x="1563" y="2755"/>
              <a:ext cx="981" cy="1161"/>
              <a:chOff x="1392" y="2823"/>
              <a:chExt cx="981" cy="1161"/>
            </a:xfrm>
          </p:grpSpPr>
          <p:sp>
            <p:nvSpPr>
              <p:cNvPr id="645216" name="Line 96"/>
              <p:cNvSpPr>
                <a:spLocks noChangeShapeType="1"/>
              </p:cNvSpPr>
              <p:nvPr/>
            </p:nvSpPr>
            <p:spPr bwMode="auto">
              <a:xfrm rot="1800000">
                <a:off x="1856" y="2823"/>
                <a:ext cx="0" cy="816"/>
              </a:xfrm>
              <a:prstGeom prst="line">
                <a:avLst/>
              </a:prstGeom>
              <a:noFill/>
              <a:ln w="9525">
                <a:solidFill>
                  <a:schemeClr val="tx1"/>
                </a:solidFill>
                <a:round/>
                <a:headEnd/>
                <a:tailEnd/>
              </a:ln>
              <a:effectLst/>
            </p:spPr>
            <p:txBody>
              <a:bodyPr anchor="ctr"/>
              <a:lstStyle/>
              <a:p>
                <a:endParaRPr lang="tr-TR"/>
              </a:p>
            </p:txBody>
          </p:sp>
          <p:sp>
            <p:nvSpPr>
              <p:cNvPr id="645217" name="Line 97"/>
              <p:cNvSpPr>
                <a:spLocks noChangeShapeType="1"/>
              </p:cNvSpPr>
              <p:nvPr/>
            </p:nvSpPr>
            <p:spPr bwMode="auto">
              <a:xfrm rot="1800000">
                <a:off x="2147" y="2991"/>
                <a:ext cx="0" cy="816"/>
              </a:xfrm>
              <a:prstGeom prst="line">
                <a:avLst/>
              </a:prstGeom>
              <a:noFill/>
              <a:ln w="9525">
                <a:solidFill>
                  <a:schemeClr val="tx1"/>
                </a:solidFill>
                <a:round/>
                <a:headEnd/>
                <a:tailEnd/>
              </a:ln>
              <a:effectLst/>
            </p:spPr>
            <p:txBody>
              <a:bodyPr anchor="ctr"/>
              <a:lstStyle/>
              <a:p>
                <a:endParaRPr lang="tr-TR"/>
              </a:p>
            </p:txBody>
          </p:sp>
          <p:sp>
            <p:nvSpPr>
              <p:cNvPr id="645218" name="Line 98"/>
              <p:cNvSpPr>
                <a:spLocks noChangeShapeType="1"/>
              </p:cNvSpPr>
              <p:nvPr/>
            </p:nvSpPr>
            <p:spPr bwMode="auto">
              <a:xfrm rot="1800000">
                <a:off x="2037" y="2962"/>
                <a:ext cx="336" cy="0"/>
              </a:xfrm>
              <a:prstGeom prst="line">
                <a:avLst/>
              </a:prstGeom>
              <a:noFill/>
              <a:ln w="9525">
                <a:solidFill>
                  <a:schemeClr val="tx1"/>
                </a:solidFill>
                <a:round/>
                <a:headEnd/>
                <a:tailEnd/>
              </a:ln>
              <a:effectLst/>
            </p:spPr>
            <p:txBody>
              <a:bodyPr anchor="ctr"/>
              <a:lstStyle/>
              <a:p>
                <a:endParaRPr lang="tr-TR"/>
              </a:p>
            </p:txBody>
          </p:sp>
          <p:sp>
            <p:nvSpPr>
              <p:cNvPr id="645219" name="Freeform 99"/>
              <p:cNvSpPr>
                <a:spLocks/>
              </p:cNvSpPr>
              <p:nvPr/>
            </p:nvSpPr>
            <p:spPr bwMode="auto">
              <a:xfrm rot="1800000">
                <a:off x="1539" y="3555"/>
                <a:ext cx="120" cy="1"/>
              </a:xfrm>
              <a:custGeom>
                <a:avLst/>
                <a:gdLst/>
                <a:ahLst/>
                <a:cxnLst>
                  <a:cxn ang="0">
                    <a:pos x="0" y="0"/>
                  </a:cxn>
                  <a:cxn ang="0">
                    <a:pos x="120" y="1"/>
                  </a:cxn>
                </a:cxnLst>
                <a:rect l="0" t="0" r="r" b="b"/>
                <a:pathLst>
                  <a:path w="120" h="1">
                    <a:moveTo>
                      <a:pt x="0" y="0"/>
                    </a:moveTo>
                    <a:lnTo>
                      <a:pt x="120" y="1"/>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220" name="Freeform 100"/>
              <p:cNvSpPr>
                <a:spLocks/>
              </p:cNvSpPr>
              <p:nvPr/>
            </p:nvSpPr>
            <p:spPr bwMode="auto">
              <a:xfrm>
                <a:off x="1942" y="3753"/>
                <a:ext cx="91" cy="58"/>
              </a:xfrm>
              <a:custGeom>
                <a:avLst/>
                <a:gdLst/>
                <a:ahLst/>
                <a:cxnLst>
                  <a:cxn ang="0">
                    <a:pos x="0" y="0"/>
                  </a:cxn>
                  <a:cxn ang="0">
                    <a:pos x="91" y="58"/>
                  </a:cxn>
                </a:cxnLst>
                <a:rect l="0" t="0" r="r" b="b"/>
                <a:pathLst>
                  <a:path w="91" h="58">
                    <a:moveTo>
                      <a:pt x="0" y="0"/>
                    </a:moveTo>
                    <a:lnTo>
                      <a:pt x="91" y="58"/>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221" name="Freeform 101"/>
              <p:cNvSpPr>
                <a:spLocks/>
              </p:cNvSpPr>
              <p:nvPr/>
            </p:nvSpPr>
            <p:spPr bwMode="auto">
              <a:xfrm rot="1800000">
                <a:off x="1392" y="3825"/>
                <a:ext cx="584" cy="1"/>
              </a:xfrm>
              <a:custGeom>
                <a:avLst/>
                <a:gdLst/>
                <a:ahLst/>
                <a:cxnLst>
                  <a:cxn ang="0">
                    <a:pos x="0" y="0"/>
                  </a:cxn>
                  <a:cxn ang="0">
                    <a:pos x="584" y="0"/>
                  </a:cxn>
                </a:cxnLst>
                <a:rect l="0" t="0" r="r" b="b"/>
                <a:pathLst>
                  <a:path w="584" h="1">
                    <a:moveTo>
                      <a:pt x="0" y="0"/>
                    </a:moveTo>
                    <a:lnTo>
                      <a:pt x="584" y="0"/>
                    </a:lnTo>
                  </a:path>
                </a:pathLst>
              </a:custGeom>
              <a:noFill/>
              <a:ln w="9525" cap="flat" cmpd="sng">
                <a:solidFill>
                  <a:schemeClr val="tx1"/>
                </a:solidFill>
                <a:prstDash val="solid"/>
                <a:round/>
                <a:headEnd type="none" w="med" len="med"/>
                <a:tailEnd type="none" w="med" len="med"/>
              </a:ln>
              <a:effectLst/>
            </p:spPr>
            <p:txBody>
              <a:bodyPr anchor="ctr"/>
              <a:lstStyle/>
              <a:p>
                <a:endParaRPr lang="tr-TR"/>
              </a:p>
            </p:txBody>
          </p:sp>
          <p:sp>
            <p:nvSpPr>
              <p:cNvPr id="645222" name="Line 102"/>
              <p:cNvSpPr>
                <a:spLocks noChangeShapeType="1"/>
              </p:cNvSpPr>
              <p:nvPr/>
            </p:nvSpPr>
            <p:spPr bwMode="auto">
              <a:xfrm rot="1800000">
                <a:off x="1479" y="3500"/>
                <a:ext cx="0" cy="192"/>
              </a:xfrm>
              <a:prstGeom prst="line">
                <a:avLst/>
              </a:prstGeom>
              <a:noFill/>
              <a:ln w="9525">
                <a:solidFill>
                  <a:schemeClr val="tx1"/>
                </a:solidFill>
                <a:round/>
                <a:headEnd/>
                <a:tailEnd/>
              </a:ln>
              <a:effectLst/>
            </p:spPr>
            <p:txBody>
              <a:bodyPr anchor="ctr"/>
              <a:lstStyle/>
              <a:p>
                <a:endParaRPr lang="tr-TR"/>
              </a:p>
            </p:txBody>
          </p:sp>
          <p:sp>
            <p:nvSpPr>
              <p:cNvPr id="645223" name="Line 103"/>
              <p:cNvSpPr>
                <a:spLocks noChangeShapeType="1"/>
              </p:cNvSpPr>
              <p:nvPr/>
            </p:nvSpPr>
            <p:spPr bwMode="auto">
              <a:xfrm rot="1800000">
                <a:off x="1985" y="3792"/>
                <a:ext cx="0" cy="192"/>
              </a:xfrm>
              <a:prstGeom prst="line">
                <a:avLst/>
              </a:prstGeom>
              <a:noFill/>
              <a:ln w="9525">
                <a:solidFill>
                  <a:schemeClr val="tx1"/>
                </a:solidFill>
                <a:round/>
                <a:headEnd/>
                <a:tailEnd/>
              </a:ln>
              <a:effectLst/>
            </p:spPr>
            <p:txBody>
              <a:bodyPr anchor="ctr"/>
              <a:lstStyle/>
              <a:p>
                <a:endParaRPr lang="tr-TR"/>
              </a:p>
            </p:txBody>
          </p:sp>
          <p:sp>
            <p:nvSpPr>
              <p:cNvPr id="645224" name="Line 104"/>
              <p:cNvSpPr>
                <a:spLocks noChangeShapeType="1"/>
              </p:cNvSpPr>
              <p:nvPr/>
            </p:nvSpPr>
            <p:spPr bwMode="auto">
              <a:xfrm>
                <a:off x="1451" y="3514"/>
                <a:ext cx="240" cy="0"/>
              </a:xfrm>
              <a:prstGeom prst="line">
                <a:avLst/>
              </a:prstGeom>
              <a:noFill/>
              <a:ln w="57150">
                <a:solidFill>
                  <a:schemeClr val="tx1"/>
                </a:solidFill>
                <a:round/>
                <a:headEnd/>
                <a:tailEnd/>
              </a:ln>
              <a:effectLst/>
            </p:spPr>
            <p:txBody>
              <a:bodyPr anchor="ctr"/>
              <a:lstStyle/>
              <a:p>
                <a:endParaRPr lang="tr-TR"/>
              </a:p>
            </p:txBody>
          </p:sp>
          <p:sp>
            <p:nvSpPr>
              <p:cNvPr id="645225" name="Freeform 105"/>
              <p:cNvSpPr>
                <a:spLocks/>
              </p:cNvSpPr>
              <p:nvPr/>
            </p:nvSpPr>
            <p:spPr bwMode="auto">
              <a:xfrm>
                <a:off x="1955" y="3736"/>
                <a:ext cx="336" cy="56"/>
              </a:xfrm>
              <a:custGeom>
                <a:avLst/>
                <a:gdLst/>
                <a:ahLst/>
                <a:cxnLst>
                  <a:cxn ang="0">
                    <a:pos x="0" y="0"/>
                  </a:cxn>
                  <a:cxn ang="0">
                    <a:pos x="128" y="40"/>
                  </a:cxn>
                  <a:cxn ang="0">
                    <a:pos x="200" y="24"/>
                  </a:cxn>
                  <a:cxn ang="0">
                    <a:pos x="336" y="56"/>
                  </a:cxn>
                </a:cxnLst>
                <a:rect l="0" t="0" r="r" b="b"/>
                <a:pathLst>
                  <a:path w="336" h="56">
                    <a:moveTo>
                      <a:pt x="0" y="0"/>
                    </a:moveTo>
                    <a:lnTo>
                      <a:pt x="128" y="40"/>
                    </a:lnTo>
                    <a:lnTo>
                      <a:pt x="200" y="24"/>
                    </a:lnTo>
                    <a:lnTo>
                      <a:pt x="336" y="56"/>
                    </a:lnTo>
                  </a:path>
                </a:pathLst>
              </a:custGeom>
              <a:noFill/>
              <a:ln w="57150" cap="flat" cmpd="sng">
                <a:solidFill>
                  <a:schemeClr val="tx1"/>
                </a:solidFill>
                <a:prstDash val="solid"/>
                <a:round/>
                <a:headEnd type="none" w="med" len="med"/>
                <a:tailEnd type="none" w="med" len="med"/>
              </a:ln>
              <a:effectLst/>
            </p:spPr>
            <p:txBody>
              <a:bodyPr anchor="ctr"/>
              <a:lstStyle/>
              <a:p>
                <a:endParaRPr lang="tr-TR"/>
              </a:p>
            </p:txBody>
          </p:sp>
        </p:grpSp>
        <p:sp>
          <p:nvSpPr>
            <p:cNvPr id="645229" name="Text Box 109"/>
            <p:cNvSpPr txBox="1">
              <a:spLocks noChangeArrowheads="1"/>
            </p:cNvSpPr>
            <p:nvPr/>
          </p:nvSpPr>
          <p:spPr bwMode="auto">
            <a:xfrm>
              <a:off x="1304" y="2440"/>
              <a:ext cx="1296" cy="231"/>
            </a:xfrm>
            <a:prstGeom prst="rect">
              <a:avLst/>
            </a:prstGeom>
            <a:noFill/>
            <a:ln w="9525">
              <a:noFill/>
              <a:miter lim="800000"/>
              <a:headEnd/>
              <a:tailEnd/>
            </a:ln>
            <a:effectLst/>
          </p:spPr>
          <p:txBody>
            <a:bodyPr>
              <a:spAutoFit/>
            </a:bodyPr>
            <a:lstStyle/>
            <a:p>
              <a:pPr>
                <a:spcBef>
                  <a:spcPct val="50000"/>
                </a:spcBef>
              </a:pPr>
              <a:r>
                <a:rPr lang="tr-TR" sz="1800" b="1"/>
                <a:t>Zemin Göçmesi</a:t>
              </a:r>
              <a:endParaRPr lang="tr-TR" sz="1800" b="1" noProof="1"/>
            </a:p>
          </p:txBody>
        </p:sp>
        <p:sp>
          <p:nvSpPr>
            <p:cNvPr id="645230" name="Text Box 110"/>
            <p:cNvSpPr txBox="1">
              <a:spLocks noChangeArrowheads="1"/>
            </p:cNvSpPr>
            <p:nvPr/>
          </p:nvSpPr>
          <p:spPr bwMode="auto">
            <a:xfrm>
              <a:off x="2496" y="2448"/>
              <a:ext cx="1296" cy="231"/>
            </a:xfrm>
            <a:prstGeom prst="rect">
              <a:avLst/>
            </a:prstGeom>
            <a:noFill/>
            <a:ln w="9525">
              <a:noFill/>
              <a:miter lim="800000"/>
              <a:headEnd/>
              <a:tailEnd/>
            </a:ln>
            <a:effectLst/>
          </p:spPr>
          <p:txBody>
            <a:bodyPr>
              <a:spAutoFit/>
            </a:bodyPr>
            <a:lstStyle/>
            <a:p>
              <a:pPr>
                <a:spcBef>
                  <a:spcPct val="50000"/>
                </a:spcBef>
              </a:pPr>
              <a:r>
                <a:rPr lang="tr-TR" sz="1800" b="1"/>
                <a:t>Temel Göçmesi</a:t>
              </a:r>
              <a:endParaRPr lang="tr-TR" sz="1800" b="1" noProof="1"/>
            </a:p>
          </p:txBody>
        </p:sp>
        <p:sp>
          <p:nvSpPr>
            <p:cNvPr id="645231" name="Text Box 111"/>
            <p:cNvSpPr txBox="1">
              <a:spLocks noChangeArrowheads="1"/>
            </p:cNvSpPr>
            <p:nvPr/>
          </p:nvSpPr>
          <p:spPr bwMode="auto">
            <a:xfrm>
              <a:off x="4224" y="2208"/>
              <a:ext cx="1296" cy="404"/>
            </a:xfrm>
            <a:prstGeom prst="rect">
              <a:avLst/>
            </a:prstGeom>
            <a:noFill/>
            <a:ln w="9525">
              <a:noFill/>
              <a:miter lim="800000"/>
              <a:headEnd/>
              <a:tailEnd/>
            </a:ln>
            <a:effectLst/>
          </p:spPr>
          <p:txBody>
            <a:bodyPr>
              <a:spAutoFit/>
            </a:bodyPr>
            <a:lstStyle/>
            <a:p>
              <a:pPr>
                <a:spcBef>
                  <a:spcPct val="50000"/>
                </a:spcBef>
              </a:pPr>
              <a:r>
                <a:rPr lang="tr-TR" sz="1800" b="1"/>
                <a:t>Eğilme Momentleri Hasarı</a:t>
              </a:r>
              <a:endParaRPr lang="tr-TR" sz="1800" b="1" noProof="1"/>
            </a:p>
          </p:txBody>
        </p:sp>
        <p:sp>
          <p:nvSpPr>
            <p:cNvPr id="645232" name="Text Box 112"/>
            <p:cNvSpPr txBox="1">
              <a:spLocks noChangeArrowheads="1"/>
            </p:cNvSpPr>
            <p:nvPr/>
          </p:nvSpPr>
          <p:spPr bwMode="auto">
            <a:xfrm>
              <a:off x="4128" y="3676"/>
              <a:ext cx="1296" cy="404"/>
            </a:xfrm>
            <a:prstGeom prst="rect">
              <a:avLst/>
            </a:prstGeom>
            <a:noFill/>
            <a:ln w="9525">
              <a:noFill/>
              <a:miter lim="800000"/>
              <a:headEnd/>
              <a:tailEnd/>
            </a:ln>
            <a:effectLst/>
          </p:spPr>
          <p:txBody>
            <a:bodyPr>
              <a:spAutoFit/>
            </a:bodyPr>
            <a:lstStyle/>
            <a:p>
              <a:pPr>
                <a:spcBef>
                  <a:spcPct val="50000"/>
                </a:spcBef>
              </a:pPr>
              <a:r>
                <a:rPr lang="tr-TR" sz="1800" b="1"/>
                <a:t>Kayma (Kesme) Hasarı</a:t>
              </a:r>
              <a:endParaRPr lang="tr-TR" sz="1800" b="1" noProof="1"/>
            </a:p>
          </p:txBody>
        </p:sp>
        <p:sp>
          <p:nvSpPr>
            <p:cNvPr id="645233" name="Text Box 113"/>
            <p:cNvSpPr txBox="1">
              <a:spLocks noChangeArrowheads="1"/>
            </p:cNvSpPr>
            <p:nvPr/>
          </p:nvSpPr>
          <p:spPr bwMode="auto">
            <a:xfrm>
              <a:off x="1035" y="3772"/>
              <a:ext cx="1008" cy="404"/>
            </a:xfrm>
            <a:prstGeom prst="rect">
              <a:avLst/>
            </a:prstGeom>
            <a:noFill/>
            <a:ln w="9525">
              <a:noFill/>
              <a:miter lim="800000"/>
              <a:headEnd/>
              <a:tailEnd/>
            </a:ln>
            <a:effectLst/>
          </p:spPr>
          <p:txBody>
            <a:bodyPr>
              <a:spAutoFit/>
            </a:bodyPr>
            <a:lstStyle/>
            <a:p>
              <a:pPr>
                <a:spcBef>
                  <a:spcPct val="50000"/>
                </a:spcBef>
              </a:pPr>
              <a:r>
                <a:rPr lang="tr-TR" sz="1800" b="1"/>
                <a:t>Fay Hareketi  Hasarı</a:t>
              </a:r>
              <a:endParaRPr lang="tr-TR" sz="1800" b="1" noProof="1"/>
            </a:p>
          </p:txBody>
        </p:sp>
        <p:sp>
          <p:nvSpPr>
            <p:cNvPr id="645234" name="Line 114"/>
            <p:cNvSpPr>
              <a:spLocks noChangeShapeType="1"/>
            </p:cNvSpPr>
            <p:nvPr/>
          </p:nvSpPr>
          <p:spPr bwMode="auto">
            <a:xfrm>
              <a:off x="2304" y="3456"/>
              <a:ext cx="0" cy="240"/>
            </a:xfrm>
            <a:prstGeom prst="line">
              <a:avLst/>
            </a:prstGeom>
            <a:noFill/>
            <a:ln w="9525">
              <a:solidFill>
                <a:schemeClr val="tx1"/>
              </a:solidFill>
              <a:round/>
              <a:headEnd/>
              <a:tailEnd type="triangle" w="med" len="med"/>
            </a:ln>
            <a:effectLst/>
          </p:spPr>
          <p:txBody>
            <a:bodyPr anchor="ctr"/>
            <a:lstStyle/>
            <a:p>
              <a:endParaRPr lang="tr-TR"/>
            </a:p>
          </p:txBody>
        </p:sp>
        <p:sp>
          <p:nvSpPr>
            <p:cNvPr id="645235" name="Freeform 115"/>
            <p:cNvSpPr>
              <a:spLocks/>
            </p:cNvSpPr>
            <p:nvPr/>
          </p:nvSpPr>
          <p:spPr bwMode="auto">
            <a:xfrm>
              <a:off x="2304" y="3456"/>
              <a:ext cx="144" cy="1"/>
            </a:xfrm>
            <a:custGeom>
              <a:avLst/>
              <a:gdLst/>
              <a:ahLst/>
              <a:cxnLst>
                <a:cxn ang="0">
                  <a:pos x="0" y="0"/>
                </a:cxn>
                <a:cxn ang="0">
                  <a:pos x="144" y="1"/>
                </a:cxn>
              </a:cxnLst>
              <a:rect l="0" t="0" r="r" b="b"/>
              <a:pathLst>
                <a:path w="144" h="1">
                  <a:moveTo>
                    <a:pt x="0" y="0"/>
                  </a:moveTo>
                  <a:lnTo>
                    <a:pt x="144" y="1"/>
                  </a:lnTo>
                </a:path>
              </a:pathLst>
            </a:custGeom>
            <a:noFill/>
            <a:ln w="9525" cap="flat" cmpd="sng">
              <a:solidFill>
                <a:schemeClr val="tx1"/>
              </a:solidFill>
              <a:prstDash val="solid"/>
              <a:round/>
              <a:headEnd type="none" w="med" len="med"/>
              <a:tailEnd type="triangle" w="med" len="med"/>
            </a:ln>
            <a:effectLst/>
          </p:spPr>
          <p:txBody>
            <a:bodyPr anchor="ctr"/>
            <a:lstStyle/>
            <a:p>
              <a:endParaRPr lang="tr-TR"/>
            </a:p>
          </p:txBody>
        </p:sp>
      </p:grpSp>
      <p:sp>
        <p:nvSpPr>
          <p:cNvPr id="645238" name="Text Box 118"/>
          <p:cNvSpPr txBox="1">
            <a:spLocks noChangeArrowheads="1"/>
          </p:cNvSpPr>
          <p:nvPr/>
        </p:nvSpPr>
        <p:spPr bwMode="auto">
          <a:xfrm>
            <a:off x="8121650" y="6365875"/>
            <a:ext cx="914400" cy="382588"/>
          </a:xfrm>
          <a:prstGeom prst="rect">
            <a:avLst/>
          </a:prstGeom>
          <a:noFill/>
          <a:ln w="25400">
            <a:solidFill>
              <a:schemeClr val="accent2"/>
            </a:solidFill>
            <a:miter lim="800000"/>
            <a:headEnd/>
            <a:tailEnd/>
          </a:ln>
          <a:effectLst>
            <a:outerShdw dist="107763" dir="2700000" algn="ctr" rotWithShape="0">
              <a:srgbClr val="808080"/>
            </a:outerShdw>
          </a:effectLst>
        </p:spPr>
        <p:txBody>
          <a:bodyPr/>
          <a:lstStyle/>
          <a:p>
            <a:pPr eaLnBrk="0" hangingPunct="0"/>
            <a:r>
              <a:rPr lang="tr-TR" sz="1000" b="1" i="1">
                <a:solidFill>
                  <a:schemeClr val="accent2"/>
                </a:solidFill>
                <a:effectLst>
                  <a:outerShdw blurRad="38100" dist="38100" dir="2700000" algn="tl">
                    <a:srgbClr val="C0C0C0"/>
                  </a:outerShdw>
                </a:effectLst>
              </a:rPr>
              <a:t>Kemal Beyen</a:t>
            </a:r>
            <a:endParaRPr lang="en-US" sz="1000" b="1" i="1">
              <a:solidFill>
                <a:schemeClr val="accent2"/>
              </a:solidFill>
              <a:effectLst>
                <a:outerShdw blurRad="38100" dist="38100" dir="2700000" algn="tl">
                  <a:srgbClr val="C0C0C0"/>
                </a:outerShdw>
              </a:effectLst>
            </a:endParaRPr>
          </a:p>
        </p:txBody>
      </p:sp>
      <p:sp>
        <p:nvSpPr>
          <p:cNvPr id="645239" name="Text Box 119"/>
          <p:cNvSpPr txBox="1">
            <a:spLocks noChangeArrowheads="1"/>
          </p:cNvSpPr>
          <p:nvPr/>
        </p:nvSpPr>
        <p:spPr bwMode="auto">
          <a:xfrm flipH="1" flipV="1">
            <a:off x="0" y="0"/>
            <a:ext cx="346075" cy="1752600"/>
          </a:xfrm>
          <a:prstGeom prst="rect">
            <a:avLst/>
          </a:prstGeom>
          <a:noFill/>
          <a:ln w="9525">
            <a:solidFill>
              <a:srgbClr val="FF9900"/>
            </a:solidFill>
            <a:miter lim="800000"/>
            <a:headEnd/>
            <a:tailEnd/>
          </a:ln>
          <a:effectLst/>
        </p:spPr>
        <p:txBody>
          <a:bodyPr vert="eaVert" tIns="10800" bIns="10800">
            <a:spAutoFit/>
          </a:bodyPr>
          <a:lstStyle/>
          <a:p>
            <a:pPr algn="ctr">
              <a:spcBef>
                <a:spcPct val="50000"/>
              </a:spcBef>
            </a:pPr>
            <a:r>
              <a:rPr lang="tr-TR" sz="1000" b="1">
                <a:solidFill>
                  <a:srgbClr val="FF3300"/>
                </a:solidFill>
                <a:latin typeface="Century Gothic" pitchFamily="34" charset="0"/>
              </a:rPr>
              <a:t>Yapı Dinamiği</a:t>
            </a:r>
            <a:endParaRPr lang="tr-TR" sz="1000" b="1" noProof="1">
              <a:solidFill>
                <a:srgbClr val="FF3300"/>
              </a:solidFill>
              <a:latin typeface="Century Gothic"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Altbilgi Yer Tutucusu"/>
          <p:cNvSpPr>
            <a:spLocks noGrp="1"/>
          </p:cNvSpPr>
          <p:nvPr>
            <p:ph type="ftr" sz="quarter" idx="11"/>
          </p:nvPr>
        </p:nvSpPr>
        <p:spPr/>
        <p:txBody>
          <a:bodyPr/>
          <a:lstStyle/>
          <a:p>
            <a:r>
              <a:rPr lang="tr-TR"/>
              <a:t>DR. MUSTAFA KUTANİS SAÜ İNŞ.MÜH. BÖLÜMÜ</a:t>
            </a:r>
          </a:p>
        </p:txBody>
      </p:sp>
      <p:pic>
        <p:nvPicPr>
          <p:cNvPr id="16386" name="Picture 2" descr="bucadaperde20kirisbirlestirmedetayi-son[1]"/>
          <p:cNvPicPr>
            <a:picLocks noChangeAspect="1" noChangeArrowheads="1"/>
          </p:cNvPicPr>
          <p:nvPr/>
        </p:nvPicPr>
        <p:blipFill>
          <a:blip r:embed="rId2" cstate="print"/>
          <a:srcRect/>
          <a:stretch>
            <a:fillRect/>
          </a:stretch>
        </p:blipFill>
        <p:spPr bwMode="auto">
          <a:xfrm>
            <a:off x="395288" y="1220788"/>
            <a:ext cx="7777162" cy="5173662"/>
          </a:xfrm>
          <a:prstGeom prst="rect">
            <a:avLst/>
          </a:prstGeom>
          <a:noFill/>
        </p:spPr>
      </p:pic>
      <p:sp>
        <p:nvSpPr>
          <p:cNvPr id="16387" name="Rectangle 3"/>
          <p:cNvSpPr>
            <a:spLocks noGrp="1" noChangeArrowheads="1"/>
          </p:cNvSpPr>
          <p:nvPr>
            <p:ph type="title"/>
          </p:nvPr>
        </p:nvSpPr>
        <p:spPr/>
        <p:txBody>
          <a:bodyPr/>
          <a:lstStyle/>
          <a:p>
            <a:r>
              <a:rPr lang="tr-TR" sz="2400"/>
              <a:t>B/A Perde ve kiriş birleşimi</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4"/>
          <p:cNvSpPr>
            <a:spLocks noGrp="1" noChangeArrowheads="1"/>
          </p:cNvSpPr>
          <p:nvPr>
            <p:ph type="dt" sz="quarter" idx="4294967295"/>
          </p:nvPr>
        </p:nvSpPr>
        <p:spPr>
          <a:xfrm>
            <a:off x="368300" y="6397625"/>
            <a:ext cx="1930400" cy="247650"/>
          </a:xfrm>
          <a:prstGeom prst="rect">
            <a:avLst/>
          </a:prstGeom>
          <a:noFill/>
        </p:spPr>
        <p:txBody>
          <a:bodyPr/>
          <a:lstStyle/>
          <a:p>
            <a:r>
              <a:rPr lang="tr-TR"/>
              <a:t>24.10.2008</a:t>
            </a:r>
          </a:p>
        </p:txBody>
      </p:sp>
      <p:sp>
        <p:nvSpPr>
          <p:cNvPr id="144387" name="Rectangle 5"/>
          <p:cNvSpPr>
            <a:spLocks noGrp="1" noChangeArrowheads="1"/>
          </p:cNvSpPr>
          <p:nvPr>
            <p:ph type="ftr" sz="quarter" idx="4294967295"/>
          </p:nvPr>
        </p:nvSpPr>
        <p:spPr>
          <a:xfrm>
            <a:off x="3124200" y="6410325"/>
            <a:ext cx="3251200" cy="311150"/>
          </a:xfrm>
          <a:prstGeom prst="rect">
            <a:avLst/>
          </a:prstGeom>
          <a:noFill/>
        </p:spPr>
        <p:txBody>
          <a:bodyPr/>
          <a:lstStyle/>
          <a:p>
            <a:r>
              <a:rPr lang="tr-TR"/>
              <a:t>DR.MUSTAFA KUTANİS</a:t>
            </a:r>
          </a:p>
        </p:txBody>
      </p:sp>
      <p:sp>
        <p:nvSpPr>
          <p:cNvPr id="144388" name="Rectangle 6"/>
          <p:cNvSpPr>
            <a:spLocks noGrp="1" noChangeArrowheads="1"/>
          </p:cNvSpPr>
          <p:nvPr>
            <p:ph type="sldNum" sz="quarter" idx="4294967295"/>
          </p:nvPr>
        </p:nvSpPr>
        <p:spPr>
          <a:xfrm>
            <a:off x="6553200" y="6397625"/>
            <a:ext cx="2133600" cy="323850"/>
          </a:xfrm>
          <a:prstGeom prst="rect">
            <a:avLst/>
          </a:prstGeom>
          <a:noFill/>
        </p:spPr>
        <p:txBody>
          <a:bodyPr/>
          <a:lstStyle/>
          <a:p>
            <a:r>
              <a:rPr lang="tr-TR"/>
              <a:t>SLIDE </a:t>
            </a:r>
            <a:fld id="{6F8C7FA7-1723-4BFC-8B2C-EB1BCED4996C}" type="slidenum">
              <a:rPr lang="tr-TR"/>
              <a:pPr/>
              <a:t>80</a:t>
            </a:fld>
            <a:endParaRPr lang="tr-TR"/>
          </a:p>
        </p:txBody>
      </p:sp>
      <p:sp>
        <p:nvSpPr>
          <p:cNvPr id="144389" name="Rectangle 4"/>
          <p:cNvSpPr>
            <a:spLocks noGrp="1" noChangeArrowheads="1"/>
          </p:cNvSpPr>
          <p:nvPr>
            <p:ph type="ctrTitle"/>
          </p:nvPr>
        </p:nvSpPr>
        <p:spPr/>
        <p:txBody>
          <a:bodyPr/>
          <a:lstStyle/>
          <a:p>
            <a:pPr eaLnBrk="1" hangingPunct="1"/>
            <a:r>
              <a:rPr lang="tr-TR" sz="7200" b="0" smtClean="0">
                <a:solidFill>
                  <a:srgbClr val="FFFFCC"/>
                </a:solidFill>
              </a:rPr>
              <a:t>ÖRNEKLER</a:t>
            </a:r>
          </a:p>
        </p:txBody>
      </p:sp>
      <p:sp>
        <p:nvSpPr>
          <p:cNvPr id="144390" name="Rectangle 5"/>
          <p:cNvSpPr>
            <a:spLocks noGrp="1" noChangeArrowheads="1"/>
          </p:cNvSpPr>
          <p:nvPr>
            <p:ph type="subTitle" idx="1"/>
          </p:nvPr>
        </p:nvSpPr>
        <p:spPr>
          <a:xfrm>
            <a:off x="1196975" y="3795713"/>
            <a:ext cx="6400800" cy="1279207"/>
          </a:xfrm>
        </p:spPr>
        <p:txBody>
          <a:bodyPr/>
          <a:lstStyle/>
          <a:p>
            <a:r>
              <a:rPr lang="tr-TR" dirty="0" smtClean="0">
                <a:solidFill>
                  <a:srgbClr val="0000FF"/>
                </a:solidFill>
                <a:effectLst>
                  <a:outerShdw blurRad="38100" dist="38100" dir="2700000" algn="tl">
                    <a:srgbClr val="C0C0C0"/>
                  </a:outerShdw>
                </a:effectLst>
              </a:rPr>
              <a:t>1000</a:t>
            </a:r>
            <a:r>
              <a:rPr lang="tr-TR" dirty="0" smtClean="0"/>
              <a:t> </a:t>
            </a:r>
            <a:r>
              <a:rPr lang="tr-TR" dirty="0" smtClean="0">
                <a:solidFill>
                  <a:srgbClr val="FF0000"/>
                </a:solidFill>
              </a:rPr>
              <a:t>ŞEY </a:t>
            </a:r>
            <a:r>
              <a:rPr lang="tr-TR" dirty="0" smtClean="0">
                <a:effectLst>
                  <a:outerShdw blurRad="38100" dist="38100" dir="2700000" algn="tl">
                    <a:srgbClr val="C0C0C0"/>
                  </a:outerShdw>
                </a:effectLst>
              </a:rPr>
              <a:t>BİLMEK</a:t>
            </a:r>
            <a:r>
              <a:rPr lang="tr-TR" dirty="0" smtClean="0"/>
              <a:t>TENSE</a:t>
            </a:r>
            <a:br>
              <a:rPr lang="tr-TR" dirty="0" smtClean="0"/>
            </a:br>
            <a:r>
              <a:rPr lang="tr-TR" dirty="0" smtClean="0">
                <a:solidFill>
                  <a:srgbClr val="0000FF"/>
                </a:solidFill>
                <a:effectLst>
                  <a:outerShdw blurRad="38100" dist="38100" dir="2700000" algn="tl">
                    <a:srgbClr val="C0C0C0"/>
                  </a:outerShdw>
                </a:effectLst>
              </a:rPr>
              <a:t>1</a:t>
            </a:r>
            <a:r>
              <a:rPr lang="tr-TR" dirty="0" smtClean="0"/>
              <a:t> </a:t>
            </a:r>
            <a:r>
              <a:rPr lang="tr-TR" dirty="0" smtClean="0">
                <a:solidFill>
                  <a:srgbClr val="FF0000"/>
                </a:solidFill>
              </a:rPr>
              <a:t>ŞEYİ</a:t>
            </a:r>
            <a:r>
              <a:rPr lang="tr-TR" dirty="0" smtClean="0"/>
              <a:t> </a:t>
            </a:r>
            <a:r>
              <a:rPr lang="tr-TR" dirty="0" smtClean="0">
                <a:effectLst>
                  <a:outerShdw blurRad="38100" dist="38100" dir="2700000" algn="tl">
                    <a:srgbClr val="C0C0C0"/>
                  </a:outerShdw>
                </a:effectLst>
              </a:rPr>
              <a:t>ANLAMAK</a:t>
            </a:r>
            <a:r>
              <a:rPr lang="tr-TR" dirty="0" smtClean="0"/>
              <a:t> DAHA İYİDİR.</a:t>
            </a:r>
          </a:p>
        </p:txBody>
      </p:sp>
    </p:spTree>
  </p:cSld>
  <p:clrMapOvr>
    <a:masterClrMapping/>
  </p:clrMapOvr>
  <p:transition>
    <p:sndAc>
      <p:stSnd>
        <p:snd r:embed="rId2" name="camera.wav"/>
      </p:stSnd>
    </p:sndAc>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45411" name="3 Altbilgi Yer Tutucusu"/>
          <p:cNvSpPr>
            <a:spLocks noGrp="1"/>
          </p:cNvSpPr>
          <p:nvPr>
            <p:ph type="ftr" sz="quarter" idx="11"/>
          </p:nvPr>
        </p:nvSpPr>
        <p:spPr>
          <a:noFill/>
        </p:spPr>
        <p:txBody>
          <a:bodyPr/>
          <a:lstStyle/>
          <a:p>
            <a:r>
              <a:rPr lang="tr-TR"/>
              <a:t>DR. MUSTAFA KUTANİS SAÜ İNŞ.MÜH. BÖLÜMÜ</a:t>
            </a:r>
          </a:p>
        </p:txBody>
      </p:sp>
      <p:sp>
        <p:nvSpPr>
          <p:cNvPr id="145412" name="4 Slayt Numarası Yer Tutucusu"/>
          <p:cNvSpPr>
            <a:spLocks noGrp="1"/>
          </p:cNvSpPr>
          <p:nvPr>
            <p:ph type="sldNum" sz="quarter" idx="12"/>
          </p:nvPr>
        </p:nvSpPr>
        <p:spPr>
          <a:noFill/>
        </p:spPr>
        <p:txBody>
          <a:bodyPr/>
          <a:lstStyle/>
          <a:p>
            <a:r>
              <a:rPr lang="tr-TR"/>
              <a:t>SLIDE </a:t>
            </a:r>
            <a:fld id="{01581DFE-0D5C-42E6-B249-E8BC8D01E5EF}" type="slidenum">
              <a:rPr lang="tr-TR"/>
              <a:pPr/>
              <a:t>81</a:t>
            </a:fld>
            <a:endParaRPr lang="tr-TR"/>
          </a:p>
        </p:txBody>
      </p:sp>
      <p:sp>
        <p:nvSpPr>
          <p:cNvPr id="145413" name="Rectangle 3"/>
          <p:cNvSpPr>
            <a:spLocks noGrp="1" noChangeArrowheads="1"/>
          </p:cNvSpPr>
          <p:nvPr>
            <p:ph type="title"/>
          </p:nvPr>
        </p:nvSpPr>
        <p:spPr/>
        <p:txBody>
          <a:bodyPr/>
          <a:lstStyle/>
          <a:p>
            <a:pPr eaLnBrk="1" hangingPunct="1"/>
            <a:r>
              <a:rPr lang="tr-TR" smtClean="0"/>
              <a:t>Çerçevelerde süreklilik mutlaka sağlanmalı!..</a:t>
            </a:r>
          </a:p>
        </p:txBody>
      </p:sp>
      <p:sp>
        <p:nvSpPr>
          <p:cNvPr id="145414" name="Rectangle 153"/>
          <p:cNvSpPr>
            <a:spLocks noChangeArrowheads="1"/>
          </p:cNvSpPr>
          <p:nvPr/>
        </p:nvSpPr>
        <p:spPr bwMode="auto">
          <a:xfrm>
            <a:off x="473075" y="1544638"/>
            <a:ext cx="3616325" cy="609600"/>
          </a:xfrm>
          <a:prstGeom prst="rect">
            <a:avLst/>
          </a:prstGeom>
          <a:solidFill>
            <a:srgbClr val="FFFFCC"/>
          </a:solidFill>
          <a:ln w="9525">
            <a:noFill/>
            <a:miter lim="800000"/>
            <a:headEnd/>
            <a:tailEnd/>
          </a:ln>
        </p:spPr>
        <p:txBody>
          <a:bodyPr wrap="none" lIns="0" tIns="0" rIns="0" bIns="0">
            <a:spAutoFit/>
          </a:bodyPr>
          <a:lstStyle/>
          <a:p>
            <a:r>
              <a:rPr lang="tr-TR" sz="2000" b="0">
                <a:solidFill>
                  <a:srgbClr val="000000"/>
                </a:solidFill>
                <a:latin typeface="Comic Sans MS" pitchFamily="66" charset="0"/>
              </a:rPr>
              <a:t>Dolayli mesnetleme durumunda</a:t>
            </a:r>
          </a:p>
          <a:p>
            <a:r>
              <a:rPr lang="tr-TR" sz="2000" b="0">
                <a:solidFill>
                  <a:srgbClr val="000000"/>
                </a:solidFill>
              </a:rPr>
              <a:t>kirislere yük aktarılmasi...</a:t>
            </a:r>
          </a:p>
        </p:txBody>
      </p:sp>
      <p:grpSp>
        <p:nvGrpSpPr>
          <p:cNvPr id="2" name="Group 192"/>
          <p:cNvGrpSpPr>
            <a:grpSpLocks/>
          </p:cNvGrpSpPr>
          <p:nvPr/>
        </p:nvGrpSpPr>
        <p:grpSpPr bwMode="auto">
          <a:xfrm>
            <a:off x="474663" y="2159000"/>
            <a:ext cx="4195762" cy="4298950"/>
            <a:chOff x="968" y="809"/>
            <a:chExt cx="2643" cy="2708"/>
          </a:xfrm>
        </p:grpSpPr>
        <p:sp>
          <p:nvSpPr>
            <p:cNvPr id="145417" name="Line 7"/>
            <p:cNvSpPr>
              <a:spLocks noChangeShapeType="1"/>
            </p:cNvSpPr>
            <p:nvPr/>
          </p:nvSpPr>
          <p:spPr bwMode="auto">
            <a:xfrm>
              <a:off x="968" y="917"/>
              <a:ext cx="2643" cy="0"/>
            </a:xfrm>
            <a:prstGeom prst="line">
              <a:avLst/>
            </a:prstGeom>
            <a:noFill/>
            <a:ln w="19050">
              <a:solidFill>
                <a:srgbClr val="000000"/>
              </a:solidFill>
              <a:round/>
              <a:headEnd/>
              <a:tailEnd/>
            </a:ln>
          </p:spPr>
          <p:txBody>
            <a:bodyPr/>
            <a:lstStyle/>
            <a:p>
              <a:endParaRPr lang="tr-TR"/>
            </a:p>
          </p:txBody>
        </p:sp>
        <p:sp>
          <p:nvSpPr>
            <p:cNvPr id="145418" name="Line 8"/>
            <p:cNvSpPr>
              <a:spLocks noChangeShapeType="1"/>
            </p:cNvSpPr>
            <p:nvPr/>
          </p:nvSpPr>
          <p:spPr bwMode="auto">
            <a:xfrm>
              <a:off x="968" y="1005"/>
              <a:ext cx="2643" cy="0"/>
            </a:xfrm>
            <a:prstGeom prst="line">
              <a:avLst/>
            </a:prstGeom>
            <a:noFill/>
            <a:ln w="19050">
              <a:solidFill>
                <a:srgbClr val="000000"/>
              </a:solidFill>
              <a:round/>
              <a:headEnd/>
              <a:tailEnd/>
            </a:ln>
          </p:spPr>
          <p:txBody>
            <a:bodyPr/>
            <a:lstStyle/>
            <a:p>
              <a:endParaRPr lang="tr-TR"/>
            </a:p>
          </p:txBody>
        </p:sp>
        <p:sp>
          <p:nvSpPr>
            <p:cNvPr id="145419" name="Line 9"/>
            <p:cNvSpPr>
              <a:spLocks noChangeShapeType="1"/>
            </p:cNvSpPr>
            <p:nvPr/>
          </p:nvSpPr>
          <p:spPr bwMode="auto">
            <a:xfrm>
              <a:off x="2401" y="1488"/>
              <a:ext cx="931" cy="0"/>
            </a:xfrm>
            <a:prstGeom prst="line">
              <a:avLst/>
            </a:prstGeom>
            <a:noFill/>
            <a:ln w="19050">
              <a:solidFill>
                <a:srgbClr val="000000"/>
              </a:solidFill>
              <a:round/>
              <a:headEnd/>
              <a:tailEnd/>
            </a:ln>
          </p:spPr>
          <p:txBody>
            <a:bodyPr/>
            <a:lstStyle/>
            <a:p>
              <a:endParaRPr lang="tr-TR"/>
            </a:p>
          </p:txBody>
        </p:sp>
        <p:sp>
          <p:nvSpPr>
            <p:cNvPr id="145420" name="Line 10"/>
            <p:cNvSpPr>
              <a:spLocks noChangeShapeType="1"/>
            </p:cNvSpPr>
            <p:nvPr/>
          </p:nvSpPr>
          <p:spPr bwMode="auto">
            <a:xfrm>
              <a:off x="2401" y="1576"/>
              <a:ext cx="493" cy="0"/>
            </a:xfrm>
            <a:prstGeom prst="line">
              <a:avLst/>
            </a:prstGeom>
            <a:noFill/>
            <a:ln w="19050">
              <a:solidFill>
                <a:srgbClr val="000000"/>
              </a:solidFill>
              <a:round/>
              <a:headEnd/>
              <a:tailEnd/>
            </a:ln>
          </p:spPr>
          <p:txBody>
            <a:bodyPr/>
            <a:lstStyle/>
            <a:p>
              <a:endParaRPr lang="tr-TR"/>
            </a:p>
          </p:txBody>
        </p:sp>
        <p:sp>
          <p:nvSpPr>
            <p:cNvPr id="145421" name="Line 11"/>
            <p:cNvSpPr>
              <a:spLocks noChangeShapeType="1"/>
            </p:cNvSpPr>
            <p:nvPr/>
          </p:nvSpPr>
          <p:spPr bwMode="auto">
            <a:xfrm>
              <a:off x="1036" y="2032"/>
              <a:ext cx="1365" cy="0"/>
            </a:xfrm>
            <a:prstGeom prst="line">
              <a:avLst/>
            </a:prstGeom>
            <a:noFill/>
            <a:ln w="19050">
              <a:solidFill>
                <a:srgbClr val="000000"/>
              </a:solidFill>
              <a:round/>
              <a:headEnd/>
              <a:tailEnd/>
            </a:ln>
          </p:spPr>
          <p:txBody>
            <a:bodyPr/>
            <a:lstStyle/>
            <a:p>
              <a:endParaRPr lang="tr-TR"/>
            </a:p>
          </p:txBody>
        </p:sp>
        <p:sp>
          <p:nvSpPr>
            <p:cNvPr id="145422" name="Line 12"/>
            <p:cNvSpPr>
              <a:spLocks noChangeShapeType="1"/>
            </p:cNvSpPr>
            <p:nvPr/>
          </p:nvSpPr>
          <p:spPr bwMode="auto">
            <a:xfrm>
              <a:off x="1036" y="2120"/>
              <a:ext cx="544" cy="0"/>
            </a:xfrm>
            <a:prstGeom prst="line">
              <a:avLst/>
            </a:prstGeom>
            <a:noFill/>
            <a:ln w="19050">
              <a:solidFill>
                <a:srgbClr val="000000"/>
              </a:solidFill>
              <a:round/>
              <a:headEnd/>
              <a:tailEnd/>
            </a:ln>
          </p:spPr>
          <p:txBody>
            <a:bodyPr/>
            <a:lstStyle/>
            <a:p>
              <a:endParaRPr lang="tr-TR"/>
            </a:p>
          </p:txBody>
        </p:sp>
        <p:sp>
          <p:nvSpPr>
            <p:cNvPr id="145423" name="Line 13"/>
            <p:cNvSpPr>
              <a:spLocks noChangeShapeType="1"/>
            </p:cNvSpPr>
            <p:nvPr/>
          </p:nvSpPr>
          <p:spPr bwMode="auto">
            <a:xfrm>
              <a:off x="968" y="3269"/>
              <a:ext cx="612" cy="0"/>
            </a:xfrm>
            <a:prstGeom prst="line">
              <a:avLst/>
            </a:prstGeom>
            <a:noFill/>
            <a:ln w="19050">
              <a:solidFill>
                <a:srgbClr val="000000"/>
              </a:solidFill>
              <a:round/>
              <a:headEnd/>
              <a:tailEnd/>
            </a:ln>
          </p:spPr>
          <p:txBody>
            <a:bodyPr/>
            <a:lstStyle/>
            <a:p>
              <a:endParaRPr lang="tr-TR"/>
            </a:p>
          </p:txBody>
        </p:sp>
        <p:sp>
          <p:nvSpPr>
            <p:cNvPr id="145424" name="Line 14"/>
            <p:cNvSpPr>
              <a:spLocks noChangeShapeType="1"/>
            </p:cNvSpPr>
            <p:nvPr/>
          </p:nvSpPr>
          <p:spPr bwMode="auto">
            <a:xfrm>
              <a:off x="968" y="3357"/>
              <a:ext cx="2643" cy="0"/>
            </a:xfrm>
            <a:prstGeom prst="line">
              <a:avLst/>
            </a:prstGeom>
            <a:noFill/>
            <a:ln w="19050">
              <a:solidFill>
                <a:srgbClr val="000000"/>
              </a:solidFill>
              <a:round/>
              <a:headEnd/>
              <a:tailEnd/>
            </a:ln>
          </p:spPr>
          <p:txBody>
            <a:bodyPr/>
            <a:lstStyle/>
            <a:p>
              <a:endParaRPr lang="tr-TR"/>
            </a:p>
          </p:txBody>
        </p:sp>
        <p:sp>
          <p:nvSpPr>
            <p:cNvPr id="145425" name="Line 15"/>
            <p:cNvSpPr>
              <a:spLocks noChangeShapeType="1"/>
            </p:cNvSpPr>
            <p:nvPr/>
          </p:nvSpPr>
          <p:spPr bwMode="auto">
            <a:xfrm>
              <a:off x="1648" y="2527"/>
              <a:ext cx="1246" cy="0"/>
            </a:xfrm>
            <a:prstGeom prst="line">
              <a:avLst/>
            </a:prstGeom>
            <a:noFill/>
            <a:ln w="19050">
              <a:solidFill>
                <a:srgbClr val="000000"/>
              </a:solidFill>
              <a:round/>
              <a:headEnd/>
              <a:tailEnd/>
            </a:ln>
          </p:spPr>
          <p:txBody>
            <a:bodyPr/>
            <a:lstStyle/>
            <a:p>
              <a:endParaRPr lang="tr-TR"/>
            </a:p>
          </p:txBody>
        </p:sp>
        <p:sp>
          <p:nvSpPr>
            <p:cNvPr id="145426" name="Line 16"/>
            <p:cNvSpPr>
              <a:spLocks noChangeShapeType="1"/>
            </p:cNvSpPr>
            <p:nvPr/>
          </p:nvSpPr>
          <p:spPr bwMode="auto">
            <a:xfrm>
              <a:off x="1648" y="2615"/>
              <a:ext cx="1246" cy="0"/>
            </a:xfrm>
            <a:prstGeom prst="line">
              <a:avLst/>
            </a:prstGeom>
            <a:noFill/>
            <a:ln w="19050">
              <a:solidFill>
                <a:srgbClr val="000000"/>
              </a:solidFill>
              <a:round/>
              <a:headEnd/>
              <a:tailEnd/>
            </a:ln>
          </p:spPr>
          <p:txBody>
            <a:bodyPr/>
            <a:lstStyle/>
            <a:p>
              <a:endParaRPr lang="tr-TR"/>
            </a:p>
          </p:txBody>
        </p:sp>
        <p:sp>
          <p:nvSpPr>
            <p:cNvPr id="145427" name="Line 17"/>
            <p:cNvSpPr>
              <a:spLocks noChangeShapeType="1"/>
            </p:cNvSpPr>
            <p:nvPr/>
          </p:nvSpPr>
          <p:spPr bwMode="auto">
            <a:xfrm>
              <a:off x="968" y="917"/>
              <a:ext cx="0" cy="2440"/>
            </a:xfrm>
            <a:prstGeom prst="line">
              <a:avLst/>
            </a:prstGeom>
            <a:noFill/>
            <a:ln w="19050">
              <a:solidFill>
                <a:srgbClr val="000000"/>
              </a:solidFill>
              <a:round/>
              <a:headEnd/>
              <a:tailEnd/>
            </a:ln>
          </p:spPr>
          <p:txBody>
            <a:bodyPr/>
            <a:lstStyle/>
            <a:p>
              <a:endParaRPr lang="tr-TR"/>
            </a:p>
          </p:txBody>
        </p:sp>
        <p:sp>
          <p:nvSpPr>
            <p:cNvPr id="145428" name="Line 18"/>
            <p:cNvSpPr>
              <a:spLocks noChangeShapeType="1"/>
            </p:cNvSpPr>
            <p:nvPr/>
          </p:nvSpPr>
          <p:spPr bwMode="auto">
            <a:xfrm>
              <a:off x="1036" y="917"/>
              <a:ext cx="0" cy="1115"/>
            </a:xfrm>
            <a:prstGeom prst="line">
              <a:avLst/>
            </a:prstGeom>
            <a:noFill/>
            <a:ln w="19050">
              <a:solidFill>
                <a:srgbClr val="000000"/>
              </a:solidFill>
              <a:round/>
              <a:headEnd/>
              <a:tailEnd/>
            </a:ln>
          </p:spPr>
          <p:txBody>
            <a:bodyPr/>
            <a:lstStyle/>
            <a:p>
              <a:endParaRPr lang="tr-TR"/>
            </a:p>
          </p:txBody>
        </p:sp>
        <p:sp>
          <p:nvSpPr>
            <p:cNvPr id="145429" name="Line 19"/>
            <p:cNvSpPr>
              <a:spLocks noChangeShapeType="1"/>
            </p:cNvSpPr>
            <p:nvPr/>
          </p:nvSpPr>
          <p:spPr bwMode="auto">
            <a:xfrm>
              <a:off x="1580" y="2120"/>
              <a:ext cx="0" cy="1149"/>
            </a:xfrm>
            <a:prstGeom prst="line">
              <a:avLst/>
            </a:prstGeom>
            <a:noFill/>
            <a:ln w="19050">
              <a:solidFill>
                <a:srgbClr val="000000"/>
              </a:solidFill>
              <a:round/>
              <a:headEnd/>
              <a:tailEnd/>
            </a:ln>
          </p:spPr>
          <p:txBody>
            <a:bodyPr/>
            <a:lstStyle/>
            <a:p>
              <a:endParaRPr lang="tr-TR"/>
            </a:p>
          </p:txBody>
        </p:sp>
        <p:sp>
          <p:nvSpPr>
            <p:cNvPr id="145430" name="Line 20"/>
            <p:cNvSpPr>
              <a:spLocks noChangeShapeType="1"/>
            </p:cNvSpPr>
            <p:nvPr/>
          </p:nvSpPr>
          <p:spPr bwMode="auto">
            <a:xfrm>
              <a:off x="1648" y="2120"/>
              <a:ext cx="0" cy="407"/>
            </a:xfrm>
            <a:prstGeom prst="line">
              <a:avLst/>
            </a:prstGeom>
            <a:noFill/>
            <a:ln w="19050">
              <a:solidFill>
                <a:srgbClr val="000000"/>
              </a:solidFill>
              <a:round/>
              <a:headEnd/>
              <a:tailEnd/>
            </a:ln>
          </p:spPr>
          <p:txBody>
            <a:bodyPr/>
            <a:lstStyle/>
            <a:p>
              <a:endParaRPr lang="tr-TR"/>
            </a:p>
          </p:txBody>
        </p:sp>
        <p:sp>
          <p:nvSpPr>
            <p:cNvPr id="145431" name="Line 21"/>
            <p:cNvSpPr>
              <a:spLocks noChangeShapeType="1"/>
            </p:cNvSpPr>
            <p:nvPr/>
          </p:nvSpPr>
          <p:spPr bwMode="auto">
            <a:xfrm>
              <a:off x="2333" y="917"/>
              <a:ext cx="0" cy="1115"/>
            </a:xfrm>
            <a:prstGeom prst="line">
              <a:avLst/>
            </a:prstGeom>
            <a:noFill/>
            <a:ln w="19050">
              <a:solidFill>
                <a:srgbClr val="000000"/>
              </a:solidFill>
              <a:round/>
              <a:headEnd/>
              <a:tailEnd/>
            </a:ln>
          </p:spPr>
          <p:txBody>
            <a:bodyPr/>
            <a:lstStyle/>
            <a:p>
              <a:endParaRPr lang="tr-TR"/>
            </a:p>
          </p:txBody>
        </p:sp>
        <p:sp>
          <p:nvSpPr>
            <p:cNvPr id="145432" name="Line 22"/>
            <p:cNvSpPr>
              <a:spLocks noChangeShapeType="1"/>
            </p:cNvSpPr>
            <p:nvPr/>
          </p:nvSpPr>
          <p:spPr bwMode="auto">
            <a:xfrm>
              <a:off x="2401" y="917"/>
              <a:ext cx="0" cy="571"/>
            </a:xfrm>
            <a:prstGeom prst="line">
              <a:avLst/>
            </a:prstGeom>
            <a:noFill/>
            <a:ln w="19050">
              <a:solidFill>
                <a:srgbClr val="000000"/>
              </a:solidFill>
              <a:round/>
              <a:headEnd/>
              <a:tailEnd/>
            </a:ln>
          </p:spPr>
          <p:txBody>
            <a:bodyPr/>
            <a:lstStyle/>
            <a:p>
              <a:endParaRPr lang="tr-TR"/>
            </a:p>
          </p:txBody>
        </p:sp>
        <p:sp>
          <p:nvSpPr>
            <p:cNvPr id="145433" name="Line 23"/>
            <p:cNvSpPr>
              <a:spLocks noChangeShapeType="1"/>
            </p:cNvSpPr>
            <p:nvPr/>
          </p:nvSpPr>
          <p:spPr bwMode="auto">
            <a:xfrm>
              <a:off x="2894" y="1576"/>
              <a:ext cx="0" cy="951"/>
            </a:xfrm>
            <a:prstGeom prst="line">
              <a:avLst/>
            </a:prstGeom>
            <a:noFill/>
            <a:ln w="19050">
              <a:solidFill>
                <a:srgbClr val="000000"/>
              </a:solidFill>
              <a:round/>
              <a:headEnd/>
              <a:tailEnd/>
            </a:ln>
          </p:spPr>
          <p:txBody>
            <a:bodyPr/>
            <a:lstStyle/>
            <a:p>
              <a:endParaRPr lang="tr-TR"/>
            </a:p>
          </p:txBody>
        </p:sp>
        <p:sp>
          <p:nvSpPr>
            <p:cNvPr id="145434" name="Line 24"/>
            <p:cNvSpPr>
              <a:spLocks noChangeShapeType="1"/>
            </p:cNvSpPr>
            <p:nvPr/>
          </p:nvSpPr>
          <p:spPr bwMode="auto">
            <a:xfrm>
              <a:off x="2962" y="1576"/>
              <a:ext cx="0" cy="1693"/>
            </a:xfrm>
            <a:prstGeom prst="line">
              <a:avLst/>
            </a:prstGeom>
            <a:noFill/>
            <a:ln w="19050">
              <a:solidFill>
                <a:srgbClr val="000000"/>
              </a:solidFill>
              <a:round/>
              <a:headEnd/>
              <a:tailEnd/>
            </a:ln>
          </p:spPr>
          <p:txBody>
            <a:bodyPr/>
            <a:lstStyle/>
            <a:p>
              <a:endParaRPr lang="tr-TR"/>
            </a:p>
          </p:txBody>
        </p:sp>
        <p:sp>
          <p:nvSpPr>
            <p:cNvPr id="145435" name="Line 25"/>
            <p:cNvSpPr>
              <a:spLocks noChangeShapeType="1"/>
            </p:cNvSpPr>
            <p:nvPr/>
          </p:nvSpPr>
          <p:spPr bwMode="auto">
            <a:xfrm>
              <a:off x="3332" y="917"/>
              <a:ext cx="0" cy="571"/>
            </a:xfrm>
            <a:prstGeom prst="line">
              <a:avLst/>
            </a:prstGeom>
            <a:noFill/>
            <a:ln w="19050">
              <a:solidFill>
                <a:srgbClr val="000000"/>
              </a:solidFill>
              <a:round/>
              <a:headEnd/>
              <a:tailEnd/>
            </a:ln>
          </p:spPr>
          <p:txBody>
            <a:bodyPr/>
            <a:lstStyle/>
            <a:p>
              <a:endParaRPr lang="tr-TR"/>
            </a:p>
          </p:txBody>
        </p:sp>
        <p:sp>
          <p:nvSpPr>
            <p:cNvPr id="145436" name="Line 26"/>
            <p:cNvSpPr>
              <a:spLocks noChangeShapeType="1"/>
            </p:cNvSpPr>
            <p:nvPr/>
          </p:nvSpPr>
          <p:spPr bwMode="auto">
            <a:xfrm>
              <a:off x="3400" y="917"/>
              <a:ext cx="0" cy="571"/>
            </a:xfrm>
            <a:prstGeom prst="line">
              <a:avLst/>
            </a:prstGeom>
            <a:noFill/>
            <a:ln w="19050">
              <a:solidFill>
                <a:srgbClr val="000000"/>
              </a:solidFill>
              <a:round/>
              <a:headEnd/>
              <a:tailEnd/>
            </a:ln>
          </p:spPr>
          <p:txBody>
            <a:bodyPr/>
            <a:lstStyle/>
            <a:p>
              <a:endParaRPr lang="tr-TR"/>
            </a:p>
          </p:txBody>
        </p:sp>
        <p:sp>
          <p:nvSpPr>
            <p:cNvPr id="145437" name="Line 27"/>
            <p:cNvSpPr>
              <a:spLocks noChangeShapeType="1"/>
            </p:cNvSpPr>
            <p:nvPr/>
          </p:nvSpPr>
          <p:spPr bwMode="auto">
            <a:xfrm>
              <a:off x="2962" y="1576"/>
              <a:ext cx="370" cy="0"/>
            </a:xfrm>
            <a:prstGeom prst="line">
              <a:avLst/>
            </a:prstGeom>
            <a:noFill/>
            <a:ln w="19050">
              <a:solidFill>
                <a:srgbClr val="000000"/>
              </a:solidFill>
              <a:round/>
              <a:headEnd/>
              <a:tailEnd/>
            </a:ln>
          </p:spPr>
          <p:txBody>
            <a:bodyPr/>
            <a:lstStyle/>
            <a:p>
              <a:endParaRPr lang="tr-TR"/>
            </a:p>
          </p:txBody>
        </p:sp>
        <p:sp>
          <p:nvSpPr>
            <p:cNvPr id="145438" name="Line 28"/>
            <p:cNvSpPr>
              <a:spLocks noChangeShapeType="1"/>
            </p:cNvSpPr>
            <p:nvPr/>
          </p:nvSpPr>
          <p:spPr bwMode="auto">
            <a:xfrm>
              <a:off x="2894" y="2615"/>
              <a:ext cx="0" cy="654"/>
            </a:xfrm>
            <a:prstGeom prst="line">
              <a:avLst/>
            </a:prstGeom>
            <a:noFill/>
            <a:ln w="19050">
              <a:solidFill>
                <a:srgbClr val="000000"/>
              </a:solidFill>
              <a:round/>
              <a:headEnd/>
              <a:tailEnd/>
            </a:ln>
          </p:spPr>
          <p:txBody>
            <a:bodyPr/>
            <a:lstStyle/>
            <a:p>
              <a:endParaRPr lang="tr-TR"/>
            </a:p>
          </p:txBody>
        </p:sp>
        <p:sp>
          <p:nvSpPr>
            <p:cNvPr id="145439" name="Line 29"/>
            <p:cNvSpPr>
              <a:spLocks noChangeShapeType="1"/>
            </p:cNvSpPr>
            <p:nvPr/>
          </p:nvSpPr>
          <p:spPr bwMode="auto">
            <a:xfrm>
              <a:off x="1648" y="2615"/>
              <a:ext cx="0" cy="654"/>
            </a:xfrm>
            <a:prstGeom prst="line">
              <a:avLst/>
            </a:prstGeom>
            <a:noFill/>
            <a:ln w="19050">
              <a:solidFill>
                <a:srgbClr val="000000"/>
              </a:solidFill>
              <a:round/>
              <a:headEnd/>
              <a:tailEnd/>
            </a:ln>
          </p:spPr>
          <p:txBody>
            <a:bodyPr/>
            <a:lstStyle/>
            <a:p>
              <a:endParaRPr lang="tr-TR"/>
            </a:p>
          </p:txBody>
        </p:sp>
        <p:sp>
          <p:nvSpPr>
            <p:cNvPr id="145440" name="Line 30"/>
            <p:cNvSpPr>
              <a:spLocks noChangeShapeType="1"/>
            </p:cNvSpPr>
            <p:nvPr/>
          </p:nvSpPr>
          <p:spPr bwMode="auto">
            <a:xfrm>
              <a:off x="1036" y="2120"/>
              <a:ext cx="0" cy="1237"/>
            </a:xfrm>
            <a:prstGeom prst="line">
              <a:avLst/>
            </a:prstGeom>
            <a:noFill/>
            <a:ln w="19050">
              <a:solidFill>
                <a:srgbClr val="000000"/>
              </a:solidFill>
              <a:round/>
              <a:headEnd/>
              <a:tailEnd/>
            </a:ln>
          </p:spPr>
          <p:txBody>
            <a:bodyPr/>
            <a:lstStyle/>
            <a:p>
              <a:endParaRPr lang="tr-TR"/>
            </a:p>
          </p:txBody>
        </p:sp>
        <p:sp>
          <p:nvSpPr>
            <p:cNvPr id="145441" name="Line 31"/>
            <p:cNvSpPr>
              <a:spLocks noChangeShapeType="1"/>
            </p:cNvSpPr>
            <p:nvPr/>
          </p:nvSpPr>
          <p:spPr bwMode="auto">
            <a:xfrm>
              <a:off x="1648" y="2120"/>
              <a:ext cx="753" cy="0"/>
            </a:xfrm>
            <a:prstGeom prst="line">
              <a:avLst/>
            </a:prstGeom>
            <a:noFill/>
            <a:ln w="19050">
              <a:solidFill>
                <a:srgbClr val="000000"/>
              </a:solidFill>
              <a:round/>
              <a:headEnd/>
              <a:tailEnd/>
            </a:ln>
          </p:spPr>
          <p:txBody>
            <a:bodyPr/>
            <a:lstStyle/>
            <a:p>
              <a:endParaRPr lang="tr-TR"/>
            </a:p>
          </p:txBody>
        </p:sp>
        <p:sp>
          <p:nvSpPr>
            <p:cNvPr id="145442" name="Line 32"/>
            <p:cNvSpPr>
              <a:spLocks noChangeShapeType="1"/>
            </p:cNvSpPr>
            <p:nvPr/>
          </p:nvSpPr>
          <p:spPr bwMode="auto">
            <a:xfrm>
              <a:off x="2401" y="1576"/>
              <a:ext cx="0" cy="544"/>
            </a:xfrm>
            <a:prstGeom prst="line">
              <a:avLst/>
            </a:prstGeom>
            <a:noFill/>
            <a:ln w="19050">
              <a:solidFill>
                <a:srgbClr val="000000"/>
              </a:solidFill>
              <a:round/>
              <a:headEnd/>
              <a:tailEnd/>
            </a:ln>
          </p:spPr>
          <p:txBody>
            <a:bodyPr/>
            <a:lstStyle/>
            <a:p>
              <a:endParaRPr lang="tr-TR"/>
            </a:p>
          </p:txBody>
        </p:sp>
        <p:sp>
          <p:nvSpPr>
            <p:cNvPr id="145443" name="Line 33"/>
            <p:cNvSpPr>
              <a:spLocks noChangeShapeType="1"/>
            </p:cNvSpPr>
            <p:nvPr/>
          </p:nvSpPr>
          <p:spPr bwMode="auto">
            <a:xfrm>
              <a:off x="3400" y="1488"/>
              <a:ext cx="211" cy="0"/>
            </a:xfrm>
            <a:prstGeom prst="line">
              <a:avLst/>
            </a:prstGeom>
            <a:noFill/>
            <a:ln w="19050">
              <a:solidFill>
                <a:srgbClr val="000000"/>
              </a:solidFill>
              <a:round/>
              <a:headEnd/>
              <a:tailEnd/>
            </a:ln>
          </p:spPr>
          <p:txBody>
            <a:bodyPr/>
            <a:lstStyle/>
            <a:p>
              <a:endParaRPr lang="tr-TR"/>
            </a:p>
          </p:txBody>
        </p:sp>
        <p:sp>
          <p:nvSpPr>
            <p:cNvPr id="145444" name="Line 34"/>
            <p:cNvSpPr>
              <a:spLocks noChangeShapeType="1"/>
            </p:cNvSpPr>
            <p:nvPr/>
          </p:nvSpPr>
          <p:spPr bwMode="auto">
            <a:xfrm>
              <a:off x="3400" y="1576"/>
              <a:ext cx="211" cy="0"/>
            </a:xfrm>
            <a:prstGeom prst="line">
              <a:avLst/>
            </a:prstGeom>
            <a:noFill/>
            <a:ln w="19050">
              <a:solidFill>
                <a:srgbClr val="000000"/>
              </a:solidFill>
              <a:round/>
              <a:headEnd/>
              <a:tailEnd/>
            </a:ln>
          </p:spPr>
          <p:txBody>
            <a:bodyPr/>
            <a:lstStyle/>
            <a:p>
              <a:endParaRPr lang="tr-TR"/>
            </a:p>
          </p:txBody>
        </p:sp>
        <p:sp>
          <p:nvSpPr>
            <p:cNvPr id="145445" name="Line 35"/>
            <p:cNvSpPr>
              <a:spLocks noChangeShapeType="1"/>
            </p:cNvSpPr>
            <p:nvPr/>
          </p:nvSpPr>
          <p:spPr bwMode="auto">
            <a:xfrm>
              <a:off x="3332" y="1576"/>
              <a:ext cx="0" cy="1781"/>
            </a:xfrm>
            <a:prstGeom prst="line">
              <a:avLst/>
            </a:prstGeom>
            <a:noFill/>
            <a:ln w="19050">
              <a:solidFill>
                <a:srgbClr val="000000"/>
              </a:solidFill>
              <a:round/>
              <a:headEnd/>
              <a:tailEnd/>
            </a:ln>
          </p:spPr>
          <p:txBody>
            <a:bodyPr/>
            <a:lstStyle/>
            <a:p>
              <a:endParaRPr lang="tr-TR"/>
            </a:p>
          </p:txBody>
        </p:sp>
        <p:sp>
          <p:nvSpPr>
            <p:cNvPr id="145446" name="Line 36"/>
            <p:cNvSpPr>
              <a:spLocks noChangeShapeType="1"/>
            </p:cNvSpPr>
            <p:nvPr/>
          </p:nvSpPr>
          <p:spPr bwMode="auto">
            <a:xfrm>
              <a:off x="3400" y="1576"/>
              <a:ext cx="0" cy="1781"/>
            </a:xfrm>
            <a:prstGeom prst="line">
              <a:avLst/>
            </a:prstGeom>
            <a:noFill/>
            <a:ln w="19050">
              <a:solidFill>
                <a:srgbClr val="000000"/>
              </a:solidFill>
              <a:round/>
              <a:headEnd/>
              <a:tailEnd/>
            </a:ln>
          </p:spPr>
          <p:txBody>
            <a:bodyPr/>
            <a:lstStyle/>
            <a:p>
              <a:endParaRPr lang="tr-TR"/>
            </a:p>
          </p:txBody>
        </p:sp>
        <p:sp>
          <p:nvSpPr>
            <p:cNvPr id="145447" name="Line 37"/>
            <p:cNvSpPr>
              <a:spLocks noChangeShapeType="1"/>
            </p:cNvSpPr>
            <p:nvPr/>
          </p:nvSpPr>
          <p:spPr bwMode="auto">
            <a:xfrm>
              <a:off x="3611" y="809"/>
              <a:ext cx="0" cy="60"/>
            </a:xfrm>
            <a:prstGeom prst="line">
              <a:avLst/>
            </a:prstGeom>
            <a:noFill/>
            <a:ln w="19050">
              <a:solidFill>
                <a:srgbClr val="000000"/>
              </a:solidFill>
              <a:round/>
              <a:headEnd/>
              <a:tailEnd/>
            </a:ln>
          </p:spPr>
          <p:txBody>
            <a:bodyPr/>
            <a:lstStyle/>
            <a:p>
              <a:endParaRPr lang="tr-TR"/>
            </a:p>
          </p:txBody>
        </p:sp>
        <p:sp>
          <p:nvSpPr>
            <p:cNvPr id="145448" name="Line 38"/>
            <p:cNvSpPr>
              <a:spLocks noChangeShapeType="1"/>
            </p:cNvSpPr>
            <p:nvPr/>
          </p:nvSpPr>
          <p:spPr bwMode="auto">
            <a:xfrm>
              <a:off x="3611" y="897"/>
              <a:ext cx="0" cy="55"/>
            </a:xfrm>
            <a:prstGeom prst="line">
              <a:avLst/>
            </a:prstGeom>
            <a:noFill/>
            <a:ln w="19050">
              <a:solidFill>
                <a:srgbClr val="000000"/>
              </a:solidFill>
              <a:round/>
              <a:headEnd/>
              <a:tailEnd/>
            </a:ln>
          </p:spPr>
          <p:txBody>
            <a:bodyPr/>
            <a:lstStyle/>
            <a:p>
              <a:endParaRPr lang="tr-TR"/>
            </a:p>
          </p:txBody>
        </p:sp>
        <p:sp>
          <p:nvSpPr>
            <p:cNvPr id="145449" name="Line 39"/>
            <p:cNvSpPr>
              <a:spLocks noChangeShapeType="1"/>
            </p:cNvSpPr>
            <p:nvPr/>
          </p:nvSpPr>
          <p:spPr bwMode="auto">
            <a:xfrm>
              <a:off x="3611" y="979"/>
              <a:ext cx="0" cy="55"/>
            </a:xfrm>
            <a:prstGeom prst="line">
              <a:avLst/>
            </a:prstGeom>
            <a:noFill/>
            <a:ln w="19050">
              <a:solidFill>
                <a:srgbClr val="000000"/>
              </a:solidFill>
              <a:round/>
              <a:headEnd/>
              <a:tailEnd/>
            </a:ln>
          </p:spPr>
          <p:txBody>
            <a:bodyPr/>
            <a:lstStyle/>
            <a:p>
              <a:endParaRPr lang="tr-TR"/>
            </a:p>
          </p:txBody>
        </p:sp>
        <p:sp>
          <p:nvSpPr>
            <p:cNvPr id="145450" name="Line 40"/>
            <p:cNvSpPr>
              <a:spLocks noChangeShapeType="1"/>
            </p:cNvSpPr>
            <p:nvPr/>
          </p:nvSpPr>
          <p:spPr bwMode="auto">
            <a:xfrm>
              <a:off x="3611" y="1062"/>
              <a:ext cx="0" cy="55"/>
            </a:xfrm>
            <a:prstGeom prst="line">
              <a:avLst/>
            </a:prstGeom>
            <a:noFill/>
            <a:ln w="19050">
              <a:solidFill>
                <a:srgbClr val="000000"/>
              </a:solidFill>
              <a:round/>
              <a:headEnd/>
              <a:tailEnd/>
            </a:ln>
          </p:spPr>
          <p:txBody>
            <a:bodyPr/>
            <a:lstStyle/>
            <a:p>
              <a:endParaRPr lang="tr-TR"/>
            </a:p>
          </p:txBody>
        </p:sp>
        <p:sp>
          <p:nvSpPr>
            <p:cNvPr id="145451" name="Line 41"/>
            <p:cNvSpPr>
              <a:spLocks noChangeShapeType="1"/>
            </p:cNvSpPr>
            <p:nvPr/>
          </p:nvSpPr>
          <p:spPr bwMode="auto">
            <a:xfrm>
              <a:off x="3611" y="1144"/>
              <a:ext cx="0" cy="55"/>
            </a:xfrm>
            <a:prstGeom prst="line">
              <a:avLst/>
            </a:prstGeom>
            <a:noFill/>
            <a:ln w="19050">
              <a:solidFill>
                <a:srgbClr val="000000"/>
              </a:solidFill>
              <a:round/>
              <a:headEnd/>
              <a:tailEnd/>
            </a:ln>
          </p:spPr>
          <p:txBody>
            <a:bodyPr/>
            <a:lstStyle/>
            <a:p>
              <a:endParaRPr lang="tr-TR"/>
            </a:p>
          </p:txBody>
        </p:sp>
        <p:sp>
          <p:nvSpPr>
            <p:cNvPr id="145452" name="Line 42"/>
            <p:cNvSpPr>
              <a:spLocks noChangeShapeType="1"/>
            </p:cNvSpPr>
            <p:nvPr/>
          </p:nvSpPr>
          <p:spPr bwMode="auto">
            <a:xfrm>
              <a:off x="3611" y="1227"/>
              <a:ext cx="0" cy="55"/>
            </a:xfrm>
            <a:prstGeom prst="line">
              <a:avLst/>
            </a:prstGeom>
            <a:noFill/>
            <a:ln w="19050">
              <a:solidFill>
                <a:srgbClr val="000000"/>
              </a:solidFill>
              <a:round/>
              <a:headEnd/>
              <a:tailEnd/>
            </a:ln>
          </p:spPr>
          <p:txBody>
            <a:bodyPr/>
            <a:lstStyle/>
            <a:p>
              <a:endParaRPr lang="tr-TR"/>
            </a:p>
          </p:txBody>
        </p:sp>
        <p:sp>
          <p:nvSpPr>
            <p:cNvPr id="145453" name="Line 43"/>
            <p:cNvSpPr>
              <a:spLocks noChangeShapeType="1"/>
            </p:cNvSpPr>
            <p:nvPr/>
          </p:nvSpPr>
          <p:spPr bwMode="auto">
            <a:xfrm>
              <a:off x="3611" y="1309"/>
              <a:ext cx="0" cy="56"/>
            </a:xfrm>
            <a:prstGeom prst="line">
              <a:avLst/>
            </a:prstGeom>
            <a:noFill/>
            <a:ln w="19050">
              <a:solidFill>
                <a:srgbClr val="000000"/>
              </a:solidFill>
              <a:round/>
              <a:headEnd/>
              <a:tailEnd/>
            </a:ln>
          </p:spPr>
          <p:txBody>
            <a:bodyPr/>
            <a:lstStyle/>
            <a:p>
              <a:endParaRPr lang="tr-TR"/>
            </a:p>
          </p:txBody>
        </p:sp>
        <p:sp>
          <p:nvSpPr>
            <p:cNvPr id="145454" name="Line 44"/>
            <p:cNvSpPr>
              <a:spLocks noChangeShapeType="1"/>
            </p:cNvSpPr>
            <p:nvPr/>
          </p:nvSpPr>
          <p:spPr bwMode="auto">
            <a:xfrm>
              <a:off x="3611" y="1392"/>
              <a:ext cx="0" cy="55"/>
            </a:xfrm>
            <a:prstGeom prst="line">
              <a:avLst/>
            </a:prstGeom>
            <a:noFill/>
            <a:ln w="19050">
              <a:solidFill>
                <a:srgbClr val="000000"/>
              </a:solidFill>
              <a:round/>
              <a:headEnd/>
              <a:tailEnd/>
            </a:ln>
          </p:spPr>
          <p:txBody>
            <a:bodyPr/>
            <a:lstStyle/>
            <a:p>
              <a:endParaRPr lang="tr-TR"/>
            </a:p>
          </p:txBody>
        </p:sp>
        <p:sp>
          <p:nvSpPr>
            <p:cNvPr id="145455" name="Line 45"/>
            <p:cNvSpPr>
              <a:spLocks noChangeShapeType="1"/>
            </p:cNvSpPr>
            <p:nvPr/>
          </p:nvSpPr>
          <p:spPr bwMode="auto">
            <a:xfrm>
              <a:off x="3611" y="1475"/>
              <a:ext cx="0" cy="55"/>
            </a:xfrm>
            <a:prstGeom prst="line">
              <a:avLst/>
            </a:prstGeom>
            <a:noFill/>
            <a:ln w="19050">
              <a:solidFill>
                <a:srgbClr val="000000"/>
              </a:solidFill>
              <a:round/>
              <a:headEnd/>
              <a:tailEnd/>
            </a:ln>
          </p:spPr>
          <p:txBody>
            <a:bodyPr/>
            <a:lstStyle/>
            <a:p>
              <a:endParaRPr lang="tr-TR"/>
            </a:p>
          </p:txBody>
        </p:sp>
        <p:sp>
          <p:nvSpPr>
            <p:cNvPr id="145456" name="Line 46"/>
            <p:cNvSpPr>
              <a:spLocks noChangeShapeType="1"/>
            </p:cNvSpPr>
            <p:nvPr/>
          </p:nvSpPr>
          <p:spPr bwMode="auto">
            <a:xfrm>
              <a:off x="3611" y="1557"/>
              <a:ext cx="0" cy="55"/>
            </a:xfrm>
            <a:prstGeom prst="line">
              <a:avLst/>
            </a:prstGeom>
            <a:noFill/>
            <a:ln w="19050">
              <a:solidFill>
                <a:srgbClr val="000000"/>
              </a:solidFill>
              <a:round/>
              <a:headEnd/>
              <a:tailEnd/>
            </a:ln>
          </p:spPr>
          <p:txBody>
            <a:bodyPr/>
            <a:lstStyle/>
            <a:p>
              <a:endParaRPr lang="tr-TR"/>
            </a:p>
          </p:txBody>
        </p:sp>
        <p:sp>
          <p:nvSpPr>
            <p:cNvPr id="145457" name="Line 47"/>
            <p:cNvSpPr>
              <a:spLocks noChangeShapeType="1"/>
            </p:cNvSpPr>
            <p:nvPr/>
          </p:nvSpPr>
          <p:spPr bwMode="auto">
            <a:xfrm>
              <a:off x="3611" y="1640"/>
              <a:ext cx="0" cy="55"/>
            </a:xfrm>
            <a:prstGeom prst="line">
              <a:avLst/>
            </a:prstGeom>
            <a:noFill/>
            <a:ln w="19050">
              <a:solidFill>
                <a:srgbClr val="000000"/>
              </a:solidFill>
              <a:round/>
              <a:headEnd/>
              <a:tailEnd/>
            </a:ln>
          </p:spPr>
          <p:txBody>
            <a:bodyPr/>
            <a:lstStyle/>
            <a:p>
              <a:endParaRPr lang="tr-TR"/>
            </a:p>
          </p:txBody>
        </p:sp>
        <p:sp>
          <p:nvSpPr>
            <p:cNvPr id="145458" name="Line 48"/>
            <p:cNvSpPr>
              <a:spLocks noChangeShapeType="1"/>
            </p:cNvSpPr>
            <p:nvPr/>
          </p:nvSpPr>
          <p:spPr bwMode="auto">
            <a:xfrm>
              <a:off x="3611" y="1723"/>
              <a:ext cx="0" cy="54"/>
            </a:xfrm>
            <a:prstGeom prst="line">
              <a:avLst/>
            </a:prstGeom>
            <a:noFill/>
            <a:ln w="19050">
              <a:solidFill>
                <a:srgbClr val="000000"/>
              </a:solidFill>
              <a:round/>
              <a:headEnd/>
              <a:tailEnd/>
            </a:ln>
          </p:spPr>
          <p:txBody>
            <a:bodyPr/>
            <a:lstStyle/>
            <a:p>
              <a:endParaRPr lang="tr-TR"/>
            </a:p>
          </p:txBody>
        </p:sp>
        <p:sp>
          <p:nvSpPr>
            <p:cNvPr id="145459" name="Line 49"/>
            <p:cNvSpPr>
              <a:spLocks noChangeShapeType="1"/>
            </p:cNvSpPr>
            <p:nvPr/>
          </p:nvSpPr>
          <p:spPr bwMode="auto">
            <a:xfrm>
              <a:off x="3611" y="1805"/>
              <a:ext cx="0" cy="55"/>
            </a:xfrm>
            <a:prstGeom prst="line">
              <a:avLst/>
            </a:prstGeom>
            <a:noFill/>
            <a:ln w="19050">
              <a:solidFill>
                <a:srgbClr val="000000"/>
              </a:solidFill>
              <a:round/>
              <a:headEnd/>
              <a:tailEnd/>
            </a:ln>
          </p:spPr>
          <p:txBody>
            <a:bodyPr/>
            <a:lstStyle/>
            <a:p>
              <a:endParaRPr lang="tr-TR"/>
            </a:p>
          </p:txBody>
        </p:sp>
        <p:sp>
          <p:nvSpPr>
            <p:cNvPr id="145460" name="Line 50"/>
            <p:cNvSpPr>
              <a:spLocks noChangeShapeType="1"/>
            </p:cNvSpPr>
            <p:nvPr/>
          </p:nvSpPr>
          <p:spPr bwMode="auto">
            <a:xfrm>
              <a:off x="3611" y="1888"/>
              <a:ext cx="0" cy="55"/>
            </a:xfrm>
            <a:prstGeom prst="line">
              <a:avLst/>
            </a:prstGeom>
            <a:noFill/>
            <a:ln w="19050">
              <a:solidFill>
                <a:srgbClr val="000000"/>
              </a:solidFill>
              <a:round/>
              <a:headEnd/>
              <a:tailEnd/>
            </a:ln>
          </p:spPr>
          <p:txBody>
            <a:bodyPr/>
            <a:lstStyle/>
            <a:p>
              <a:endParaRPr lang="tr-TR"/>
            </a:p>
          </p:txBody>
        </p:sp>
        <p:sp>
          <p:nvSpPr>
            <p:cNvPr id="145461" name="Line 51"/>
            <p:cNvSpPr>
              <a:spLocks noChangeShapeType="1"/>
            </p:cNvSpPr>
            <p:nvPr/>
          </p:nvSpPr>
          <p:spPr bwMode="auto">
            <a:xfrm>
              <a:off x="3611" y="1970"/>
              <a:ext cx="0" cy="55"/>
            </a:xfrm>
            <a:prstGeom prst="line">
              <a:avLst/>
            </a:prstGeom>
            <a:noFill/>
            <a:ln w="19050">
              <a:solidFill>
                <a:srgbClr val="000000"/>
              </a:solidFill>
              <a:round/>
              <a:headEnd/>
              <a:tailEnd/>
            </a:ln>
          </p:spPr>
          <p:txBody>
            <a:bodyPr/>
            <a:lstStyle/>
            <a:p>
              <a:endParaRPr lang="tr-TR"/>
            </a:p>
          </p:txBody>
        </p:sp>
        <p:sp>
          <p:nvSpPr>
            <p:cNvPr id="145462" name="Line 52"/>
            <p:cNvSpPr>
              <a:spLocks noChangeShapeType="1"/>
            </p:cNvSpPr>
            <p:nvPr/>
          </p:nvSpPr>
          <p:spPr bwMode="auto">
            <a:xfrm>
              <a:off x="3611" y="2053"/>
              <a:ext cx="0" cy="55"/>
            </a:xfrm>
            <a:prstGeom prst="line">
              <a:avLst/>
            </a:prstGeom>
            <a:noFill/>
            <a:ln w="19050">
              <a:solidFill>
                <a:srgbClr val="000000"/>
              </a:solidFill>
              <a:round/>
              <a:headEnd/>
              <a:tailEnd/>
            </a:ln>
          </p:spPr>
          <p:txBody>
            <a:bodyPr/>
            <a:lstStyle/>
            <a:p>
              <a:endParaRPr lang="tr-TR"/>
            </a:p>
          </p:txBody>
        </p:sp>
        <p:sp>
          <p:nvSpPr>
            <p:cNvPr id="145463" name="Line 53"/>
            <p:cNvSpPr>
              <a:spLocks noChangeShapeType="1"/>
            </p:cNvSpPr>
            <p:nvPr/>
          </p:nvSpPr>
          <p:spPr bwMode="auto">
            <a:xfrm>
              <a:off x="3611" y="2135"/>
              <a:ext cx="0" cy="56"/>
            </a:xfrm>
            <a:prstGeom prst="line">
              <a:avLst/>
            </a:prstGeom>
            <a:noFill/>
            <a:ln w="19050">
              <a:solidFill>
                <a:srgbClr val="000000"/>
              </a:solidFill>
              <a:round/>
              <a:headEnd/>
              <a:tailEnd/>
            </a:ln>
          </p:spPr>
          <p:txBody>
            <a:bodyPr/>
            <a:lstStyle/>
            <a:p>
              <a:endParaRPr lang="tr-TR"/>
            </a:p>
          </p:txBody>
        </p:sp>
        <p:sp>
          <p:nvSpPr>
            <p:cNvPr id="145464" name="Line 54"/>
            <p:cNvSpPr>
              <a:spLocks noChangeShapeType="1"/>
            </p:cNvSpPr>
            <p:nvPr/>
          </p:nvSpPr>
          <p:spPr bwMode="auto">
            <a:xfrm>
              <a:off x="3611" y="2218"/>
              <a:ext cx="0" cy="55"/>
            </a:xfrm>
            <a:prstGeom prst="line">
              <a:avLst/>
            </a:prstGeom>
            <a:noFill/>
            <a:ln w="19050">
              <a:solidFill>
                <a:srgbClr val="000000"/>
              </a:solidFill>
              <a:round/>
              <a:headEnd/>
              <a:tailEnd/>
            </a:ln>
          </p:spPr>
          <p:txBody>
            <a:bodyPr/>
            <a:lstStyle/>
            <a:p>
              <a:endParaRPr lang="tr-TR"/>
            </a:p>
          </p:txBody>
        </p:sp>
        <p:sp>
          <p:nvSpPr>
            <p:cNvPr id="145465" name="Line 55"/>
            <p:cNvSpPr>
              <a:spLocks noChangeShapeType="1"/>
            </p:cNvSpPr>
            <p:nvPr/>
          </p:nvSpPr>
          <p:spPr bwMode="auto">
            <a:xfrm>
              <a:off x="3611" y="2301"/>
              <a:ext cx="0" cy="55"/>
            </a:xfrm>
            <a:prstGeom prst="line">
              <a:avLst/>
            </a:prstGeom>
            <a:noFill/>
            <a:ln w="19050">
              <a:solidFill>
                <a:srgbClr val="000000"/>
              </a:solidFill>
              <a:round/>
              <a:headEnd/>
              <a:tailEnd/>
            </a:ln>
          </p:spPr>
          <p:txBody>
            <a:bodyPr/>
            <a:lstStyle/>
            <a:p>
              <a:endParaRPr lang="tr-TR"/>
            </a:p>
          </p:txBody>
        </p:sp>
        <p:sp>
          <p:nvSpPr>
            <p:cNvPr id="145466" name="Line 56"/>
            <p:cNvSpPr>
              <a:spLocks noChangeShapeType="1"/>
            </p:cNvSpPr>
            <p:nvPr/>
          </p:nvSpPr>
          <p:spPr bwMode="auto">
            <a:xfrm>
              <a:off x="3611" y="2383"/>
              <a:ext cx="0" cy="55"/>
            </a:xfrm>
            <a:prstGeom prst="line">
              <a:avLst/>
            </a:prstGeom>
            <a:noFill/>
            <a:ln w="19050">
              <a:solidFill>
                <a:srgbClr val="000000"/>
              </a:solidFill>
              <a:round/>
              <a:headEnd/>
              <a:tailEnd/>
            </a:ln>
          </p:spPr>
          <p:txBody>
            <a:bodyPr/>
            <a:lstStyle/>
            <a:p>
              <a:endParaRPr lang="tr-TR"/>
            </a:p>
          </p:txBody>
        </p:sp>
        <p:sp>
          <p:nvSpPr>
            <p:cNvPr id="145467" name="Line 57"/>
            <p:cNvSpPr>
              <a:spLocks noChangeShapeType="1"/>
            </p:cNvSpPr>
            <p:nvPr/>
          </p:nvSpPr>
          <p:spPr bwMode="auto">
            <a:xfrm>
              <a:off x="3611" y="2466"/>
              <a:ext cx="0" cy="55"/>
            </a:xfrm>
            <a:prstGeom prst="line">
              <a:avLst/>
            </a:prstGeom>
            <a:noFill/>
            <a:ln w="19050">
              <a:solidFill>
                <a:srgbClr val="000000"/>
              </a:solidFill>
              <a:round/>
              <a:headEnd/>
              <a:tailEnd/>
            </a:ln>
          </p:spPr>
          <p:txBody>
            <a:bodyPr/>
            <a:lstStyle/>
            <a:p>
              <a:endParaRPr lang="tr-TR"/>
            </a:p>
          </p:txBody>
        </p:sp>
        <p:sp>
          <p:nvSpPr>
            <p:cNvPr id="145468" name="Line 58"/>
            <p:cNvSpPr>
              <a:spLocks noChangeShapeType="1"/>
            </p:cNvSpPr>
            <p:nvPr/>
          </p:nvSpPr>
          <p:spPr bwMode="auto">
            <a:xfrm>
              <a:off x="3611" y="2549"/>
              <a:ext cx="0" cy="54"/>
            </a:xfrm>
            <a:prstGeom prst="line">
              <a:avLst/>
            </a:prstGeom>
            <a:noFill/>
            <a:ln w="19050">
              <a:solidFill>
                <a:srgbClr val="000000"/>
              </a:solidFill>
              <a:round/>
              <a:headEnd/>
              <a:tailEnd/>
            </a:ln>
          </p:spPr>
          <p:txBody>
            <a:bodyPr/>
            <a:lstStyle/>
            <a:p>
              <a:endParaRPr lang="tr-TR"/>
            </a:p>
          </p:txBody>
        </p:sp>
        <p:sp>
          <p:nvSpPr>
            <p:cNvPr id="145469" name="Line 59"/>
            <p:cNvSpPr>
              <a:spLocks noChangeShapeType="1"/>
            </p:cNvSpPr>
            <p:nvPr/>
          </p:nvSpPr>
          <p:spPr bwMode="auto">
            <a:xfrm>
              <a:off x="3611" y="2631"/>
              <a:ext cx="0" cy="55"/>
            </a:xfrm>
            <a:prstGeom prst="line">
              <a:avLst/>
            </a:prstGeom>
            <a:noFill/>
            <a:ln w="19050">
              <a:solidFill>
                <a:srgbClr val="000000"/>
              </a:solidFill>
              <a:round/>
              <a:headEnd/>
              <a:tailEnd/>
            </a:ln>
          </p:spPr>
          <p:txBody>
            <a:bodyPr/>
            <a:lstStyle/>
            <a:p>
              <a:endParaRPr lang="tr-TR"/>
            </a:p>
          </p:txBody>
        </p:sp>
        <p:sp>
          <p:nvSpPr>
            <p:cNvPr id="145470" name="Line 60"/>
            <p:cNvSpPr>
              <a:spLocks noChangeShapeType="1"/>
            </p:cNvSpPr>
            <p:nvPr/>
          </p:nvSpPr>
          <p:spPr bwMode="auto">
            <a:xfrm>
              <a:off x="3611" y="2714"/>
              <a:ext cx="0" cy="55"/>
            </a:xfrm>
            <a:prstGeom prst="line">
              <a:avLst/>
            </a:prstGeom>
            <a:noFill/>
            <a:ln w="19050">
              <a:solidFill>
                <a:srgbClr val="000000"/>
              </a:solidFill>
              <a:round/>
              <a:headEnd/>
              <a:tailEnd/>
            </a:ln>
          </p:spPr>
          <p:txBody>
            <a:bodyPr/>
            <a:lstStyle/>
            <a:p>
              <a:endParaRPr lang="tr-TR"/>
            </a:p>
          </p:txBody>
        </p:sp>
        <p:sp>
          <p:nvSpPr>
            <p:cNvPr id="145471" name="Line 61"/>
            <p:cNvSpPr>
              <a:spLocks noChangeShapeType="1"/>
            </p:cNvSpPr>
            <p:nvPr/>
          </p:nvSpPr>
          <p:spPr bwMode="auto">
            <a:xfrm>
              <a:off x="3611" y="2796"/>
              <a:ext cx="0" cy="55"/>
            </a:xfrm>
            <a:prstGeom prst="line">
              <a:avLst/>
            </a:prstGeom>
            <a:noFill/>
            <a:ln w="19050">
              <a:solidFill>
                <a:srgbClr val="000000"/>
              </a:solidFill>
              <a:round/>
              <a:headEnd/>
              <a:tailEnd/>
            </a:ln>
          </p:spPr>
          <p:txBody>
            <a:bodyPr/>
            <a:lstStyle/>
            <a:p>
              <a:endParaRPr lang="tr-TR"/>
            </a:p>
          </p:txBody>
        </p:sp>
        <p:sp>
          <p:nvSpPr>
            <p:cNvPr id="145472" name="Line 62"/>
            <p:cNvSpPr>
              <a:spLocks noChangeShapeType="1"/>
            </p:cNvSpPr>
            <p:nvPr/>
          </p:nvSpPr>
          <p:spPr bwMode="auto">
            <a:xfrm>
              <a:off x="3611" y="2879"/>
              <a:ext cx="0" cy="55"/>
            </a:xfrm>
            <a:prstGeom prst="line">
              <a:avLst/>
            </a:prstGeom>
            <a:noFill/>
            <a:ln w="19050">
              <a:solidFill>
                <a:srgbClr val="000000"/>
              </a:solidFill>
              <a:round/>
              <a:headEnd/>
              <a:tailEnd/>
            </a:ln>
          </p:spPr>
          <p:txBody>
            <a:bodyPr/>
            <a:lstStyle/>
            <a:p>
              <a:endParaRPr lang="tr-TR"/>
            </a:p>
          </p:txBody>
        </p:sp>
        <p:sp>
          <p:nvSpPr>
            <p:cNvPr id="145473" name="Line 63"/>
            <p:cNvSpPr>
              <a:spLocks noChangeShapeType="1"/>
            </p:cNvSpPr>
            <p:nvPr/>
          </p:nvSpPr>
          <p:spPr bwMode="auto">
            <a:xfrm>
              <a:off x="3611" y="2961"/>
              <a:ext cx="0" cy="56"/>
            </a:xfrm>
            <a:prstGeom prst="line">
              <a:avLst/>
            </a:prstGeom>
            <a:noFill/>
            <a:ln w="19050">
              <a:solidFill>
                <a:srgbClr val="000000"/>
              </a:solidFill>
              <a:round/>
              <a:headEnd/>
              <a:tailEnd/>
            </a:ln>
          </p:spPr>
          <p:txBody>
            <a:bodyPr/>
            <a:lstStyle/>
            <a:p>
              <a:endParaRPr lang="tr-TR"/>
            </a:p>
          </p:txBody>
        </p:sp>
        <p:sp>
          <p:nvSpPr>
            <p:cNvPr id="145474" name="Line 64"/>
            <p:cNvSpPr>
              <a:spLocks noChangeShapeType="1"/>
            </p:cNvSpPr>
            <p:nvPr/>
          </p:nvSpPr>
          <p:spPr bwMode="auto">
            <a:xfrm>
              <a:off x="3611" y="3044"/>
              <a:ext cx="0" cy="55"/>
            </a:xfrm>
            <a:prstGeom prst="line">
              <a:avLst/>
            </a:prstGeom>
            <a:noFill/>
            <a:ln w="19050">
              <a:solidFill>
                <a:srgbClr val="000000"/>
              </a:solidFill>
              <a:round/>
              <a:headEnd/>
              <a:tailEnd/>
            </a:ln>
          </p:spPr>
          <p:txBody>
            <a:bodyPr/>
            <a:lstStyle/>
            <a:p>
              <a:endParaRPr lang="tr-TR"/>
            </a:p>
          </p:txBody>
        </p:sp>
        <p:sp>
          <p:nvSpPr>
            <p:cNvPr id="145475" name="Line 65"/>
            <p:cNvSpPr>
              <a:spLocks noChangeShapeType="1"/>
            </p:cNvSpPr>
            <p:nvPr/>
          </p:nvSpPr>
          <p:spPr bwMode="auto">
            <a:xfrm>
              <a:off x="3611" y="3127"/>
              <a:ext cx="0" cy="55"/>
            </a:xfrm>
            <a:prstGeom prst="line">
              <a:avLst/>
            </a:prstGeom>
            <a:noFill/>
            <a:ln w="19050">
              <a:solidFill>
                <a:srgbClr val="000000"/>
              </a:solidFill>
              <a:round/>
              <a:headEnd/>
              <a:tailEnd/>
            </a:ln>
          </p:spPr>
          <p:txBody>
            <a:bodyPr/>
            <a:lstStyle/>
            <a:p>
              <a:endParaRPr lang="tr-TR"/>
            </a:p>
          </p:txBody>
        </p:sp>
        <p:sp>
          <p:nvSpPr>
            <p:cNvPr id="145476" name="Line 66"/>
            <p:cNvSpPr>
              <a:spLocks noChangeShapeType="1"/>
            </p:cNvSpPr>
            <p:nvPr/>
          </p:nvSpPr>
          <p:spPr bwMode="auto">
            <a:xfrm>
              <a:off x="3611" y="3209"/>
              <a:ext cx="0" cy="55"/>
            </a:xfrm>
            <a:prstGeom prst="line">
              <a:avLst/>
            </a:prstGeom>
            <a:noFill/>
            <a:ln w="19050">
              <a:solidFill>
                <a:srgbClr val="000000"/>
              </a:solidFill>
              <a:round/>
              <a:headEnd/>
              <a:tailEnd/>
            </a:ln>
          </p:spPr>
          <p:txBody>
            <a:bodyPr/>
            <a:lstStyle/>
            <a:p>
              <a:endParaRPr lang="tr-TR"/>
            </a:p>
          </p:txBody>
        </p:sp>
        <p:sp>
          <p:nvSpPr>
            <p:cNvPr id="145477" name="Line 67"/>
            <p:cNvSpPr>
              <a:spLocks noChangeShapeType="1"/>
            </p:cNvSpPr>
            <p:nvPr/>
          </p:nvSpPr>
          <p:spPr bwMode="auto">
            <a:xfrm>
              <a:off x="3611" y="3292"/>
              <a:ext cx="0" cy="55"/>
            </a:xfrm>
            <a:prstGeom prst="line">
              <a:avLst/>
            </a:prstGeom>
            <a:noFill/>
            <a:ln w="19050">
              <a:solidFill>
                <a:srgbClr val="000000"/>
              </a:solidFill>
              <a:round/>
              <a:headEnd/>
              <a:tailEnd/>
            </a:ln>
          </p:spPr>
          <p:txBody>
            <a:bodyPr/>
            <a:lstStyle/>
            <a:p>
              <a:endParaRPr lang="tr-TR"/>
            </a:p>
          </p:txBody>
        </p:sp>
        <p:sp>
          <p:nvSpPr>
            <p:cNvPr id="145478" name="Line 68"/>
            <p:cNvSpPr>
              <a:spLocks noChangeShapeType="1"/>
            </p:cNvSpPr>
            <p:nvPr/>
          </p:nvSpPr>
          <p:spPr bwMode="auto">
            <a:xfrm>
              <a:off x="3611" y="3374"/>
              <a:ext cx="0" cy="55"/>
            </a:xfrm>
            <a:prstGeom prst="line">
              <a:avLst/>
            </a:prstGeom>
            <a:noFill/>
            <a:ln w="19050">
              <a:solidFill>
                <a:srgbClr val="000000"/>
              </a:solidFill>
              <a:round/>
              <a:headEnd/>
              <a:tailEnd/>
            </a:ln>
          </p:spPr>
          <p:txBody>
            <a:bodyPr/>
            <a:lstStyle/>
            <a:p>
              <a:endParaRPr lang="tr-TR"/>
            </a:p>
          </p:txBody>
        </p:sp>
        <p:sp>
          <p:nvSpPr>
            <p:cNvPr id="145479" name="Line 69"/>
            <p:cNvSpPr>
              <a:spLocks noChangeShapeType="1"/>
            </p:cNvSpPr>
            <p:nvPr/>
          </p:nvSpPr>
          <p:spPr bwMode="auto">
            <a:xfrm>
              <a:off x="3611" y="3457"/>
              <a:ext cx="0" cy="60"/>
            </a:xfrm>
            <a:prstGeom prst="line">
              <a:avLst/>
            </a:prstGeom>
            <a:noFill/>
            <a:ln w="19050">
              <a:solidFill>
                <a:srgbClr val="000000"/>
              </a:solidFill>
              <a:round/>
              <a:headEnd/>
              <a:tailEnd/>
            </a:ln>
          </p:spPr>
          <p:txBody>
            <a:bodyPr/>
            <a:lstStyle/>
            <a:p>
              <a:endParaRPr lang="tr-TR"/>
            </a:p>
          </p:txBody>
        </p:sp>
        <p:sp>
          <p:nvSpPr>
            <p:cNvPr id="145480" name="Rectangle 70"/>
            <p:cNvSpPr>
              <a:spLocks noChangeArrowheads="1"/>
            </p:cNvSpPr>
            <p:nvPr/>
          </p:nvSpPr>
          <p:spPr bwMode="auto">
            <a:xfrm>
              <a:off x="968" y="2032"/>
              <a:ext cx="68" cy="89"/>
            </a:xfrm>
            <a:prstGeom prst="rect">
              <a:avLst/>
            </a:prstGeom>
            <a:noFill/>
            <a:ln w="19050">
              <a:solidFill>
                <a:srgbClr val="000000"/>
              </a:solidFill>
              <a:miter lim="800000"/>
              <a:headEnd/>
              <a:tailEnd/>
            </a:ln>
          </p:spPr>
          <p:txBody>
            <a:bodyPr/>
            <a:lstStyle/>
            <a:p>
              <a:endParaRPr lang="tr-TR"/>
            </a:p>
          </p:txBody>
        </p:sp>
        <p:sp>
          <p:nvSpPr>
            <p:cNvPr id="145481" name="Line 71"/>
            <p:cNvSpPr>
              <a:spLocks noChangeShapeType="1"/>
            </p:cNvSpPr>
            <p:nvPr/>
          </p:nvSpPr>
          <p:spPr bwMode="auto">
            <a:xfrm>
              <a:off x="1648" y="3269"/>
              <a:ext cx="1246" cy="0"/>
            </a:xfrm>
            <a:prstGeom prst="line">
              <a:avLst/>
            </a:prstGeom>
            <a:noFill/>
            <a:ln w="19050">
              <a:solidFill>
                <a:srgbClr val="000000"/>
              </a:solidFill>
              <a:round/>
              <a:headEnd/>
              <a:tailEnd/>
            </a:ln>
          </p:spPr>
          <p:txBody>
            <a:bodyPr/>
            <a:lstStyle/>
            <a:p>
              <a:endParaRPr lang="tr-TR"/>
            </a:p>
          </p:txBody>
        </p:sp>
        <p:sp>
          <p:nvSpPr>
            <p:cNvPr id="145482" name="Line 72"/>
            <p:cNvSpPr>
              <a:spLocks noChangeShapeType="1"/>
            </p:cNvSpPr>
            <p:nvPr/>
          </p:nvSpPr>
          <p:spPr bwMode="auto">
            <a:xfrm>
              <a:off x="2962" y="3269"/>
              <a:ext cx="649" cy="0"/>
            </a:xfrm>
            <a:prstGeom prst="line">
              <a:avLst/>
            </a:prstGeom>
            <a:noFill/>
            <a:ln w="19050">
              <a:solidFill>
                <a:srgbClr val="000000"/>
              </a:solidFill>
              <a:round/>
              <a:headEnd/>
              <a:tailEnd/>
            </a:ln>
          </p:spPr>
          <p:txBody>
            <a:bodyPr/>
            <a:lstStyle/>
            <a:p>
              <a:endParaRPr lang="tr-TR"/>
            </a:p>
          </p:txBody>
        </p:sp>
        <p:sp>
          <p:nvSpPr>
            <p:cNvPr id="145483" name="Line 73"/>
            <p:cNvSpPr>
              <a:spLocks noChangeShapeType="1"/>
            </p:cNvSpPr>
            <p:nvPr/>
          </p:nvSpPr>
          <p:spPr bwMode="auto">
            <a:xfrm>
              <a:off x="3332" y="2032"/>
              <a:ext cx="68" cy="0"/>
            </a:xfrm>
            <a:prstGeom prst="line">
              <a:avLst/>
            </a:prstGeom>
            <a:noFill/>
            <a:ln w="19050">
              <a:solidFill>
                <a:srgbClr val="000000"/>
              </a:solidFill>
              <a:round/>
              <a:headEnd/>
              <a:tailEnd/>
            </a:ln>
          </p:spPr>
          <p:txBody>
            <a:bodyPr/>
            <a:lstStyle/>
            <a:p>
              <a:endParaRPr lang="tr-TR"/>
            </a:p>
          </p:txBody>
        </p:sp>
        <p:sp>
          <p:nvSpPr>
            <p:cNvPr id="145484" name="Line 74"/>
            <p:cNvSpPr>
              <a:spLocks noChangeShapeType="1"/>
            </p:cNvSpPr>
            <p:nvPr/>
          </p:nvSpPr>
          <p:spPr bwMode="auto">
            <a:xfrm>
              <a:off x="3332" y="2120"/>
              <a:ext cx="68" cy="0"/>
            </a:xfrm>
            <a:prstGeom prst="line">
              <a:avLst/>
            </a:prstGeom>
            <a:noFill/>
            <a:ln w="19050">
              <a:solidFill>
                <a:srgbClr val="000000"/>
              </a:solidFill>
              <a:round/>
              <a:headEnd/>
              <a:tailEnd/>
            </a:ln>
          </p:spPr>
          <p:txBody>
            <a:bodyPr/>
            <a:lstStyle/>
            <a:p>
              <a:endParaRPr lang="tr-TR"/>
            </a:p>
          </p:txBody>
        </p:sp>
        <p:sp>
          <p:nvSpPr>
            <p:cNvPr id="145485" name="Line 75"/>
            <p:cNvSpPr>
              <a:spLocks noChangeShapeType="1"/>
            </p:cNvSpPr>
            <p:nvPr/>
          </p:nvSpPr>
          <p:spPr bwMode="auto">
            <a:xfrm>
              <a:off x="2333" y="2032"/>
              <a:ext cx="0" cy="88"/>
            </a:xfrm>
            <a:prstGeom prst="line">
              <a:avLst/>
            </a:prstGeom>
            <a:noFill/>
            <a:ln w="19050">
              <a:solidFill>
                <a:srgbClr val="000000"/>
              </a:solidFill>
              <a:round/>
              <a:headEnd/>
              <a:tailEnd/>
            </a:ln>
          </p:spPr>
          <p:txBody>
            <a:bodyPr/>
            <a:lstStyle/>
            <a:p>
              <a:endParaRPr lang="tr-TR"/>
            </a:p>
          </p:txBody>
        </p:sp>
        <p:sp>
          <p:nvSpPr>
            <p:cNvPr id="145486" name="Line 76"/>
            <p:cNvSpPr>
              <a:spLocks noChangeShapeType="1"/>
            </p:cNvSpPr>
            <p:nvPr/>
          </p:nvSpPr>
          <p:spPr bwMode="auto">
            <a:xfrm>
              <a:off x="2333" y="3269"/>
              <a:ext cx="0" cy="88"/>
            </a:xfrm>
            <a:prstGeom prst="line">
              <a:avLst/>
            </a:prstGeom>
            <a:noFill/>
            <a:ln w="19050">
              <a:solidFill>
                <a:srgbClr val="000000"/>
              </a:solidFill>
              <a:round/>
              <a:headEnd/>
              <a:tailEnd/>
            </a:ln>
          </p:spPr>
          <p:txBody>
            <a:bodyPr/>
            <a:lstStyle/>
            <a:p>
              <a:endParaRPr lang="tr-TR"/>
            </a:p>
          </p:txBody>
        </p:sp>
        <p:sp>
          <p:nvSpPr>
            <p:cNvPr id="145487" name="Line 77"/>
            <p:cNvSpPr>
              <a:spLocks noChangeShapeType="1"/>
            </p:cNvSpPr>
            <p:nvPr/>
          </p:nvSpPr>
          <p:spPr bwMode="auto">
            <a:xfrm>
              <a:off x="2401" y="3269"/>
              <a:ext cx="0" cy="88"/>
            </a:xfrm>
            <a:prstGeom prst="line">
              <a:avLst/>
            </a:prstGeom>
            <a:noFill/>
            <a:ln w="19050">
              <a:solidFill>
                <a:srgbClr val="000000"/>
              </a:solidFill>
              <a:round/>
              <a:headEnd/>
              <a:tailEnd/>
            </a:ln>
          </p:spPr>
          <p:txBody>
            <a:bodyPr/>
            <a:lstStyle/>
            <a:p>
              <a:endParaRPr lang="tr-TR"/>
            </a:p>
          </p:txBody>
        </p:sp>
        <p:sp>
          <p:nvSpPr>
            <p:cNvPr id="145488" name="Rectangle 78"/>
            <p:cNvSpPr>
              <a:spLocks noChangeArrowheads="1"/>
            </p:cNvSpPr>
            <p:nvPr/>
          </p:nvSpPr>
          <p:spPr bwMode="auto">
            <a:xfrm>
              <a:off x="968" y="917"/>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489" name="Rectangle 79"/>
            <p:cNvSpPr>
              <a:spLocks noChangeArrowheads="1"/>
            </p:cNvSpPr>
            <p:nvPr/>
          </p:nvSpPr>
          <p:spPr bwMode="auto">
            <a:xfrm>
              <a:off x="968" y="917"/>
              <a:ext cx="68" cy="1"/>
            </a:xfrm>
            <a:prstGeom prst="rect">
              <a:avLst/>
            </a:prstGeom>
            <a:noFill/>
            <a:ln w="19050">
              <a:solidFill>
                <a:srgbClr val="000000"/>
              </a:solidFill>
              <a:miter lim="800000"/>
              <a:headEnd/>
              <a:tailEnd/>
            </a:ln>
          </p:spPr>
          <p:txBody>
            <a:bodyPr/>
            <a:lstStyle/>
            <a:p>
              <a:endParaRPr lang="tr-TR"/>
            </a:p>
          </p:txBody>
        </p:sp>
        <p:sp>
          <p:nvSpPr>
            <p:cNvPr id="145490" name="Rectangle 80"/>
            <p:cNvSpPr>
              <a:spLocks noChangeArrowheads="1"/>
            </p:cNvSpPr>
            <p:nvPr/>
          </p:nvSpPr>
          <p:spPr bwMode="auto">
            <a:xfrm>
              <a:off x="2333" y="917"/>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491" name="Rectangle 81"/>
            <p:cNvSpPr>
              <a:spLocks noChangeArrowheads="1"/>
            </p:cNvSpPr>
            <p:nvPr/>
          </p:nvSpPr>
          <p:spPr bwMode="auto">
            <a:xfrm>
              <a:off x="2333" y="917"/>
              <a:ext cx="68" cy="1"/>
            </a:xfrm>
            <a:prstGeom prst="rect">
              <a:avLst/>
            </a:prstGeom>
            <a:noFill/>
            <a:ln w="19050">
              <a:solidFill>
                <a:srgbClr val="000000"/>
              </a:solidFill>
              <a:miter lim="800000"/>
              <a:headEnd/>
              <a:tailEnd/>
            </a:ln>
          </p:spPr>
          <p:txBody>
            <a:bodyPr/>
            <a:lstStyle/>
            <a:p>
              <a:endParaRPr lang="tr-TR"/>
            </a:p>
          </p:txBody>
        </p:sp>
        <p:sp>
          <p:nvSpPr>
            <p:cNvPr id="145492" name="Rectangle 82"/>
            <p:cNvSpPr>
              <a:spLocks noChangeArrowheads="1"/>
            </p:cNvSpPr>
            <p:nvPr/>
          </p:nvSpPr>
          <p:spPr bwMode="auto">
            <a:xfrm>
              <a:off x="3332" y="917"/>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493" name="Rectangle 83"/>
            <p:cNvSpPr>
              <a:spLocks noChangeArrowheads="1"/>
            </p:cNvSpPr>
            <p:nvPr/>
          </p:nvSpPr>
          <p:spPr bwMode="auto">
            <a:xfrm>
              <a:off x="3332" y="917"/>
              <a:ext cx="68" cy="1"/>
            </a:xfrm>
            <a:prstGeom prst="rect">
              <a:avLst/>
            </a:prstGeom>
            <a:noFill/>
            <a:ln w="19050">
              <a:solidFill>
                <a:srgbClr val="000000"/>
              </a:solidFill>
              <a:miter lim="800000"/>
              <a:headEnd/>
              <a:tailEnd/>
            </a:ln>
          </p:spPr>
          <p:txBody>
            <a:bodyPr/>
            <a:lstStyle/>
            <a:p>
              <a:endParaRPr lang="tr-TR"/>
            </a:p>
          </p:txBody>
        </p:sp>
        <p:sp>
          <p:nvSpPr>
            <p:cNvPr id="145494" name="Freeform 84"/>
            <p:cNvSpPr>
              <a:spLocks/>
            </p:cNvSpPr>
            <p:nvPr/>
          </p:nvSpPr>
          <p:spPr bwMode="auto">
            <a:xfrm>
              <a:off x="968" y="917"/>
              <a:ext cx="68" cy="88"/>
            </a:xfrm>
            <a:custGeom>
              <a:avLst/>
              <a:gdLst>
                <a:gd name="T0" fmla="*/ 0 w 339"/>
                <a:gd name="T1" fmla="*/ 0 h 352"/>
                <a:gd name="T2" fmla="*/ 0 w 339"/>
                <a:gd name="T3" fmla="*/ 352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0" y="352"/>
                  </a:lnTo>
                  <a:lnTo>
                    <a:pt x="339"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495" name="Freeform 85"/>
            <p:cNvSpPr>
              <a:spLocks/>
            </p:cNvSpPr>
            <p:nvPr/>
          </p:nvSpPr>
          <p:spPr bwMode="auto">
            <a:xfrm>
              <a:off x="968" y="917"/>
              <a:ext cx="68" cy="88"/>
            </a:xfrm>
            <a:custGeom>
              <a:avLst/>
              <a:gdLst>
                <a:gd name="T0" fmla="*/ 0 w 339"/>
                <a:gd name="T1" fmla="*/ 0 h 352"/>
                <a:gd name="T2" fmla="*/ 0 w 339"/>
                <a:gd name="T3" fmla="*/ 352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0" y="352"/>
                  </a:lnTo>
                  <a:lnTo>
                    <a:pt x="339" y="352"/>
                  </a:lnTo>
                  <a:lnTo>
                    <a:pt x="0" y="0"/>
                  </a:lnTo>
                  <a:close/>
                </a:path>
              </a:pathLst>
            </a:custGeom>
            <a:noFill/>
            <a:ln w="19050" cmpd="sng">
              <a:solidFill>
                <a:srgbClr val="000000"/>
              </a:solidFill>
              <a:prstDash val="solid"/>
              <a:round/>
              <a:headEnd/>
              <a:tailEnd/>
            </a:ln>
          </p:spPr>
          <p:txBody>
            <a:bodyPr/>
            <a:lstStyle/>
            <a:p>
              <a:endParaRPr lang="tr-TR"/>
            </a:p>
          </p:txBody>
        </p:sp>
        <p:sp>
          <p:nvSpPr>
            <p:cNvPr id="145496" name="Freeform 86"/>
            <p:cNvSpPr>
              <a:spLocks/>
            </p:cNvSpPr>
            <p:nvPr/>
          </p:nvSpPr>
          <p:spPr bwMode="auto">
            <a:xfrm>
              <a:off x="968" y="917"/>
              <a:ext cx="68" cy="88"/>
            </a:xfrm>
            <a:custGeom>
              <a:avLst/>
              <a:gdLst>
                <a:gd name="T0" fmla="*/ 0 w 339"/>
                <a:gd name="T1" fmla="*/ 0 h 352"/>
                <a:gd name="T2" fmla="*/ 339 w 339"/>
                <a:gd name="T3" fmla="*/ 0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339" y="0"/>
                  </a:lnTo>
                  <a:lnTo>
                    <a:pt x="339"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497" name="Freeform 87"/>
            <p:cNvSpPr>
              <a:spLocks/>
            </p:cNvSpPr>
            <p:nvPr/>
          </p:nvSpPr>
          <p:spPr bwMode="auto">
            <a:xfrm>
              <a:off x="968" y="917"/>
              <a:ext cx="68" cy="88"/>
            </a:xfrm>
            <a:custGeom>
              <a:avLst/>
              <a:gdLst>
                <a:gd name="T0" fmla="*/ 0 w 339"/>
                <a:gd name="T1" fmla="*/ 0 h 352"/>
                <a:gd name="T2" fmla="*/ 339 w 339"/>
                <a:gd name="T3" fmla="*/ 0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339" y="0"/>
                  </a:lnTo>
                  <a:lnTo>
                    <a:pt x="339" y="352"/>
                  </a:lnTo>
                  <a:lnTo>
                    <a:pt x="0" y="0"/>
                  </a:lnTo>
                  <a:close/>
                </a:path>
              </a:pathLst>
            </a:custGeom>
            <a:noFill/>
            <a:ln w="19050" cmpd="sng">
              <a:solidFill>
                <a:srgbClr val="000000"/>
              </a:solidFill>
              <a:prstDash val="solid"/>
              <a:round/>
              <a:headEnd/>
              <a:tailEnd/>
            </a:ln>
          </p:spPr>
          <p:txBody>
            <a:bodyPr/>
            <a:lstStyle/>
            <a:p>
              <a:endParaRPr lang="tr-TR"/>
            </a:p>
          </p:txBody>
        </p:sp>
        <p:sp>
          <p:nvSpPr>
            <p:cNvPr id="145498" name="Freeform 88"/>
            <p:cNvSpPr>
              <a:spLocks/>
            </p:cNvSpPr>
            <p:nvPr/>
          </p:nvSpPr>
          <p:spPr bwMode="auto">
            <a:xfrm>
              <a:off x="2333" y="917"/>
              <a:ext cx="68" cy="88"/>
            </a:xfrm>
            <a:custGeom>
              <a:avLst/>
              <a:gdLst>
                <a:gd name="T0" fmla="*/ 0 w 339"/>
                <a:gd name="T1" fmla="*/ 0 h 352"/>
                <a:gd name="T2" fmla="*/ 0 w 339"/>
                <a:gd name="T3" fmla="*/ 352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0" y="352"/>
                  </a:lnTo>
                  <a:lnTo>
                    <a:pt x="339"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499" name="Freeform 89"/>
            <p:cNvSpPr>
              <a:spLocks/>
            </p:cNvSpPr>
            <p:nvPr/>
          </p:nvSpPr>
          <p:spPr bwMode="auto">
            <a:xfrm>
              <a:off x="2333" y="917"/>
              <a:ext cx="68" cy="88"/>
            </a:xfrm>
            <a:custGeom>
              <a:avLst/>
              <a:gdLst>
                <a:gd name="T0" fmla="*/ 0 w 339"/>
                <a:gd name="T1" fmla="*/ 0 h 352"/>
                <a:gd name="T2" fmla="*/ 0 w 339"/>
                <a:gd name="T3" fmla="*/ 352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0" y="352"/>
                  </a:lnTo>
                  <a:lnTo>
                    <a:pt x="339" y="352"/>
                  </a:lnTo>
                  <a:lnTo>
                    <a:pt x="0" y="0"/>
                  </a:lnTo>
                  <a:close/>
                </a:path>
              </a:pathLst>
            </a:custGeom>
            <a:noFill/>
            <a:ln w="19050" cmpd="sng">
              <a:solidFill>
                <a:srgbClr val="000000"/>
              </a:solidFill>
              <a:prstDash val="solid"/>
              <a:round/>
              <a:headEnd/>
              <a:tailEnd/>
            </a:ln>
          </p:spPr>
          <p:txBody>
            <a:bodyPr/>
            <a:lstStyle/>
            <a:p>
              <a:endParaRPr lang="tr-TR"/>
            </a:p>
          </p:txBody>
        </p:sp>
        <p:sp>
          <p:nvSpPr>
            <p:cNvPr id="145500" name="Freeform 90"/>
            <p:cNvSpPr>
              <a:spLocks/>
            </p:cNvSpPr>
            <p:nvPr/>
          </p:nvSpPr>
          <p:spPr bwMode="auto">
            <a:xfrm>
              <a:off x="2333" y="917"/>
              <a:ext cx="68" cy="88"/>
            </a:xfrm>
            <a:custGeom>
              <a:avLst/>
              <a:gdLst>
                <a:gd name="T0" fmla="*/ 0 w 339"/>
                <a:gd name="T1" fmla="*/ 0 h 352"/>
                <a:gd name="T2" fmla="*/ 339 w 339"/>
                <a:gd name="T3" fmla="*/ 0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339" y="0"/>
                  </a:lnTo>
                  <a:lnTo>
                    <a:pt x="339"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01" name="Freeform 91"/>
            <p:cNvSpPr>
              <a:spLocks/>
            </p:cNvSpPr>
            <p:nvPr/>
          </p:nvSpPr>
          <p:spPr bwMode="auto">
            <a:xfrm>
              <a:off x="2333" y="917"/>
              <a:ext cx="68" cy="88"/>
            </a:xfrm>
            <a:custGeom>
              <a:avLst/>
              <a:gdLst>
                <a:gd name="T0" fmla="*/ 0 w 339"/>
                <a:gd name="T1" fmla="*/ 0 h 352"/>
                <a:gd name="T2" fmla="*/ 339 w 339"/>
                <a:gd name="T3" fmla="*/ 0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339" y="0"/>
                  </a:lnTo>
                  <a:lnTo>
                    <a:pt x="339" y="352"/>
                  </a:lnTo>
                  <a:lnTo>
                    <a:pt x="0" y="0"/>
                  </a:lnTo>
                  <a:close/>
                </a:path>
              </a:pathLst>
            </a:custGeom>
            <a:noFill/>
            <a:ln w="19050" cmpd="sng">
              <a:solidFill>
                <a:srgbClr val="000000"/>
              </a:solidFill>
              <a:prstDash val="solid"/>
              <a:round/>
              <a:headEnd/>
              <a:tailEnd/>
            </a:ln>
          </p:spPr>
          <p:txBody>
            <a:bodyPr/>
            <a:lstStyle/>
            <a:p>
              <a:endParaRPr lang="tr-TR"/>
            </a:p>
          </p:txBody>
        </p:sp>
        <p:sp>
          <p:nvSpPr>
            <p:cNvPr id="145502" name="Freeform 92"/>
            <p:cNvSpPr>
              <a:spLocks/>
            </p:cNvSpPr>
            <p:nvPr/>
          </p:nvSpPr>
          <p:spPr bwMode="auto">
            <a:xfrm>
              <a:off x="3332" y="917"/>
              <a:ext cx="68" cy="88"/>
            </a:xfrm>
            <a:custGeom>
              <a:avLst/>
              <a:gdLst>
                <a:gd name="T0" fmla="*/ 0 w 338"/>
                <a:gd name="T1" fmla="*/ 0 h 352"/>
                <a:gd name="T2" fmla="*/ 0 w 338"/>
                <a:gd name="T3" fmla="*/ 352 h 352"/>
                <a:gd name="T4" fmla="*/ 338 w 338"/>
                <a:gd name="T5" fmla="*/ 352 h 352"/>
                <a:gd name="T6" fmla="*/ 0 w 338"/>
                <a:gd name="T7" fmla="*/ 0 h 352"/>
                <a:gd name="T8" fmla="*/ 0 60000 65536"/>
                <a:gd name="T9" fmla="*/ 0 60000 65536"/>
                <a:gd name="T10" fmla="*/ 0 60000 65536"/>
                <a:gd name="T11" fmla="*/ 0 60000 65536"/>
                <a:gd name="T12" fmla="*/ 0 w 338"/>
                <a:gd name="T13" fmla="*/ 0 h 352"/>
                <a:gd name="T14" fmla="*/ 338 w 338"/>
                <a:gd name="T15" fmla="*/ 352 h 352"/>
              </a:gdLst>
              <a:ahLst/>
              <a:cxnLst>
                <a:cxn ang="T8">
                  <a:pos x="T0" y="T1"/>
                </a:cxn>
                <a:cxn ang="T9">
                  <a:pos x="T2" y="T3"/>
                </a:cxn>
                <a:cxn ang="T10">
                  <a:pos x="T4" y="T5"/>
                </a:cxn>
                <a:cxn ang="T11">
                  <a:pos x="T6" y="T7"/>
                </a:cxn>
              </a:cxnLst>
              <a:rect l="T12" t="T13" r="T14" b="T15"/>
              <a:pathLst>
                <a:path w="338" h="352">
                  <a:moveTo>
                    <a:pt x="0" y="0"/>
                  </a:moveTo>
                  <a:lnTo>
                    <a:pt x="0" y="352"/>
                  </a:lnTo>
                  <a:lnTo>
                    <a:pt x="338"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03" name="Freeform 93"/>
            <p:cNvSpPr>
              <a:spLocks/>
            </p:cNvSpPr>
            <p:nvPr/>
          </p:nvSpPr>
          <p:spPr bwMode="auto">
            <a:xfrm>
              <a:off x="3332" y="917"/>
              <a:ext cx="68" cy="88"/>
            </a:xfrm>
            <a:custGeom>
              <a:avLst/>
              <a:gdLst>
                <a:gd name="T0" fmla="*/ 0 w 338"/>
                <a:gd name="T1" fmla="*/ 0 h 352"/>
                <a:gd name="T2" fmla="*/ 0 w 338"/>
                <a:gd name="T3" fmla="*/ 352 h 352"/>
                <a:gd name="T4" fmla="*/ 338 w 338"/>
                <a:gd name="T5" fmla="*/ 352 h 352"/>
                <a:gd name="T6" fmla="*/ 0 w 338"/>
                <a:gd name="T7" fmla="*/ 0 h 352"/>
                <a:gd name="T8" fmla="*/ 0 60000 65536"/>
                <a:gd name="T9" fmla="*/ 0 60000 65536"/>
                <a:gd name="T10" fmla="*/ 0 60000 65536"/>
                <a:gd name="T11" fmla="*/ 0 60000 65536"/>
                <a:gd name="T12" fmla="*/ 0 w 338"/>
                <a:gd name="T13" fmla="*/ 0 h 352"/>
                <a:gd name="T14" fmla="*/ 338 w 338"/>
                <a:gd name="T15" fmla="*/ 352 h 352"/>
              </a:gdLst>
              <a:ahLst/>
              <a:cxnLst>
                <a:cxn ang="T8">
                  <a:pos x="T0" y="T1"/>
                </a:cxn>
                <a:cxn ang="T9">
                  <a:pos x="T2" y="T3"/>
                </a:cxn>
                <a:cxn ang="T10">
                  <a:pos x="T4" y="T5"/>
                </a:cxn>
                <a:cxn ang="T11">
                  <a:pos x="T6" y="T7"/>
                </a:cxn>
              </a:cxnLst>
              <a:rect l="T12" t="T13" r="T14" b="T15"/>
              <a:pathLst>
                <a:path w="338" h="352">
                  <a:moveTo>
                    <a:pt x="0" y="0"/>
                  </a:moveTo>
                  <a:lnTo>
                    <a:pt x="0" y="352"/>
                  </a:lnTo>
                  <a:lnTo>
                    <a:pt x="338" y="352"/>
                  </a:lnTo>
                  <a:lnTo>
                    <a:pt x="0" y="0"/>
                  </a:lnTo>
                  <a:close/>
                </a:path>
              </a:pathLst>
            </a:custGeom>
            <a:noFill/>
            <a:ln w="19050" cmpd="sng">
              <a:solidFill>
                <a:srgbClr val="000000"/>
              </a:solidFill>
              <a:prstDash val="solid"/>
              <a:round/>
              <a:headEnd/>
              <a:tailEnd/>
            </a:ln>
          </p:spPr>
          <p:txBody>
            <a:bodyPr/>
            <a:lstStyle/>
            <a:p>
              <a:endParaRPr lang="tr-TR"/>
            </a:p>
          </p:txBody>
        </p:sp>
        <p:sp>
          <p:nvSpPr>
            <p:cNvPr id="145504" name="Freeform 94"/>
            <p:cNvSpPr>
              <a:spLocks/>
            </p:cNvSpPr>
            <p:nvPr/>
          </p:nvSpPr>
          <p:spPr bwMode="auto">
            <a:xfrm>
              <a:off x="3332" y="917"/>
              <a:ext cx="68" cy="88"/>
            </a:xfrm>
            <a:custGeom>
              <a:avLst/>
              <a:gdLst>
                <a:gd name="T0" fmla="*/ 0 w 338"/>
                <a:gd name="T1" fmla="*/ 0 h 352"/>
                <a:gd name="T2" fmla="*/ 338 w 338"/>
                <a:gd name="T3" fmla="*/ 0 h 352"/>
                <a:gd name="T4" fmla="*/ 338 w 338"/>
                <a:gd name="T5" fmla="*/ 352 h 352"/>
                <a:gd name="T6" fmla="*/ 0 w 338"/>
                <a:gd name="T7" fmla="*/ 0 h 352"/>
                <a:gd name="T8" fmla="*/ 0 60000 65536"/>
                <a:gd name="T9" fmla="*/ 0 60000 65536"/>
                <a:gd name="T10" fmla="*/ 0 60000 65536"/>
                <a:gd name="T11" fmla="*/ 0 60000 65536"/>
                <a:gd name="T12" fmla="*/ 0 w 338"/>
                <a:gd name="T13" fmla="*/ 0 h 352"/>
                <a:gd name="T14" fmla="*/ 338 w 338"/>
                <a:gd name="T15" fmla="*/ 352 h 352"/>
              </a:gdLst>
              <a:ahLst/>
              <a:cxnLst>
                <a:cxn ang="T8">
                  <a:pos x="T0" y="T1"/>
                </a:cxn>
                <a:cxn ang="T9">
                  <a:pos x="T2" y="T3"/>
                </a:cxn>
                <a:cxn ang="T10">
                  <a:pos x="T4" y="T5"/>
                </a:cxn>
                <a:cxn ang="T11">
                  <a:pos x="T6" y="T7"/>
                </a:cxn>
              </a:cxnLst>
              <a:rect l="T12" t="T13" r="T14" b="T15"/>
              <a:pathLst>
                <a:path w="338" h="352">
                  <a:moveTo>
                    <a:pt x="0" y="0"/>
                  </a:moveTo>
                  <a:lnTo>
                    <a:pt x="338" y="0"/>
                  </a:lnTo>
                  <a:lnTo>
                    <a:pt x="338"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05" name="Freeform 95"/>
            <p:cNvSpPr>
              <a:spLocks/>
            </p:cNvSpPr>
            <p:nvPr/>
          </p:nvSpPr>
          <p:spPr bwMode="auto">
            <a:xfrm>
              <a:off x="3332" y="917"/>
              <a:ext cx="68" cy="88"/>
            </a:xfrm>
            <a:custGeom>
              <a:avLst/>
              <a:gdLst>
                <a:gd name="T0" fmla="*/ 0 w 338"/>
                <a:gd name="T1" fmla="*/ 0 h 352"/>
                <a:gd name="T2" fmla="*/ 338 w 338"/>
                <a:gd name="T3" fmla="*/ 0 h 352"/>
                <a:gd name="T4" fmla="*/ 338 w 338"/>
                <a:gd name="T5" fmla="*/ 352 h 352"/>
                <a:gd name="T6" fmla="*/ 0 w 338"/>
                <a:gd name="T7" fmla="*/ 0 h 352"/>
                <a:gd name="T8" fmla="*/ 0 60000 65536"/>
                <a:gd name="T9" fmla="*/ 0 60000 65536"/>
                <a:gd name="T10" fmla="*/ 0 60000 65536"/>
                <a:gd name="T11" fmla="*/ 0 60000 65536"/>
                <a:gd name="T12" fmla="*/ 0 w 338"/>
                <a:gd name="T13" fmla="*/ 0 h 352"/>
                <a:gd name="T14" fmla="*/ 338 w 338"/>
                <a:gd name="T15" fmla="*/ 352 h 352"/>
              </a:gdLst>
              <a:ahLst/>
              <a:cxnLst>
                <a:cxn ang="T8">
                  <a:pos x="T0" y="T1"/>
                </a:cxn>
                <a:cxn ang="T9">
                  <a:pos x="T2" y="T3"/>
                </a:cxn>
                <a:cxn ang="T10">
                  <a:pos x="T4" y="T5"/>
                </a:cxn>
                <a:cxn ang="T11">
                  <a:pos x="T6" y="T7"/>
                </a:cxn>
              </a:cxnLst>
              <a:rect l="T12" t="T13" r="T14" b="T15"/>
              <a:pathLst>
                <a:path w="338" h="352">
                  <a:moveTo>
                    <a:pt x="0" y="0"/>
                  </a:moveTo>
                  <a:lnTo>
                    <a:pt x="338" y="0"/>
                  </a:lnTo>
                  <a:lnTo>
                    <a:pt x="338" y="352"/>
                  </a:lnTo>
                  <a:lnTo>
                    <a:pt x="0" y="0"/>
                  </a:lnTo>
                  <a:close/>
                </a:path>
              </a:pathLst>
            </a:custGeom>
            <a:noFill/>
            <a:ln w="19050" cmpd="sng">
              <a:solidFill>
                <a:srgbClr val="000000"/>
              </a:solidFill>
              <a:prstDash val="solid"/>
              <a:round/>
              <a:headEnd/>
              <a:tailEnd/>
            </a:ln>
          </p:spPr>
          <p:txBody>
            <a:bodyPr/>
            <a:lstStyle/>
            <a:p>
              <a:endParaRPr lang="tr-TR"/>
            </a:p>
          </p:txBody>
        </p:sp>
        <p:sp>
          <p:nvSpPr>
            <p:cNvPr id="145506" name="Rectangle 96"/>
            <p:cNvSpPr>
              <a:spLocks noChangeArrowheads="1"/>
            </p:cNvSpPr>
            <p:nvPr/>
          </p:nvSpPr>
          <p:spPr bwMode="auto">
            <a:xfrm>
              <a:off x="968" y="1005"/>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07" name="Rectangle 97"/>
            <p:cNvSpPr>
              <a:spLocks noChangeArrowheads="1"/>
            </p:cNvSpPr>
            <p:nvPr/>
          </p:nvSpPr>
          <p:spPr bwMode="auto">
            <a:xfrm>
              <a:off x="968" y="1005"/>
              <a:ext cx="68" cy="1"/>
            </a:xfrm>
            <a:prstGeom prst="rect">
              <a:avLst/>
            </a:prstGeom>
            <a:noFill/>
            <a:ln w="19050">
              <a:solidFill>
                <a:srgbClr val="000000"/>
              </a:solidFill>
              <a:miter lim="800000"/>
              <a:headEnd/>
              <a:tailEnd/>
            </a:ln>
          </p:spPr>
          <p:txBody>
            <a:bodyPr/>
            <a:lstStyle/>
            <a:p>
              <a:endParaRPr lang="tr-TR"/>
            </a:p>
          </p:txBody>
        </p:sp>
        <p:sp>
          <p:nvSpPr>
            <p:cNvPr id="145508" name="Rectangle 98"/>
            <p:cNvSpPr>
              <a:spLocks noChangeArrowheads="1"/>
            </p:cNvSpPr>
            <p:nvPr/>
          </p:nvSpPr>
          <p:spPr bwMode="auto">
            <a:xfrm>
              <a:off x="2333" y="1005"/>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09" name="Rectangle 99"/>
            <p:cNvSpPr>
              <a:spLocks noChangeArrowheads="1"/>
            </p:cNvSpPr>
            <p:nvPr/>
          </p:nvSpPr>
          <p:spPr bwMode="auto">
            <a:xfrm>
              <a:off x="2333" y="1005"/>
              <a:ext cx="68" cy="1"/>
            </a:xfrm>
            <a:prstGeom prst="rect">
              <a:avLst/>
            </a:prstGeom>
            <a:noFill/>
            <a:ln w="19050">
              <a:solidFill>
                <a:srgbClr val="000000"/>
              </a:solidFill>
              <a:miter lim="800000"/>
              <a:headEnd/>
              <a:tailEnd/>
            </a:ln>
          </p:spPr>
          <p:txBody>
            <a:bodyPr/>
            <a:lstStyle/>
            <a:p>
              <a:endParaRPr lang="tr-TR"/>
            </a:p>
          </p:txBody>
        </p:sp>
        <p:sp>
          <p:nvSpPr>
            <p:cNvPr id="145510" name="Rectangle 100"/>
            <p:cNvSpPr>
              <a:spLocks noChangeArrowheads="1"/>
            </p:cNvSpPr>
            <p:nvPr/>
          </p:nvSpPr>
          <p:spPr bwMode="auto">
            <a:xfrm>
              <a:off x="3332" y="1005"/>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11" name="Rectangle 101"/>
            <p:cNvSpPr>
              <a:spLocks noChangeArrowheads="1"/>
            </p:cNvSpPr>
            <p:nvPr/>
          </p:nvSpPr>
          <p:spPr bwMode="auto">
            <a:xfrm>
              <a:off x="3332" y="1005"/>
              <a:ext cx="68" cy="1"/>
            </a:xfrm>
            <a:prstGeom prst="rect">
              <a:avLst/>
            </a:prstGeom>
            <a:noFill/>
            <a:ln w="19050">
              <a:solidFill>
                <a:srgbClr val="000000"/>
              </a:solidFill>
              <a:miter lim="800000"/>
              <a:headEnd/>
              <a:tailEnd/>
            </a:ln>
          </p:spPr>
          <p:txBody>
            <a:bodyPr/>
            <a:lstStyle/>
            <a:p>
              <a:endParaRPr lang="tr-TR"/>
            </a:p>
          </p:txBody>
        </p:sp>
        <p:sp>
          <p:nvSpPr>
            <p:cNvPr id="145512" name="Rectangle 102"/>
            <p:cNvSpPr>
              <a:spLocks noChangeArrowheads="1"/>
            </p:cNvSpPr>
            <p:nvPr/>
          </p:nvSpPr>
          <p:spPr bwMode="auto">
            <a:xfrm>
              <a:off x="968" y="2032"/>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13" name="Rectangle 103"/>
            <p:cNvSpPr>
              <a:spLocks noChangeArrowheads="1"/>
            </p:cNvSpPr>
            <p:nvPr/>
          </p:nvSpPr>
          <p:spPr bwMode="auto">
            <a:xfrm>
              <a:off x="968" y="2032"/>
              <a:ext cx="68" cy="1"/>
            </a:xfrm>
            <a:prstGeom prst="rect">
              <a:avLst/>
            </a:prstGeom>
            <a:noFill/>
            <a:ln w="19050">
              <a:solidFill>
                <a:srgbClr val="000000"/>
              </a:solidFill>
              <a:miter lim="800000"/>
              <a:headEnd/>
              <a:tailEnd/>
            </a:ln>
          </p:spPr>
          <p:txBody>
            <a:bodyPr/>
            <a:lstStyle/>
            <a:p>
              <a:endParaRPr lang="tr-TR"/>
            </a:p>
          </p:txBody>
        </p:sp>
        <p:sp>
          <p:nvSpPr>
            <p:cNvPr id="145514" name="Rectangle 104"/>
            <p:cNvSpPr>
              <a:spLocks noChangeArrowheads="1"/>
            </p:cNvSpPr>
            <p:nvPr/>
          </p:nvSpPr>
          <p:spPr bwMode="auto">
            <a:xfrm>
              <a:off x="2333" y="2032"/>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15" name="Rectangle 105"/>
            <p:cNvSpPr>
              <a:spLocks noChangeArrowheads="1"/>
            </p:cNvSpPr>
            <p:nvPr/>
          </p:nvSpPr>
          <p:spPr bwMode="auto">
            <a:xfrm>
              <a:off x="2333" y="2032"/>
              <a:ext cx="68" cy="1"/>
            </a:xfrm>
            <a:prstGeom prst="rect">
              <a:avLst/>
            </a:prstGeom>
            <a:noFill/>
            <a:ln w="19050">
              <a:solidFill>
                <a:srgbClr val="000000"/>
              </a:solidFill>
              <a:miter lim="800000"/>
              <a:headEnd/>
              <a:tailEnd/>
            </a:ln>
          </p:spPr>
          <p:txBody>
            <a:bodyPr/>
            <a:lstStyle/>
            <a:p>
              <a:endParaRPr lang="tr-TR"/>
            </a:p>
          </p:txBody>
        </p:sp>
        <p:sp>
          <p:nvSpPr>
            <p:cNvPr id="145516" name="Rectangle 106"/>
            <p:cNvSpPr>
              <a:spLocks noChangeArrowheads="1"/>
            </p:cNvSpPr>
            <p:nvPr/>
          </p:nvSpPr>
          <p:spPr bwMode="auto">
            <a:xfrm>
              <a:off x="3332" y="2032"/>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17" name="Rectangle 107"/>
            <p:cNvSpPr>
              <a:spLocks noChangeArrowheads="1"/>
            </p:cNvSpPr>
            <p:nvPr/>
          </p:nvSpPr>
          <p:spPr bwMode="auto">
            <a:xfrm>
              <a:off x="3332" y="2032"/>
              <a:ext cx="68" cy="1"/>
            </a:xfrm>
            <a:prstGeom prst="rect">
              <a:avLst/>
            </a:prstGeom>
            <a:noFill/>
            <a:ln w="19050">
              <a:solidFill>
                <a:srgbClr val="000000"/>
              </a:solidFill>
              <a:miter lim="800000"/>
              <a:headEnd/>
              <a:tailEnd/>
            </a:ln>
          </p:spPr>
          <p:txBody>
            <a:bodyPr/>
            <a:lstStyle/>
            <a:p>
              <a:endParaRPr lang="tr-TR"/>
            </a:p>
          </p:txBody>
        </p:sp>
        <p:sp>
          <p:nvSpPr>
            <p:cNvPr id="145518" name="Freeform 108"/>
            <p:cNvSpPr>
              <a:spLocks/>
            </p:cNvSpPr>
            <p:nvPr/>
          </p:nvSpPr>
          <p:spPr bwMode="auto">
            <a:xfrm>
              <a:off x="968" y="2032"/>
              <a:ext cx="68" cy="88"/>
            </a:xfrm>
            <a:custGeom>
              <a:avLst/>
              <a:gdLst>
                <a:gd name="T0" fmla="*/ 0 w 339"/>
                <a:gd name="T1" fmla="*/ 0 h 352"/>
                <a:gd name="T2" fmla="*/ 0 w 339"/>
                <a:gd name="T3" fmla="*/ 352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0" y="352"/>
                  </a:lnTo>
                  <a:lnTo>
                    <a:pt x="339"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19" name="Freeform 109"/>
            <p:cNvSpPr>
              <a:spLocks/>
            </p:cNvSpPr>
            <p:nvPr/>
          </p:nvSpPr>
          <p:spPr bwMode="auto">
            <a:xfrm>
              <a:off x="968" y="2032"/>
              <a:ext cx="68" cy="88"/>
            </a:xfrm>
            <a:custGeom>
              <a:avLst/>
              <a:gdLst>
                <a:gd name="T0" fmla="*/ 0 w 339"/>
                <a:gd name="T1" fmla="*/ 0 h 352"/>
                <a:gd name="T2" fmla="*/ 0 w 339"/>
                <a:gd name="T3" fmla="*/ 352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0" y="352"/>
                  </a:lnTo>
                  <a:lnTo>
                    <a:pt x="339" y="352"/>
                  </a:lnTo>
                  <a:lnTo>
                    <a:pt x="0" y="0"/>
                  </a:lnTo>
                  <a:close/>
                </a:path>
              </a:pathLst>
            </a:custGeom>
            <a:noFill/>
            <a:ln w="19050" cmpd="sng">
              <a:solidFill>
                <a:srgbClr val="000000"/>
              </a:solidFill>
              <a:prstDash val="solid"/>
              <a:round/>
              <a:headEnd/>
              <a:tailEnd/>
            </a:ln>
          </p:spPr>
          <p:txBody>
            <a:bodyPr/>
            <a:lstStyle/>
            <a:p>
              <a:endParaRPr lang="tr-TR"/>
            </a:p>
          </p:txBody>
        </p:sp>
        <p:sp>
          <p:nvSpPr>
            <p:cNvPr id="145520" name="Freeform 110"/>
            <p:cNvSpPr>
              <a:spLocks/>
            </p:cNvSpPr>
            <p:nvPr/>
          </p:nvSpPr>
          <p:spPr bwMode="auto">
            <a:xfrm>
              <a:off x="968" y="2032"/>
              <a:ext cx="68" cy="88"/>
            </a:xfrm>
            <a:custGeom>
              <a:avLst/>
              <a:gdLst>
                <a:gd name="T0" fmla="*/ 0 w 339"/>
                <a:gd name="T1" fmla="*/ 0 h 352"/>
                <a:gd name="T2" fmla="*/ 339 w 339"/>
                <a:gd name="T3" fmla="*/ 0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339" y="0"/>
                  </a:lnTo>
                  <a:lnTo>
                    <a:pt x="339"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21" name="Freeform 111"/>
            <p:cNvSpPr>
              <a:spLocks/>
            </p:cNvSpPr>
            <p:nvPr/>
          </p:nvSpPr>
          <p:spPr bwMode="auto">
            <a:xfrm>
              <a:off x="968" y="2032"/>
              <a:ext cx="68" cy="88"/>
            </a:xfrm>
            <a:custGeom>
              <a:avLst/>
              <a:gdLst>
                <a:gd name="T0" fmla="*/ 0 w 339"/>
                <a:gd name="T1" fmla="*/ 0 h 352"/>
                <a:gd name="T2" fmla="*/ 339 w 339"/>
                <a:gd name="T3" fmla="*/ 0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339" y="0"/>
                  </a:lnTo>
                  <a:lnTo>
                    <a:pt x="339" y="352"/>
                  </a:lnTo>
                  <a:lnTo>
                    <a:pt x="0" y="0"/>
                  </a:lnTo>
                  <a:close/>
                </a:path>
              </a:pathLst>
            </a:custGeom>
            <a:noFill/>
            <a:ln w="19050" cmpd="sng">
              <a:solidFill>
                <a:srgbClr val="000000"/>
              </a:solidFill>
              <a:prstDash val="solid"/>
              <a:round/>
              <a:headEnd/>
              <a:tailEnd/>
            </a:ln>
          </p:spPr>
          <p:txBody>
            <a:bodyPr/>
            <a:lstStyle/>
            <a:p>
              <a:endParaRPr lang="tr-TR"/>
            </a:p>
          </p:txBody>
        </p:sp>
        <p:sp>
          <p:nvSpPr>
            <p:cNvPr id="145522" name="Freeform 112"/>
            <p:cNvSpPr>
              <a:spLocks/>
            </p:cNvSpPr>
            <p:nvPr/>
          </p:nvSpPr>
          <p:spPr bwMode="auto">
            <a:xfrm>
              <a:off x="2333" y="2032"/>
              <a:ext cx="68" cy="88"/>
            </a:xfrm>
            <a:custGeom>
              <a:avLst/>
              <a:gdLst>
                <a:gd name="T0" fmla="*/ 0 w 339"/>
                <a:gd name="T1" fmla="*/ 0 h 352"/>
                <a:gd name="T2" fmla="*/ 0 w 339"/>
                <a:gd name="T3" fmla="*/ 352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0" y="352"/>
                  </a:lnTo>
                  <a:lnTo>
                    <a:pt x="339"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23" name="Freeform 113"/>
            <p:cNvSpPr>
              <a:spLocks/>
            </p:cNvSpPr>
            <p:nvPr/>
          </p:nvSpPr>
          <p:spPr bwMode="auto">
            <a:xfrm>
              <a:off x="2333" y="2032"/>
              <a:ext cx="68" cy="88"/>
            </a:xfrm>
            <a:custGeom>
              <a:avLst/>
              <a:gdLst>
                <a:gd name="T0" fmla="*/ 0 w 339"/>
                <a:gd name="T1" fmla="*/ 0 h 352"/>
                <a:gd name="T2" fmla="*/ 0 w 339"/>
                <a:gd name="T3" fmla="*/ 352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0" y="352"/>
                  </a:lnTo>
                  <a:lnTo>
                    <a:pt x="339" y="352"/>
                  </a:lnTo>
                  <a:lnTo>
                    <a:pt x="0" y="0"/>
                  </a:lnTo>
                  <a:close/>
                </a:path>
              </a:pathLst>
            </a:custGeom>
            <a:noFill/>
            <a:ln w="19050" cmpd="sng">
              <a:solidFill>
                <a:srgbClr val="000000"/>
              </a:solidFill>
              <a:prstDash val="solid"/>
              <a:round/>
              <a:headEnd/>
              <a:tailEnd/>
            </a:ln>
          </p:spPr>
          <p:txBody>
            <a:bodyPr/>
            <a:lstStyle/>
            <a:p>
              <a:endParaRPr lang="tr-TR"/>
            </a:p>
          </p:txBody>
        </p:sp>
        <p:sp>
          <p:nvSpPr>
            <p:cNvPr id="145524" name="Freeform 114"/>
            <p:cNvSpPr>
              <a:spLocks/>
            </p:cNvSpPr>
            <p:nvPr/>
          </p:nvSpPr>
          <p:spPr bwMode="auto">
            <a:xfrm>
              <a:off x="2333" y="2032"/>
              <a:ext cx="68" cy="88"/>
            </a:xfrm>
            <a:custGeom>
              <a:avLst/>
              <a:gdLst>
                <a:gd name="T0" fmla="*/ 0 w 339"/>
                <a:gd name="T1" fmla="*/ 0 h 352"/>
                <a:gd name="T2" fmla="*/ 339 w 339"/>
                <a:gd name="T3" fmla="*/ 0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339" y="0"/>
                  </a:lnTo>
                  <a:lnTo>
                    <a:pt x="339"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25" name="Freeform 115"/>
            <p:cNvSpPr>
              <a:spLocks/>
            </p:cNvSpPr>
            <p:nvPr/>
          </p:nvSpPr>
          <p:spPr bwMode="auto">
            <a:xfrm>
              <a:off x="2333" y="2032"/>
              <a:ext cx="68" cy="88"/>
            </a:xfrm>
            <a:custGeom>
              <a:avLst/>
              <a:gdLst>
                <a:gd name="T0" fmla="*/ 0 w 339"/>
                <a:gd name="T1" fmla="*/ 0 h 352"/>
                <a:gd name="T2" fmla="*/ 339 w 339"/>
                <a:gd name="T3" fmla="*/ 0 h 352"/>
                <a:gd name="T4" fmla="*/ 339 w 339"/>
                <a:gd name="T5" fmla="*/ 352 h 352"/>
                <a:gd name="T6" fmla="*/ 0 w 339"/>
                <a:gd name="T7" fmla="*/ 0 h 352"/>
                <a:gd name="T8" fmla="*/ 0 60000 65536"/>
                <a:gd name="T9" fmla="*/ 0 60000 65536"/>
                <a:gd name="T10" fmla="*/ 0 60000 65536"/>
                <a:gd name="T11" fmla="*/ 0 60000 65536"/>
                <a:gd name="T12" fmla="*/ 0 w 339"/>
                <a:gd name="T13" fmla="*/ 0 h 352"/>
                <a:gd name="T14" fmla="*/ 339 w 339"/>
                <a:gd name="T15" fmla="*/ 352 h 352"/>
              </a:gdLst>
              <a:ahLst/>
              <a:cxnLst>
                <a:cxn ang="T8">
                  <a:pos x="T0" y="T1"/>
                </a:cxn>
                <a:cxn ang="T9">
                  <a:pos x="T2" y="T3"/>
                </a:cxn>
                <a:cxn ang="T10">
                  <a:pos x="T4" y="T5"/>
                </a:cxn>
                <a:cxn ang="T11">
                  <a:pos x="T6" y="T7"/>
                </a:cxn>
              </a:cxnLst>
              <a:rect l="T12" t="T13" r="T14" b="T15"/>
              <a:pathLst>
                <a:path w="339" h="352">
                  <a:moveTo>
                    <a:pt x="0" y="0"/>
                  </a:moveTo>
                  <a:lnTo>
                    <a:pt x="339" y="0"/>
                  </a:lnTo>
                  <a:lnTo>
                    <a:pt x="339" y="352"/>
                  </a:lnTo>
                  <a:lnTo>
                    <a:pt x="0" y="0"/>
                  </a:lnTo>
                  <a:close/>
                </a:path>
              </a:pathLst>
            </a:custGeom>
            <a:noFill/>
            <a:ln w="19050" cmpd="sng">
              <a:solidFill>
                <a:srgbClr val="000000"/>
              </a:solidFill>
              <a:prstDash val="solid"/>
              <a:round/>
              <a:headEnd/>
              <a:tailEnd/>
            </a:ln>
          </p:spPr>
          <p:txBody>
            <a:bodyPr/>
            <a:lstStyle/>
            <a:p>
              <a:endParaRPr lang="tr-TR"/>
            </a:p>
          </p:txBody>
        </p:sp>
        <p:sp>
          <p:nvSpPr>
            <p:cNvPr id="145526" name="Freeform 116"/>
            <p:cNvSpPr>
              <a:spLocks/>
            </p:cNvSpPr>
            <p:nvPr/>
          </p:nvSpPr>
          <p:spPr bwMode="auto">
            <a:xfrm>
              <a:off x="3332" y="2032"/>
              <a:ext cx="68" cy="88"/>
            </a:xfrm>
            <a:custGeom>
              <a:avLst/>
              <a:gdLst>
                <a:gd name="T0" fmla="*/ 0 w 338"/>
                <a:gd name="T1" fmla="*/ 0 h 352"/>
                <a:gd name="T2" fmla="*/ 0 w 338"/>
                <a:gd name="T3" fmla="*/ 352 h 352"/>
                <a:gd name="T4" fmla="*/ 338 w 338"/>
                <a:gd name="T5" fmla="*/ 352 h 352"/>
                <a:gd name="T6" fmla="*/ 0 w 338"/>
                <a:gd name="T7" fmla="*/ 0 h 352"/>
                <a:gd name="T8" fmla="*/ 0 60000 65536"/>
                <a:gd name="T9" fmla="*/ 0 60000 65536"/>
                <a:gd name="T10" fmla="*/ 0 60000 65536"/>
                <a:gd name="T11" fmla="*/ 0 60000 65536"/>
                <a:gd name="T12" fmla="*/ 0 w 338"/>
                <a:gd name="T13" fmla="*/ 0 h 352"/>
                <a:gd name="T14" fmla="*/ 338 w 338"/>
                <a:gd name="T15" fmla="*/ 352 h 352"/>
              </a:gdLst>
              <a:ahLst/>
              <a:cxnLst>
                <a:cxn ang="T8">
                  <a:pos x="T0" y="T1"/>
                </a:cxn>
                <a:cxn ang="T9">
                  <a:pos x="T2" y="T3"/>
                </a:cxn>
                <a:cxn ang="T10">
                  <a:pos x="T4" y="T5"/>
                </a:cxn>
                <a:cxn ang="T11">
                  <a:pos x="T6" y="T7"/>
                </a:cxn>
              </a:cxnLst>
              <a:rect l="T12" t="T13" r="T14" b="T15"/>
              <a:pathLst>
                <a:path w="338" h="352">
                  <a:moveTo>
                    <a:pt x="0" y="0"/>
                  </a:moveTo>
                  <a:lnTo>
                    <a:pt x="0" y="352"/>
                  </a:lnTo>
                  <a:lnTo>
                    <a:pt x="338"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27" name="Freeform 117"/>
            <p:cNvSpPr>
              <a:spLocks/>
            </p:cNvSpPr>
            <p:nvPr/>
          </p:nvSpPr>
          <p:spPr bwMode="auto">
            <a:xfrm>
              <a:off x="3332" y="2032"/>
              <a:ext cx="68" cy="88"/>
            </a:xfrm>
            <a:custGeom>
              <a:avLst/>
              <a:gdLst>
                <a:gd name="T0" fmla="*/ 0 w 338"/>
                <a:gd name="T1" fmla="*/ 0 h 352"/>
                <a:gd name="T2" fmla="*/ 0 w 338"/>
                <a:gd name="T3" fmla="*/ 352 h 352"/>
                <a:gd name="T4" fmla="*/ 338 w 338"/>
                <a:gd name="T5" fmla="*/ 352 h 352"/>
                <a:gd name="T6" fmla="*/ 0 w 338"/>
                <a:gd name="T7" fmla="*/ 0 h 352"/>
                <a:gd name="T8" fmla="*/ 0 60000 65536"/>
                <a:gd name="T9" fmla="*/ 0 60000 65536"/>
                <a:gd name="T10" fmla="*/ 0 60000 65536"/>
                <a:gd name="T11" fmla="*/ 0 60000 65536"/>
                <a:gd name="T12" fmla="*/ 0 w 338"/>
                <a:gd name="T13" fmla="*/ 0 h 352"/>
                <a:gd name="T14" fmla="*/ 338 w 338"/>
                <a:gd name="T15" fmla="*/ 352 h 352"/>
              </a:gdLst>
              <a:ahLst/>
              <a:cxnLst>
                <a:cxn ang="T8">
                  <a:pos x="T0" y="T1"/>
                </a:cxn>
                <a:cxn ang="T9">
                  <a:pos x="T2" y="T3"/>
                </a:cxn>
                <a:cxn ang="T10">
                  <a:pos x="T4" y="T5"/>
                </a:cxn>
                <a:cxn ang="T11">
                  <a:pos x="T6" y="T7"/>
                </a:cxn>
              </a:cxnLst>
              <a:rect l="T12" t="T13" r="T14" b="T15"/>
              <a:pathLst>
                <a:path w="338" h="352">
                  <a:moveTo>
                    <a:pt x="0" y="0"/>
                  </a:moveTo>
                  <a:lnTo>
                    <a:pt x="0" y="352"/>
                  </a:lnTo>
                  <a:lnTo>
                    <a:pt x="338" y="352"/>
                  </a:lnTo>
                  <a:lnTo>
                    <a:pt x="0" y="0"/>
                  </a:lnTo>
                  <a:close/>
                </a:path>
              </a:pathLst>
            </a:custGeom>
            <a:noFill/>
            <a:ln w="19050" cmpd="sng">
              <a:solidFill>
                <a:srgbClr val="000000"/>
              </a:solidFill>
              <a:prstDash val="solid"/>
              <a:round/>
              <a:headEnd/>
              <a:tailEnd/>
            </a:ln>
          </p:spPr>
          <p:txBody>
            <a:bodyPr/>
            <a:lstStyle/>
            <a:p>
              <a:endParaRPr lang="tr-TR"/>
            </a:p>
          </p:txBody>
        </p:sp>
        <p:sp>
          <p:nvSpPr>
            <p:cNvPr id="145528" name="Freeform 118"/>
            <p:cNvSpPr>
              <a:spLocks/>
            </p:cNvSpPr>
            <p:nvPr/>
          </p:nvSpPr>
          <p:spPr bwMode="auto">
            <a:xfrm>
              <a:off x="3332" y="2032"/>
              <a:ext cx="68" cy="88"/>
            </a:xfrm>
            <a:custGeom>
              <a:avLst/>
              <a:gdLst>
                <a:gd name="T0" fmla="*/ 0 w 338"/>
                <a:gd name="T1" fmla="*/ 0 h 352"/>
                <a:gd name="T2" fmla="*/ 338 w 338"/>
                <a:gd name="T3" fmla="*/ 0 h 352"/>
                <a:gd name="T4" fmla="*/ 338 w 338"/>
                <a:gd name="T5" fmla="*/ 352 h 352"/>
                <a:gd name="T6" fmla="*/ 0 w 338"/>
                <a:gd name="T7" fmla="*/ 0 h 352"/>
                <a:gd name="T8" fmla="*/ 0 60000 65536"/>
                <a:gd name="T9" fmla="*/ 0 60000 65536"/>
                <a:gd name="T10" fmla="*/ 0 60000 65536"/>
                <a:gd name="T11" fmla="*/ 0 60000 65536"/>
                <a:gd name="T12" fmla="*/ 0 w 338"/>
                <a:gd name="T13" fmla="*/ 0 h 352"/>
                <a:gd name="T14" fmla="*/ 338 w 338"/>
                <a:gd name="T15" fmla="*/ 352 h 352"/>
              </a:gdLst>
              <a:ahLst/>
              <a:cxnLst>
                <a:cxn ang="T8">
                  <a:pos x="T0" y="T1"/>
                </a:cxn>
                <a:cxn ang="T9">
                  <a:pos x="T2" y="T3"/>
                </a:cxn>
                <a:cxn ang="T10">
                  <a:pos x="T4" y="T5"/>
                </a:cxn>
                <a:cxn ang="T11">
                  <a:pos x="T6" y="T7"/>
                </a:cxn>
              </a:cxnLst>
              <a:rect l="T12" t="T13" r="T14" b="T15"/>
              <a:pathLst>
                <a:path w="338" h="352">
                  <a:moveTo>
                    <a:pt x="0" y="0"/>
                  </a:moveTo>
                  <a:lnTo>
                    <a:pt x="338" y="0"/>
                  </a:lnTo>
                  <a:lnTo>
                    <a:pt x="338" y="35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29" name="Freeform 119"/>
            <p:cNvSpPr>
              <a:spLocks/>
            </p:cNvSpPr>
            <p:nvPr/>
          </p:nvSpPr>
          <p:spPr bwMode="auto">
            <a:xfrm>
              <a:off x="3332" y="2032"/>
              <a:ext cx="68" cy="88"/>
            </a:xfrm>
            <a:custGeom>
              <a:avLst/>
              <a:gdLst>
                <a:gd name="T0" fmla="*/ 0 w 338"/>
                <a:gd name="T1" fmla="*/ 0 h 352"/>
                <a:gd name="T2" fmla="*/ 338 w 338"/>
                <a:gd name="T3" fmla="*/ 0 h 352"/>
                <a:gd name="T4" fmla="*/ 338 w 338"/>
                <a:gd name="T5" fmla="*/ 352 h 352"/>
                <a:gd name="T6" fmla="*/ 0 w 338"/>
                <a:gd name="T7" fmla="*/ 0 h 352"/>
                <a:gd name="T8" fmla="*/ 0 60000 65536"/>
                <a:gd name="T9" fmla="*/ 0 60000 65536"/>
                <a:gd name="T10" fmla="*/ 0 60000 65536"/>
                <a:gd name="T11" fmla="*/ 0 60000 65536"/>
                <a:gd name="T12" fmla="*/ 0 w 338"/>
                <a:gd name="T13" fmla="*/ 0 h 352"/>
                <a:gd name="T14" fmla="*/ 338 w 338"/>
                <a:gd name="T15" fmla="*/ 352 h 352"/>
              </a:gdLst>
              <a:ahLst/>
              <a:cxnLst>
                <a:cxn ang="T8">
                  <a:pos x="T0" y="T1"/>
                </a:cxn>
                <a:cxn ang="T9">
                  <a:pos x="T2" y="T3"/>
                </a:cxn>
                <a:cxn ang="T10">
                  <a:pos x="T4" y="T5"/>
                </a:cxn>
                <a:cxn ang="T11">
                  <a:pos x="T6" y="T7"/>
                </a:cxn>
              </a:cxnLst>
              <a:rect l="T12" t="T13" r="T14" b="T15"/>
              <a:pathLst>
                <a:path w="338" h="352">
                  <a:moveTo>
                    <a:pt x="0" y="0"/>
                  </a:moveTo>
                  <a:lnTo>
                    <a:pt x="338" y="0"/>
                  </a:lnTo>
                  <a:lnTo>
                    <a:pt x="338" y="352"/>
                  </a:lnTo>
                  <a:lnTo>
                    <a:pt x="0" y="0"/>
                  </a:lnTo>
                  <a:close/>
                </a:path>
              </a:pathLst>
            </a:custGeom>
            <a:noFill/>
            <a:ln w="19050" cmpd="sng">
              <a:solidFill>
                <a:srgbClr val="000000"/>
              </a:solidFill>
              <a:prstDash val="solid"/>
              <a:round/>
              <a:headEnd/>
              <a:tailEnd/>
            </a:ln>
          </p:spPr>
          <p:txBody>
            <a:bodyPr/>
            <a:lstStyle/>
            <a:p>
              <a:endParaRPr lang="tr-TR"/>
            </a:p>
          </p:txBody>
        </p:sp>
        <p:sp>
          <p:nvSpPr>
            <p:cNvPr id="145530" name="Rectangle 120"/>
            <p:cNvSpPr>
              <a:spLocks noChangeArrowheads="1"/>
            </p:cNvSpPr>
            <p:nvPr/>
          </p:nvSpPr>
          <p:spPr bwMode="auto">
            <a:xfrm>
              <a:off x="2333" y="2120"/>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31" name="Rectangle 121"/>
            <p:cNvSpPr>
              <a:spLocks noChangeArrowheads="1"/>
            </p:cNvSpPr>
            <p:nvPr/>
          </p:nvSpPr>
          <p:spPr bwMode="auto">
            <a:xfrm>
              <a:off x="2333" y="2120"/>
              <a:ext cx="68" cy="1"/>
            </a:xfrm>
            <a:prstGeom prst="rect">
              <a:avLst/>
            </a:prstGeom>
            <a:noFill/>
            <a:ln w="19050">
              <a:solidFill>
                <a:srgbClr val="000000"/>
              </a:solidFill>
              <a:miter lim="800000"/>
              <a:headEnd/>
              <a:tailEnd/>
            </a:ln>
          </p:spPr>
          <p:txBody>
            <a:bodyPr/>
            <a:lstStyle/>
            <a:p>
              <a:endParaRPr lang="tr-TR"/>
            </a:p>
          </p:txBody>
        </p:sp>
        <p:sp>
          <p:nvSpPr>
            <p:cNvPr id="145532" name="Rectangle 122"/>
            <p:cNvSpPr>
              <a:spLocks noChangeArrowheads="1"/>
            </p:cNvSpPr>
            <p:nvPr/>
          </p:nvSpPr>
          <p:spPr bwMode="auto">
            <a:xfrm>
              <a:off x="3332" y="2120"/>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33" name="Rectangle 123"/>
            <p:cNvSpPr>
              <a:spLocks noChangeArrowheads="1"/>
            </p:cNvSpPr>
            <p:nvPr/>
          </p:nvSpPr>
          <p:spPr bwMode="auto">
            <a:xfrm>
              <a:off x="3332" y="2120"/>
              <a:ext cx="68" cy="1"/>
            </a:xfrm>
            <a:prstGeom prst="rect">
              <a:avLst/>
            </a:prstGeom>
            <a:noFill/>
            <a:ln w="19050">
              <a:solidFill>
                <a:srgbClr val="000000"/>
              </a:solidFill>
              <a:miter lim="800000"/>
              <a:headEnd/>
              <a:tailEnd/>
            </a:ln>
          </p:spPr>
          <p:txBody>
            <a:bodyPr/>
            <a:lstStyle/>
            <a:p>
              <a:endParaRPr lang="tr-TR"/>
            </a:p>
          </p:txBody>
        </p:sp>
        <p:sp>
          <p:nvSpPr>
            <p:cNvPr id="145534" name="Freeform 124"/>
            <p:cNvSpPr>
              <a:spLocks/>
            </p:cNvSpPr>
            <p:nvPr/>
          </p:nvSpPr>
          <p:spPr bwMode="auto">
            <a:xfrm>
              <a:off x="968" y="2120"/>
              <a:ext cx="68" cy="1"/>
            </a:xfrm>
            <a:custGeom>
              <a:avLst/>
              <a:gdLst>
                <a:gd name="T0" fmla="*/ 0 w 339"/>
                <a:gd name="T1" fmla="*/ 0 h 2"/>
                <a:gd name="T2" fmla="*/ 0 w 339"/>
                <a:gd name="T3" fmla="*/ 2 h 2"/>
                <a:gd name="T4" fmla="*/ 339 w 339"/>
                <a:gd name="T5" fmla="*/ 2 h 2"/>
                <a:gd name="T6" fmla="*/ 0 w 339"/>
                <a:gd name="T7" fmla="*/ 0 h 2"/>
                <a:gd name="T8" fmla="*/ 0 60000 65536"/>
                <a:gd name="T9" fmla="*/ 0 60000 65536"/>
                <a:gd name="T10" fmla="*/ 0 60000 65536"/>
                <a:gd name="T11" fmla="*/ 0 60000 65536"/>
                <a:gd name="T12" fmla="*/ 0 w 339"/>
                <a:gd name="T13" fmla="*/ 0 h 2"/>
                <a:gd name="T14" fmla="*/ 339 w 339"/>
                <a:gd name="T15" fmla="*/ 2 h 2"/>
              </a:gdLst>
              <a:ahLst/>
              <a:cxnLst>
                <a:cxn ang="T8">
                  <a:pos x="T0" y="T1"/>
                </a:cxn>
                <a:cxn ang="T9">
                  <a:pos x="T2" y="T3"/>
                </a:cxn>
                <a:cxn ang="T10">
                  <a:pos x="T4" y="T5"/>
                </a:cxn>
                <a:cxn ang="T11">
                  <a:pos x="T6" y="T7"/>
                </a:cxn>
              </a:cxnLst>
              <a:rect l="T12" t="T13" r="T14" b="T15"/>
              <a:pathLst>
                <a:path w="339" h="2">
                  <a:moveTo>
                    <a:pt x="0" y="0"/>
                  </a:moveTo>
                  <a:lnTo>
                    <a:pt x="0" y="2"/>
                  </a:lnTo>
                  <a:lnTo>
                    <a:pt x="339" y="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35" name="Freeform 125"/>
            <p:cNvSpPr>
              <a:spLocks/>
            </p:cNvSpPr>
            <p:nvPr/>
          </p:nvSpPr>
          <p:spPr bwMode="auto">
            <a:xfrm>
              <a:off x="968" y="2120"/>
              <a:ext cx="68" cy="1"/>
            </a:xfrm>
            <a:custGeom>
              <a:avLst/>
              <a:gdLst>
                <a:gd name="T0" fmla="*/ 0 w 339"/>
                <a:gd name="T1" fmla="*/ 0 h 2"/>
                <a:gd name="T2" fmla="*/ 0 w 339"/>
                <a:gd name="T3" fmla="*/ 2 h 2"/>
                <a:gd name="T4" fmla="*/ 339 w 339"/>
                <a:gd name="T5" fmla="*/ 2 h 2"/>
                <a:gd name="T6" fmla="*/ 0 w 339"/>
                <a:gd name="T7" fmla="*/ 0 h 2"/>
                <a:gd name="T8" fmla="*/ 0 60000 65536"/>
                <a:gd name="T9" fmla="*/ 0 60000 65536"/>
                <a:gd name="T10" fmla="*/ 0 60000 65536"/>
                <a:gd name="T11" fmla="*/ 0 60000 65536"/>
                <a:gd name="T12" fmla="*/ 0 w 339"/>
                <a:gd name="T13" fmla="*/ 0 h 2"/>
                <a:gd name="T14" fmla="*/ 339 w 339"/>
                <a:gd name="T15" fmla="*/ 2 h 2"/>
              </a:gdLst>
              <a:ahLst/>
              <a:cxnLst>
                <a:cxn ang="T8">
                  <a:pos x="T0" y="T1"/>
                </a:cxn>
                <a:cxn ang="T9">
                  <a:pos x="T2" y="T3"/>
                </a:cxn>
                <a:cxn ang="T10">
                  <a:pos x="T4" y="T5"/>
                </a:cxn>
                <a:cxn ang="T11">
                  <a:pos x="T6" y="T7"/>
                </a:cxn>
              </a:cxnLst>
              <a:rect l="T12" t="T13" r="T14" b="T15"/>
              <a:pathLst>
                <a:path w="339" h="2">
                  <a:moveTo>
                    <a:pt x="0" y="0"/>
                  </a:moveTo>
                  <a:lnTo>
                    <a:pt x="0" y="2"/>
                  </a:lnTo>
                  <a:lnTo>
                    <a:pt x="339" y="2"/>
                  </a:lnTo>
                  <a:lnTo>
                    <a:pt x="0" y="0"/>
                  </a:lnTo>
                  <a:close/>
                </a:path>
              </a:pathLst>
            </a:custGeom>
            <a:noFill/>
            <a:ln w="19050" cmpd="sng">
              <a:solidFill>
                <a:srgbClr val="000000"/>
              </a:solidFill>
              <a:prstDash val="solid"/>
              <a:round/>
              <a:headEnd/>
              <a:tailEnd/>
            </a:ln>
          </p:spPr>
          <p:txBody>
            <a:bodyPr/>
            <a:lstStyle/>
            <a:p>
              <a:endParaRPr lang="tr-TR"/>
            </a:p>
          </p:txBody>
        </p:sp>
        <p:sp>
          <p:nvSpPr>
            <p:cNvPr id="145536" name="Freeform 126"/>
            <p:cNvSpPr>
              <a:spLocks/>
            </p:cNvSpPr>
            <p:nvPr/>
          </p:nvSpPr>
          <p:spPr bwMode="auto">
            <a:xfrm>
              <a:off x="968" y="2120"/>
              <a:ext cx="68" cy="1"/>
            </a:xfrm>
            <a:custGeom>
              <a:avLst/>
              <a:gdLst>
                <a:gd name="T0" fmla="*/ 0 w 339"/>
                <a:gd name="T1" fmla="*/ 0 h 2"/>
                <a:gd name="T2" fmla="*/ 339 w 339"/>
                <a:gd name="T3" fmla="*/ 0 h 2"/>
                <a:gd name="T4" fmla="*/ 339 w 339"/>
                <a:gd name="T5" fmla="*/ 2 h 2"/>
                <a:gd name="T6" fmla="*/ 0 w 339"/>
                <a:gd name="T7" fmla="*/ 0 h 2"/>
                <a:gd name="T8" fmla="*/ 0 60000 65536"/>
                <a:gd name="T9" fmla="*/ 0 60000 65536"/>
                <a:gd name="T10" fmla="*/ 0 60000 65536"/>
                <a:gd name="T11" fmla="*/ 0 60000 65536"/>
                <a:gd name="T12" fmla="*/ 0 w 339"/>
                <a:gd name="T13" fmla="*/ 0 h 2"/>
                <a:gd name="T14" fmla="*/ 339 w 339"/>
                <a:gd name="T15" fmla="*/ 2 h 2"/>
              </a:gdLst>
              <a:ahLst/>
              <a:cxnLst>
                <a:cxn ang="T8">
                  <a:pos x="T0" y="T1"/>
                </a:cxn>
                <a:cxn ang="T9">
                  <a:pos x="T2" y="T3"/>
                </a:cxn>
                <a:cxn ang="T10">
                  <a:pos x="T4" y="T5"/>
                </a:cxn>
                <a:cxn ang="T11">
                  <a:pos x="T6" y="T7"/>
                </a:cxn>
              </a:cxnLst>
              <a:rect l="T12" t="T13" r="T14" b="T15"/>
              <a:pathLst>
                <a:path w="339" h="2">
                  <a:moveTo>
                    <a:pt x="0" y="0"/>
                  </a:moveTo>
                  <a:lnTo>
                    <a:pt x="339" y="0"/>
                  </a:lnTo>
                  <a:lnTo>
                    <a:pt x="339" y="2"/>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37" name="Freeform 127"/>
            <p:cNvSpPr>
              <a:spLocks/>
            </p:cNvSpPr>
            <p:nvPr/>
          </p:nvSpPr>
          <p:spPr bwMode="auto">
            <a:xfrm>
              <a:off x="968" y="2120"/>
              <a:ext cx="68" cy="1"/>
            </a:xfrm>
            <a:custGeom>
              <a:avLst/>
              <a:gdLst>
                <a:gd name="T0" fmla="*/ 0 w 339"/>
                <a:gd name="T1" fmla="*/ 0 h 2"/>
                <a:gd name="T2" fmla="*/ 339 w 339"/>
                <a:gd name="T3" fmla="*/ 0 h 2"/>
                <a:gd name="T4" fmla="*/ 339 w 339"/>
                <a:gd name="T5" fmla="*/ 2 h 2"/>
                <a:gd name="T6" fmla="*/ 0 w 339"/>
                <a:gd name="T7" fmla="*/ 0 h 2"/>
                <a:gd name="T8" fmla="*/ 0 60000 65536"/>
                <a:gd name="T9" fmla="*/ 0 60000 65536"/>
                <a:gd name="T10" fmla="*/ 0 60000 65536"/>
                <a:gd name="T11" fmla="*/ 0 60000 65536"/>
                <a:gd name="T12" fmla="*/ 0 w 339"/>
                <a:gd name="T13" fmla="*/ 0 h 2"/>
                <a:gd name="T14" fmla="*/ 339 w 339"/>
                <a:gd name="T15" fmla="*/ 2 h 2"/>
              </a:gdLst>
              <a:ahLst/>
              <a:cxnLst>
                <a:cxn ang="T8">
                  <a:pos x="T0" y="T1"/>
                </a:cxn>
                <a:cxn ang="T9">
                  <a:pos x="T2" y="T3"/>
                </a:cxn>
                <a:cxn ang="T10">
                  <a:pos x="T4" y="T5"/>
                </a:cxn>
                <a:cxn ang="T11">
                  <a:pos x="T6" y="T7"/>
                </a:cxn>
              </a:cxnLst>
              <a:rect l="T12" t="T13" r="T14" b="T15"/>
              <a:pathLst>
                <a:path w="339" h="2">
                  <a:moveTo>
                    <a:pt x="0" y="0"/>
                  </a:moveTo>
                  <a:lnTo>
                    <a:pt x="339" y="0"/>
                  </a:lnTo>
                  <a:lnTo>
                    <a:pt x="339" y="2"/>
                  </a:lnTo>
                  <a:lnTo>
                    <a:pt x="0" y="0"/>
                  </a:lnTo>
                  <a:close/>
                </a:path>
              </a:pathLst>
            </a:custGeom>
            <a:noFill/>
            <a:ln w="19050" cmpd="sng">
              <a:solidFill>
                <a:srgbClr val="000000"/>
              </a:solidFill>
              <a:prstDash val="solid"/>
              <a:round/>
              <a:headEnd/>
              <a:tailEnd/>
            </a:ln>
          </p:spPr>
          <p:txBody>
            <a:bodyPr/>
            <a:lstStyle/>
            <a:p>
              <a:endParaRPr lang="tr-TR"/>
            </a:p>
          </p:txBody>
        </p:sp>
        <p:sp>
          <p:nvSpPr>
            <p:cNvPr id="145538" name="Rectangle 128"/>
            <p:cNvSpPr>
              <a:spLocks noChangeArrowheads="1"/>
            </p:cNvSpPr>
            <p:nvPr/>
          </p:nvSpPr>
          <p:spPr bwMode="auto">
            <a:xfrm>
              <a:off x="968" y="2121"/>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39" name="Rectangle 129"/>
            <p:cNvSpPr>
              <a:spLocks noChangeArrowheads="1"/>
            </p:cNvSpPr>
            <p:nvPr/>
          </p:nvSpPr>
          <p:spPr bwMode="auto">
            <a:xfrm>
              <a:off x="968" y="2121"/>
              <a:ext cx="68" cy="1"/>
            </a:xfrm>
            <a:prstGeom prst="rect">
              <a:avLst/>
            </a:prstGeom>
            <a:noFill/>
            <a:ln w="19050">
              <a:solidFill>
                <a:srgbClr val="000000"/>
              </a:solidFill>
              <a:miter lim="800000"/>
              <a:headEnd/>
              <a:tailEnd/>
            </a:ln>
          </p:spPr>
          <p:txBody>
            <a:bodyPr/>
            <a:lstStyle/>
            <a:p>
              <a:endParaRPr lang="tr-TR"/>
            </a:p>
          </p:txBody>
        </p:sp>
        <p:sp>
          <p:nvSpPr>
            <p:cNvPr id="145540" name="Rectangle 130"/>
            <p:cNvSpPr>
              <a:spLocks noChangeArrowheads="1"/>
            </p:cNvSpPr>
            <p:nvPr/>
          </p:nvSpPr>
          <p:spPr bwMode="auto">
            <a:xfrm>
              <a:off x="968" y="3269"/>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41" name="Rectangle 131"/>
            <p:cNvSpPr>
              <a:spLocks noChangeArrowheads="1"/>
            </p:cNvSpPr>
            <p:nvPr/>
          </p:nvSpPr>
          <p:spPr bwMode="auto">
            <a:xfrm>
              <a:off x="968" y="3269"/>
              <a:ext cx="68" cy="1"/>
            </a:xfrm>
            <a:prstGeom prst="rect">
              <a:avLst/>
            </a:prstGeom>
            <a:noFill/>
            <a:ln w="19050">
              <a:solidFill>
                <a:srgbClr val="000000"/>
              </a:solidFill>
              <a:miter lim="800000"/>
              <a:headEnd/>
              <a:tailEnd/>
            </a:ln>
          </p:spPr>
          <p:txBody>
            <a:bodyPr/>
            <a:lstStyle/>
            <a:p>
              <a:endParaRPr lang="tr-TR"/>
            </a:p>
          </p:txBody>
        </p:sp>
        <p:sp>
          <p:nvSpPr>
            <p:cNvPr id="145542" name="Rectangle 132"/>
            <p:cNvSpPr>
              <a:spLocks noChangeArrowheads="1"/>
            </p:cNvSpPr>
            <p:nvPr/>
          </p:nvSpPr>
          <p:spPr bwMode="auto">
            <a:xfrm>
              <a:off x="2333" y="3269"/>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43" name="Rectangle 133"/>
            <p:cNvSpPr>
              <a:spLocks noChangeArrowheads="1"/>
            </p:cNvSpPr>
            <p:nvPr/>
          </p:nvSpPr>
          <p:spPr bwMode="auto">
            <a:xfrm>
              <a:off x="2333" y="3269"/>
              <a:ext cx="68" cy="1"/>
            </a:xfrm>
            <a:prstGeom prst="rect">
              <a:avLst/>
            </a:prstGeom>
            <a:noFill/>
            <a:ln w="19050">
              <a:solidFill>
                <a:srgbClr val="000000"/>
              </a:solidFill>
              <a:miter lim="800000"/>
              <a:headEnd/>
              <a:tailEnd/>
            </a:ln>
          </p:spPr>
          <p:txBody>
            <a:bodyPr/>
            <a:lstStyle/>
            <a:p>
              <a:endParaRPr lang="tr-TR"/>
            </a:p>
          </p:txBody>
        </p:sp>
        <p:sp>
          <p:nvSpPr>
            <p:cNvPr id="145544" name="Rectangle 134"/>
            <p:cNvSpPr>
              <a:spLocks noChangeArrowheads="1"/>
            </p:cNvSpPr>
            <p:nvPr/>
          </p:nvSpPr>
          <p:spPr bwMode="auto">
            <a:xfrm>
              <a:off x="3332" y="3269"/>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45" name="Rectangle 135"/>
            <p:cNvSpPr>
              <a:spLocks noChangeArrowheads="1"/>
            </p:cNvSpPr>
            <p:nvPr/>
          </p:nvSpPr>
          <p:spPr bwMode="auto">
            <a:xfrm>
              <a:off x="3332" y="3269"/>
              <a:ext cx="68" cy="1"/>
            </a:xfrm>
            <a:prstGeom prst="rect">
              <a:avLst/>
            </a:prstGeom>
            <a:noFill/>
            <a:ln w="19050">
              <a:solidFill>
                <a:srgbClr val="000000"/>
              </a:solidFill>
              <a:miter lim="800000"/>
              <a:headEnd/>
              <a:tailEnd/>
            </a:ln>
          </p:spPr>
          <p:txBody>
            <a:bodyPr/>
            <a:lstStyle/>
            <a:p>
              <a:endParaRPr lang="tr-TR"/>
            </a:p>
          </p:txBody>
        </p:sp>
        <p:sp>
          <p:nvSpPr>
            <p:cNvPr id="145546" name="Freeform 136"/>
            <p:cNvSpPr>
              <a:spLocks/>
            </p:cNvSpPr>
            <p:nvPr/>
          </p:nvSpPr>
          <p:spPr bwMode="auto">
            <a:xfrm>
              <a:off x="968" y="3269"/>
              <a:ext cx="68" cy="88"/>
            </a:xfrm>
            <a:custGeom>
              <a:avLst/>
              <a:gdLst>
                <a:gd name="T0" fmla="*/ 0 w 339"/>
                <a:gd name="T1" fmla="*/ 0 h 354"/>
                <a:gd name="T2" fmla="*/ 0 w 339"/>
                <a:gd name="T3" fmla="*/ 354 h 354"/>
                <a:gd name="T4" fmla="*/ 339 w 339"/>
                <a:gd name="T5" fmla="*/ 354 h 354"/>
                <a:gd name="T6" fmla="*/ 0 w 339"/>
                <a:gd name="T7" fmla="*/ 0 h 354"/>
                <a:gd name="T8" fmla="*/ 0 60000 65536"/>
                <a:gd name="T9" fmla="*/ 0 60000 65536"/>
                <a:gd name="T10" fmla="*/ 0 60000 65536"/>
                <a:gd name="T11" fmla="*/ 0 60000 65536"/>
                <a:gd name="T12" fmla="*/ 0 w 339"/>
                <a:gd name="T13" fmla="*/ 0 h 354"/>
                <a:gd name="T14" fmla="*/ 339 w 339"/>
                <a:gd name="T15" fmla="*/ 354 h 354"/>
              </a:gdLst>
              <a:ahLst/>
              <a:cxnLst>
                <a:cxn ang="T8">
                  <a:pos x="T0" y="T1"/>
                </a:cxn>
                <a:cxn ang="T9">
                  <a:pos x="T2" y="T3"/>
                </a:cxn>
                <a:cxn ang="T10">
                  <a:pos x="T4" y="T5"/>
                </a:cxn>
                <a:cxn ang="T11">
                  <a:pos x="T6" y="T7"/>
                </a:cxn>
              </a:cxnLst>
              <a:rect l="T12" t="T13" r="T14" b="T15"/>
              <a:pathLst>
                <a:path w="339" h="354">
                  <a:moveTo>
                    <a:pt x="0" y="0"/>
                  </a:moveTo>
                  <a:lnTo>
                    <a:pt x="0" y="354"/>
                  </a:lnTo>
                  <a:lnTo>
                    <a:pt x="339" y="354"/>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47" name="Freeform 137"/>
            <p:cNvSpPr>
              <a:spLocks/>
            </p:cNvSpPr>
            <p:nvPr/>
          </p:nvSpPr>
          <p:spPr bwMode="auto">
            <a:xfrm>
              <a:off x="968" y="3269"/>
              <a:ext cx="68" cy="88"/>
            </a:xfrm>
            <a:custGeom>
              <a:avLst/>
              <a:gdLst>
                <a:gd name="T0" fmla="*/ 0 w 339"/>
                <a:gd name="T1" fmla="*/ 0 h 354"/>
                <a:gd name="T2" fmla="*/ 0 w 339"/>
                <a:gd name="T3" fmla="*/ 354 h 354"/>
                <a:gd name="T4" fmla="*/ 339 w 339"/>
                <a:gd name="T5" fmla="*/ 354 h 354"/>
                <a:gd name="T6" fmla="*/ 0 w 339"/>
                <a:gd name="T7" fmla="*/ 0 h 354"/>
                <a:gd name="T8" fmla="*/ 0 60000 65536"/>
                <a:gd name="T9" fmla="*/ 0 60000 65536"/>
                <a:gd name="T10" fmla="*/ 0 60000 65536"/>
                <a:gd name="T11" fmla="*/ 0 60000 65536"/>
                <a:gd name="T12" fmla="*/ 0 w 339"/>
                <a:gd name="T13" fmla="*/ 0 h 354"/>
                <a:gd name="T14" fmla="*/ 339 w 339"/>
                <a:gd name="T15" fmla="*/ 354 h 354"/>
              </a:gdLst>
              <a:ahLst/>
              <a:cxnLst>
                <a:cxn ang="T8">
                  <a:pos x="T0" y="T1"/>
                </a:cxn>
                <a:cxn ang="T9">
                  <a:pos x="T2" y="T3"/>
                </a:cxn>
                <a:cxn ang="T10">
                  <a:pos x="T4" y="T5"/>
                </a:cxn>
                <a:cxn ang="T11">
                  <a:pos x="T6" y="T7"/>
                </a:cxn>
              </a:cxnLst>
              <a:rect l="T12" t="T13" r="T14" b="T15"/>
              <a:pathLst>
                <a:path w="339" h="354">
                  <a:moveTo>
                    <a:pt x="0" y="0"/>
                  </a:moveTo>
                  <a:lnTo>
                    <a:pt x="0" y="354"/>
                  </a:lnTo>
                  <a:lnTo>
                    <a:pt x="339" y="354"/>
                  </a:lnTo>
                  <a:lnTo>
                    <a:pt x="0" y="0"/>
                  </a:lnTo>
                  <a:close/>
                </a:path>
              </a:pathLst>
            </a:custGeom>
            <a:noFill/>
            <a:ln w="19050" cmpd="sng">
              <a:solidFill>
                <a:srgbClr val="000000"/>
              </a:solidFill>
              <a:prstDash val="solid"/>
              <a:round/>
              <a:headEnd/>
              <a:tailEnd/>
            </a:ln>
          </p:spPr>
          <p:txBody>
            <a:bodyPr/>
            <a:lstStyle/>
            <a:p>
              <a:endParaRPr lang="tr-TR"/>
            </a:p>
          </p:txBody>
        </p:sp>
        <p:sp>
          <p:nvSpPr>
            <p:cNvPr id="145548" name="Freeform 138"/>
            <p:cNvSpPr>
              <a:spLocks/>
            </p:cNvSpPr>
            <p:nvPr/>
          </p:nvSpPr>
          <p:spPr bwMode="auto">
            <a:xfrm>
              <a:off x="968" y="3269"/>
              <a:ext cx="68" cy="88"/>
            </a:xfrm>
            <a:custGeom>
              <a:avLst/>
              <a:gdLst>
                <a:gd name="T0" fmla="*/ 0 w 339"/>
                <a:gd name="T1" fmla="*/ 0 h 354"/>
                <a:gd name="T2" fmla="*/ 339 w 339"/>
                <a:gd name="T3" fmla="*/ 0 h 354"/>
                <a:gd name="T4" fmla="*/ 339 w 339"/>
                <a:gd name="T5" fmla="*/ 354 h 354"/>
                <a:gd name="T6" fmla="*/ 0 w 339"/>
                <a:gd name="T7" fmla="*/ 0 h 354"/>
                <a:gd name="T8" fmla="*/ 0 60000 65536"/>
                <a:gd name="T9" fmla="*/ 0 60000 65536"/>
                <a:gd name="T10" fmla="*/ 0 60000 65536"/>
                <a:gd name="T11" fmla="*/ 0 60000 65536"/>
                <a:gd name="T12" fmla="*/ 0 w 339"/>
                <a:gd name="T13" fmla="*/ 0 h 354"/>
                <a:gd name="T14" fmla="*/ 339 w 339"/>
                <a:gd name="T15" fmla="*/ 354 h 354"/>
              </a:gdLst>
              <a:ahLst/>
              <a:cxnLst>
                <a:cxn ang="T8">
                  <a:pos x="T0" y="T1"/>
                </a:cxn>
                <a:cxn ang="T9">
                  <a:pos x="T2" y="T3"/>
                </a:cxn>
                <a:cxn ang="T10">
                  <a:pos x="T4" y="T5"/>
                </a:cxn>
                <a:cxn ang="T11">
                  <a:pos x="T6" y="T7"/>
                </a:cxn>
              </a:cxnLst>
              <a:rect l="T12" t="T13" r="T14" b="T15"/>
              <a:pathLst>
                <a:path w="339" h="354">
                  <a:moveTo>
                    <a:pt x="0" y="0"/>
                  </a:moveTo>
                  <a:lnTo>
                    <a:pt x="339" y="0"/>
                  </a:lnTo>
                  <a:lnTo>
                    <a:pt x="339" y="354"/>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49" name="Freeform 139"/>
            <p:cNvSpPr>
              <a:spLocks/>
            </p:cNvSpPr>
            <p:nvPr/>
          </p:nvSpPr>
          <p:spPr bwMode="auto">
            <a:xfrm>
              <a:off x="968" y="3269"/>
              <a:ext cx="68" cy="88"/>
            </a:xfrm>
            <a:custGeom>
              <a:avLst/>
              <a:gdLst>
                <a:gd name="T0" fmla="*/ 0 w 339"/>
                <a:gd name="T1" fmla="*/ 0 h 354"/>
                <a:gd name="T2" fmla="*/ 339 w 339"/>
                <a:gd name="T3" fmla="*/ 0 h 354"/>
                <a:gd name="T4" fmla="*/ 339 w 339"/>
                <a:gd name="T5" fmla="*/ 354 h 354"/>
                <a:gd name="T6" fmla="*/ 0 w 339"/>
                <a:gd name="T7" fmla="*/ 0 h 354"/>
                <a:gd name="T8" fmla="*/ 0 60000 65536"/>
                <a:gd name="T9" fmla="*/ 0 60000 65536"/>
                <a:gd name="T10" fmla="*/ 0 60000 65536"/>
                <a:gd name="T11" fmla="*/ 0 60000 65536"/>
                <a:gd name="T12" fmla="*/ 0 w 339"/>
                <a:gd name="T13" fmla="*/ 0 h 354"/>
                <a:gd name="T14" fmla="*/ 339 w 339"/>
                <a:gd name="T15" fmla="*/ 354 h 354"/>
              </a:gdLst>
              <a:ahLst/>
              <a:cxnLst>
                <a:cxn ang="T8">
                  <a:pos x="T0" y="T1"/>
                </a:cxn>
                <a:cxn ang="T9">
                  <a:pos x="T2" y="T3"/>
                </a:cxn>
                <a:cxn ang="T10">
                  <a:pos x="T4" y="T5"/>
                </a:cxn>
                <a:cxn ang="T11">
                  <a:pos x="T6" y="T7"/>
                </a:cxn>
              </a:cxnLst>
              <a:rect l="T12" t="T13" r="T14" b="T15"/>
              <a:pathLst>
                <a:path w="339" h="354">
                  <a:moveTo>
                    <a:pt x="0" y="0"/>
                  </a:moveTo>
                  <a:lnTo>
                    <a:pt x="339" y="0"/>
                  </a:lnTo>
                  <a:lnTo>
                    <a:pt x="339" y="354"/>
                  </a:lnTo>
                  <a:lnTo>
                    <a:pt x="0" y="0"/>
                  </a:lnTo>
                  <a:close/>
                </a:path>
              </a:pathLst>
            </a:custGeom>
            <a:noFill/>
            <a:ln w="19050" cmpd="sng">
              <a:solidFill>
                <a:srgbClr val="000000"/>
              </a:solidFill>
              <a:prstDash val="solid"/>
              <a:round/>
              <a:headEnd/>
              <a:tailEnd/>
            </a:ln>
          </p:spPr>
          <p:txBody>
            <a:bodyPr/>
            <a:lstStyle/>
            <a:p>
              <a:endParaRPr lang="tr-TR"/>
            </a:p>
          </p:txBody>
        </p:sp>
        <p:sp>
          <p:nvSpPr>
            <p:cNvPr id="145550" name="Freeform 140"/>
            <p:cNvSpPr>
              <a:spLocks/>
            </p:cNvSpPr>
            <p:nvPr/>
          </p:nvSpPr>
          <p:spPr bwMode="auto">
            <a:xfrm>
              <a:off x="2333" y="3269"/>
              <a:ext cx="68" cy="88"/>
            </a:xfrm>
            <a:custGeom>
              <a:avLst/>
              <a:gdLst>
                <a:gd name="T0" fmla="*/ 0 w 339"/>
                <a:gd name="T1" fmla="*/ 0 h 354"/>
                <a:gd name="T2" fmla="*/ 0 w 339"/>
                <a:gd name="T3" fmla="*/ 354 h 354"/>
                <a:gd name="T4" fmla="*/ 339 w 339"/>
                <a:gd name="T5" fmla="*/ 354 h 354"/>
                <a:gd name="T6" fmla="*/ 0 w 339"/>
                <a:gd name="T7" fmla="*/ 0 h 354"/>
                <a:gd name="T8" fmla="*/ 0 60000 65536"/>
                <a:gd name="T9" fmla="*/ 0 60000 65536"/>
                <a:gd name="T10" fmla="*/ 0 60000 65536"/>
                <a:gd name="T11" fmla="*/ 0 60000 65536"/>
                <a:gd name="T12" fmla="*/ 0 w 339"/>
                <a:gd name="T13" fmla="*/ 0 h 354"/>
                <a:gd name="T14" fmla="*/ 339 w 339"/>
                <a:gd name="T15" fmla="*/ 354 h 354"/>
              </a:gdLst>
              <a:ahLst/>
              <a:cxnLst>
                <a:cxn ang="T8">
                  <a:pos x="T0" y="T1"/>
                </a:cxn>
                <a:cxn ang="T9">
                  <a:pos x="T2" y="T3"/>
                </a:cxn>
                <a:cxn ang="T10">
                  <a:pos x="T4" y="T5"/>
                </a:cxn>
                <a:cxn ang="T11">
                  <a:pos x="T6" y="T7"/>
                </a:cxn>
              </a:cxnLst>
              <a:rect l="T12" t="T13" r="T14" b="T15"/>
              <a:pathLst>
                <a:path w="339" h="354">
                  <a:moveTo>
                    <a:pt x="0" y="0"/>
                  </a:moveTo>
                  <a:lnTo>
                    <a:pt x="0" y="354"/>
                  </a:lnTo>
                  <a:lnTo>
                    <a:pt x="339" y="354"/>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51" name="Freeform 141"/>
            <p:cNvSpPr>
              <a:spLocks/>
            </p:cNvSpPr>
            <p:nvPr/>
          </p:nvSpPr>
          <p:spPr bwMode="auto">
            <a:xfrm>
              <a:off x="2333" y="3269"/>
              <a:ext cx="68" cy="88"/>
            </a:xfrm>
            <a:custGeom>
              <a:avLst/>
              <a:gdLst>
                <a:gd name="T0" fmla="*/ 0 w 339"/>
                <a:gd name="T1" fmla="*/ 0 h 354"/>
                <a:gd name="T2" fmla="*/ 0 w 339"/>
                <a:gd name="T3" fmla="*/ 354 h 354"/>
                <a:gd name="T4" fmla="*/ 339 w 339"/>
                <a:gd name="T5" fmla="*/ 354 h 354"/>
                <a:gd name="T6" fmla="*/ 0 w 339"/>
                <a:gd name="T7" fmla="*/ 0 h 354"/>
                <a:gd name="T8" fmla="*/ 0 60000 65536"/>
                <a:gd name="T9" fmla="*/ 0 60000 65536"/>
                <a:gd name="T10" fmla="*/ 0 60000 65536"/>
                <a:gd name="T11" fmla="*/ 0 60000 65536"/>
                <a:gd name="T12" fmla="*/ 0 w 339"/>
                <a:gd name="T13" fmla="*/ 0 h 354"/>
                <a:gd name="T14" fmla="*/ 339 w 339"/>
                <a:gd name="T15" fmla="*/ 354 h 354"/>
              </a:gdLst>
              <a:ahLst/>
              <a:cxnLst>
                <a:cxn ang="T8">
                  <a:pos x="T0" y="T1"/>
                </a:cxn>
                <a:cxn ang="T9">
                  <a:pos x="T2" y="T3"/>
                </a:cxn>
                <a:cxn ang="T10">
                  <a:pos x="T4" y="T5"/>
                </a:cxn>
                <a:cxn ang="T11">
                  <a:pos x="T6" y="T7"/>
                </a:cxn>
              </a:cxnLst>
              <a:rect l="T12" t="T13" r="T14" b="T15"/>
              <a:pathLst>
                <a:path w="339" h="354">
                  <a:moveTo>
                    <a:pt x="0" y="0"/>
                  </a:moveTo>
                  <a:lnTo>
                    <a:pt x="0" y="354"/>
                  </a:lnTo>
                  <a:lnTo>
                    <a:pt x="339" y="354"/>
                  </a:lnTo>
                  <a:lnTo>
                    <a:pt x="0" y="0"/>
                  </a:lnTo>
                  <a:close/>
                </a:path>
              </a:pathLst>
            </a:custGeom>
            <a:noFill/>
            <a:ln w="19050" cmpd="sng">
              <a:solidFill>
                <a:srgbClr val="000000"/>
              </a:solidFill>
              <a:prstDash val="solid"/>
              <a:round/>
              <a:headEnd/>
              <a:tailEnd/>
            </a:ln>
          </p:spPr>
          <p:txBody>
            <a:bodyPr/>
            <a:lstStyle/>
            <a:p>
              <a:endParaRPr lang="tr-TR"/>
            </a:p>
          </p:txBody>
        </p:sp>
        <p:sp>
          <p:nvSpPr>
            <p:cNvPr id="145552" name="Freeform 142"/>
            <p:cNvSpPr>
              <a:spLocks/>
            </p:cNvSpPr>
            <p:nvPr/>
          </p:nvSpPr>
          <p:spPr bwMode="auto">
            <a:xfrm>
              <a:off x="2333" y="3269"/>
              <a:ext cx="68" cy="88"/>
            </a:xfrm>
            <a:custGeom>
              <a:avLst/>
              <a:gdLst>
                <a:gd name="T0" fmla="*/ 0 w 339"/>
                <a:gd name="T1" fmla="*/ 0 h 354"/>
                <a:gd name="T2" fmla="*/ 339 w 339"/>
                <a:gd name="T3" fmla="*/ 0 h 354"/>
                <a:gd name="T4" fmla="*/ 339 w 339"/>
                <a:gd name="T5" fmla="*/ 354 h 354"/>
                <a:gd name="T6" fmla="*/ 0 w 339"/>
                <a:gd name="T7" fmla="*/ 0 h 354"/>
                <a:gd name="T8" fmla="*/ 0 60000 65536"/>
                <a:gd name="T9" fmla="*/ 0 60000 65536"/>
                <a:gd name="T10" fmla="*/ 0 60000 65536"/>
                <a:gd name="T11" fmla="*/ 0 60000 65536"/>
                <a:gd name="T12" fmla="*/ 0 w 339"/>
                <a:gd name="T13" fmla="*/ 0 h 354"/>
                <a:gd name="T14" fmla="*/ 339 w 339"/>
                <a:gd name="T15" fmla="*/ 354 h 354"/>
              </a:gdLst>
              <a:ahLst/>
              <a:cxnLst>
                <a:cxn ang="T8">
                  <a:pos x="T0" y="T1"/>
                </a:cxn>
                <a:cxn ang="T9">
                  <a:pos x="T2" y="T3"/>
                </a:cxn>
                <a:cxn ang="T10">
                  <a:pos x="T4" y="T5"/>
                </a:cxn>
                <a:cxn ang="T11">
                  <a:pos x="T6" y="T7"/>
                </a:cxn>
              </a:cxnLst>
              <a:rect l="T12" t="T13" r="T14" b="T15"/>
              <a:pathLst>
                <a:path w="339" h="354">
                  <a:moveTo>
                    <a:pt x="0" y="0"/>
                  </a:moveTo>
                  <a:lnTo>
                    <a:pt x="339" y="0"/>
                  </a:lnTo>
                  <a:lnTo>
                    <a:pt x="339" y="354"/>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53" name="Freeform 143"/>
            <p:cNvSpPr>
              <a:spLocks/>
            </p:cNvSpPr>
            <p:nvPr/>
          </p:nvSpPr>
          <p:spPr bwMode="auto">
            <a:xfrm>
              <a:off x="2333" y="3269"/>
              <a:ext cx="68" cy="88"/>
            </a:xfrm>
            <a:custGeom>
              <a:avLst/>
              <a:gdLst>
                <a:gd name="T0" fmla="*/ 0 w 339"/>
                <a:gd name="T1" fmla="*/ 0 h 354"/>
                <a:gd name="T2" fmla="*/ 339 w 339"/>
                <a:gd name="T3" fmla="*/ 0 h 354"/>
                <a:gd name="T4" fmla="*/ 339 w 339"/>
                <a:gd name="T5" fmla="*/ 354 h 354"/>
                <a:gd name="T6" fmla="*/ 0 w 339"/>
                <a:gd name="T7" fmla="*/ 0 h 354"/>
                <a:gd name="T8" fmla="*/ 0 60000 65536"/>
                <a:gd name="T9" fmla="*/ 0 60000 65536"/>
                <a:gd name="T10" fmla="*/ 0 60000 65536"/>
                <a:gd name="T11" fmla="*/ 0 60000 65536"/>
                <a:gd name="T12" fmla="*/ 0 w 339"/>
                <a:gd name="T13" fmla="*/ 0 h 354"/>
                <a:gd name="T14" fmla="*/ 339 w 339"/>
                <a:gd name="T15" fmla="*/ 354 h 354"/>
              </a:gdLst>
              <a:ahLst/>
              <a:cxnLst>
                <a:cxn ang="T8">
                  <a:pos x="T0" y="T1"/>
                </a:cxn>
                <a:cxn ang="T9">
                  <a:pos x="T2" y="T3"/>
                </a:cxn>
                <a:cxn ang="T10">
                  <a:pos x="T4" y="T5"/>
                </a:cxn>
                <a:cxn ang="T11">
                  <a:pos x="T6" y="T7"/>
                </a:cxn>
              </a:cxnLst>
              <a:rect l="T12" t="T13" r="T14" b="T15"/>
              <a:pathLst>
                <a:path w="339" h="354">
                  <a:moveTo>
                    <a:pt x="0" y="0"/>
                  </a:moveTo>
                  <a:lnTo>
                    <a:pt x="339" y="0"/>
                  </a:lnTo>
                  <a:lnTo>
                    <a:pt x="339" y="354"/>
                  </a:lnTo>
                  <a:lnTo>
                    <a:pt x="0" y="0"/>
                  </a:lnTo>
                  <a:close/>
                </a:path>
              </a:pathLst>
            </a:custGeom>
            <a:noFill/>
            <a:ln w="19050" cmpd="sng">
              <a:solidFill>
                <a:srgbClr val="000000"/>
              </a:solidFill>
              <a:prstDash val="solid"/>
              <a:round/>
              <a:headEnd/>
              <a:tailEnd/>
            </a:ln>
          </p:spPr>
          <p:txBody>
            <a:bodyPr/>
            <a:lstStyle/>
            <a:p>
              <a:endParaRPr lang="tr-TR"/>
            </a:p>
          </p:txBody>
        </p:sp>
        <p:sp>
          <p:nvSpPr>
            <p:cNvPr id="145554" name="Freeform 144"/>
            <p:cNvSpPr>
              <a:spLocks/>
            </p:cNvSpPr>
            <p:nvPr/>
          </p:nvSpPr>
          <p:spPr bwMode="auto">
            <a:xfrm>
              <a:off x="3332" y="3269"/>
              <a:ext cx="68" cy="88"/>
            </a:xfrm>
            <a:custGeom>
              <a:avLst/>
              <a:gdLst>
                <a:gd name="T0" fmla="*/ 0 w 338"/>
                <a:gd name="T1" fmla="*/ 0 h 354"/>
                <a:gd name="T2" fmla="*/ 0 w 338"/>
                <a:gd name="T3" fmla="*/ 354 h 354"/>
                <a:gd name="T4" fmla="*/ 338 w 338"/>
                <a:gd name="T5" fmla="*/ 354 h 354"/>
                <a:gd name="T6" fmla="*/ 0 w 338"/>
                <a:gd name="T7" fmla="*/ 0 h 354"/>
                <a:gd name="T8" fmla="*/ 0 60000 65536"/>
                <a:gd name="T9" fmla="*/ 0 60000 65536"/>
                <a:gd name="T10" fmla="*/ 0 60000 65536"/>
                <a:gd name="T11" fmla="*/ 0 60000 65536"/>
                <a:gd name="T12" fmla="*/ 0 w 338"/>
                <a:gd name="T13" fmla="*/ 0 h 354"/>
                <a:gd name="T14" fmla="*/ 338 w 338"/>
                <a:gd name="T15" fmla="*/ 354 h 354"/>
              </a:gdLst>
              <a:ahLst/>
              <a:cxnLst>
                <a:cxn ang="T8">
                  <a:pos x="T0" y="T1"/>
                </a:cxn>
                <a:cxn ang="T9">
                  <a:pos x="T2" y="T3"/>
                </a:cxn>
                <a:cxn ang="T10">
                  <a:pos x="T4" y="T5"/>
                </a:cxn>
                <a:cxn ang="T11">
                  <a:pos x="T6" y="T7"/>
                </a:cxn>
              </a:cxnLst>
              <a:rect l="T12" t="T13" r="T14" b="T15"/>
              <a:pathLst>
                <a:path w="338" h="354">
                  <a:moveTo>
                    <a:pt x="0" y="0"/>
                  </a:moveTo>
                  <a:lnTo>
                    <a:pt x="0" y="354"/>
                  </a:lnTo>
                  <a:lnTo>
                    <a:pt x="338" y="354"/>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55" name="Freeform 145"/>
            <p:cNvSpPr>
              <a:spLocks/>
            </p:cNvSpPr>
            <p:nvPr/>
          </p:nvSpPr>
          <p:spPr bwMode="auto">
            <a:xfrm>
              <a:off x="3332" y="3269"/>
              <a:ext cx="68" cy="88"/>
            </a:xfrm>
            <a:custGeom>
              <a:avLst/>
              <a:gdLst>
                <a:gd name="T0" fmla="*/ 0 w 338"/>
                <a:gd name="T1" fmla="*/ 0 h 354"/>
                <a:gd name="T2" fmla="*/ 0 w 338"/>
                <a:gd name="T3" fmla="*/ 354 h 354"/>
                <a:gd name="T4" fmla="*/ 338 w 338"/>
                <a:gd name="T5" fmla="*/ 354 h 354"/>
                <a:gd name="T6" fmla="*/ 0 w 338"/>
                <a:gd name="T7" fmla="*/ 0 h 354"/>
                <a:gd name="T8" fmla="*/ 0 60000 65536"/>
                <a:gd name="T9" fmla="*/ 0 60000 65536"/>
                <a:gd name="T10" fmla="*/ 0 60000 65536"/>
                <a:gd name="T11" fmla="*/ 0 60000 65536"/>
                <a:gd name="T12" fmla="*/ 0 w 338"/>
                <a:gd name="T13" fmla="*/ 0 h 354"/>
                <a:gd name="T14" fmla="*/ 338 w 338"/>
                <a:gd name="T15" fmla="*/ 354 h 354"/>
              </a:gdLst>
              <a:ahLst/>
              <a:cxnLst>
                <a:cxn ang="T8">
                  <a:pos x="T0" y="T1"/>
                </a:cxn>
                <a:cxn ang="T9">
                  <a:pos x="T2" y="T3"/>
                </a:cxn>
                <a:cxn ang="T10">
                  <a:pos x="T4" y="T5"/>
                </a:cxn>
                <a:cxn ang="T11">
                  <a:pos x="T6" y="T7"/>
                </a:cxn>
              </a:cxnLst>
              <a:rect l="T12" t="T13" r="T14" b="T15"/>
              <a:pathLst>
                <a:path w="338" h="354">
                  <a:moveTo>
                    <a:pt x="0" y="0"/>
                  </a:moveTo>
                  <a:lnTo>
                    <a:pt x="0" y="354"/>
                  </a:lnTo>
                  <a:lnTo>
                    <a:pt x="338" y="354"/>
                  </a:lnTo>
                  <a:lnTo>
                    <a:pt x="0" y="0"/>
                  </a:lnTo>
                  <a:close/>
                </a:path>
              </a:pathLst>
            </a:custGeom>
            <a:noFill/>
            <a:ln w="19050" cmpd="sng">
              <a:solidFill>
                <a:srgbClr val="000000"/>
              </a:solidFill>
              <a:prstDash val="solid"/>
              <a:round/>
              <a:headEnd/>
              <a:tailEnd/>
            </a:ln>
          </p:spPr>
          <p:txBody>
            <a:bodyPr/>
            <a:lstStyle/>
            <a:p>
              <a:endParaRPr lang="tr-TR"/>
            </a:p>
          </p:txBody>
        </p:sp>
        <p:sp>
          <p:nvSpPr>
            <p:cNvPr id="145556" name="Freeform 146"/>
            <p:cNvSpPr>
              <a:spLocks/>
            </p:cNvSpPr>
            <p:nvPr/>
          </p:nvSpPr>
          <p:spPr bwMode="auto">
            <a:xfrm>
              <a:off x="3332" y="3269"/>
              <a:ext cx="68" cy="88"/>
            </a:xfrm>
            <a:custGeom>
              <a:avLst/>
              <a:gdLst>
                <a:gd name="T0" fmla="*/ 0 w 338"/>
                <a:gd name="T1" fmla="*/ 0 h 354"/>
                <a:gd name="T2" fmla="*/ 338 w 338"/>
                <a:gd name="T3" fmla="*/ 0 h 354"/>
                <a:gd name="T4" fmla="*/ 338 w 338"/>
                <a:gd name="T5" fmla="*/ 354 h 354"/>
                <a:gd name="T6" fmla="*/ 0 w 338"/>
                <a:gd name="T7" fmla="*/ 0 h 354"/>
                <a:gd name="T8" fmla="*/ 0 60000 65536"/>
                <a:gd name="T9" fmla="*/ 0 60000 65536"/>
                <a:gd name="T10" fmla="*/ 0 60000 65536"/>
                <a:gd name="T11" fmla="*/ 0 60000 65536"/>
                <a:gd name="T12" fmla="*/ 0 w 338"/>
                <a:gd name="T13" fmla="*/ 0 h 354"/>
                <a:gd name="T14" fmla="*/ 338 w 338"/>
                <a:gd name="T15" fmla="*/ 354 h 354"/>
              </a:gdLst>
              <a:ahLst/>
              <a:cxnLst>
                <a:cxn ang="T8">
                  <a:pos x="T0" y="T1"/>
                </a:cxn>
                <a:cxn ang="T9">
                  <a:pos x="T2" y="T3"/>
                </a:cxn>
                <a:cxn ang="T10">
                  <a:pos x="T4" y="T5"/>
                </a:cxn>
                <a:cxn ang="T11">
                  <a:pos x="T6" y="T7"/>
                </a:cxn>
              </a:cxnLst>
              <a:rect l="T12" t="T13" r="T14" b="T15"/>
              <a:pathLst>
                <a:path w="338" h="354">
                  <a:moveTo>
                    <a:pt x="0" y="0"/>
                  </a:moveTo>
                  <a:lnTo>
                    <a:pt x="338" y="0"/>
                  </a:lnTo>
                  <a:lnTo>
                    <a:pt x="338" y="354"/>
                  </a:lnTo>
                  <a:lnTo>
                    <a:pt x="0" y="0"/>
                  </a:lnTo>
                  <a:close/>
                </a:path>
              </a:pathLst>
            </a:custGeom>
            <a:solidFill>
              <a:srgbClr val="000000"/>
            </a:solidFill>
            <a:ln w="19050" cmpd="sng">
              <a:solidFill>
                <a:srgbClr val="000000"/>
              </a:solidFill>
              <a:round/>
              <a:headEnd/>
              <a:tailEnd/>
            </a:ln>
          </p:spPr>
          <p:txBody>
            <a:bodyPr/>
            <a:lstStyle/>
            <a:p>
              <a:endParaRPr lang="tr-TR"/>
            </a:p>
          </p:txBody>
        </p:sp>
        <p:sp>
          <p:nvSpPr>
            <p:cNvPr id="145557" name="Freeform 147"/>
            <p:cNvSpPr>
              <a:spLocks/>
            </p:cNvSpPr>
            <p:nvPr/>
          </p:nvSpPr>
          <p:spPr bwMode="auto">
            <a:xfrm>
              <a:off x="3332" y="3269"/>
              <a:ext cx="68" cy="88"/>
            </a:xfrm>
            <a:custGeom>
              <a:avLst/>
              <a:gdLst>
                <a:gd name="T0" fmla="*/ 0 w 338"/>
                <a:gd name="T1" fmla="*/ 0 h 354"/>
                <a:gd name="T2" fmla="*/ 338 w 338"/>
                <a:gd name="T3" fmla="*/ 0 h 354"/>
                <a:gd name="T4" fmla="*/ 338 w 338"/>
                <a:gd name="T5" fmla="*/ 354 h 354"/>
                <a:gd name="T6" fmla="*/ 0 w 338"/>
                <a:gd name="T7" fmla="*/ 0 h 354"/>
                <a:gd name="T8" fmla="*/ 0 60000 65536"/>
                <a:gd name="T9" fmla="*/ 0 60000 65536"/>
                <a:gd name="T10" fmla="*/ 0 60000 65536"/>
                <a:gd name="T11" fmla="*/ 0 60000 65536"/>
                <a:gd name="T12" fmla="*/ 0 w 338"/>
                <a:gd name="T13" fmla="*/ 0 h 354"/>
                <a:gd name="T14" fmla="*/ 338 w 338"/>
                <a:gd name="T15" fmla="*/ 354 h 354"/>
              </a:gdLst>
              <a:ahLst/>
              <a:cxnLst>
                <a:cxn ang="T8">
                  <a:pos x="T0" y="T1"/>
                </a:cxn>
                <a:cxn ang="T9">
                  <a:pos x="T2" y="T3"/>
                </a:cxn>
                <a:cxn ang="T10">
                  <a:pos x="T4" y="T5"/>
                </a:cxn>
                <a:cxn ang="T11">
                  <a:pos x="T6" y="T7"/>
                </a:cxn>
              </a:cxnLst>
              <a:rect l="T12" t="T13" r="T14" b="T15"/>
              <a:pathLst>
                <a:path w="338" h="354">
                  <a:moveTo>
                    <a:pt x="0" y="0"/>
                  </a:moveTo>
                  <a:lnTo>
                    <a:pt x="338" y="0"/>
                  </a:lnTo>
                  <a:lnTo>
                    <a:pt x="338" y="354"/>
                  </a:lnTo>
                  <a:lnTo>
                    <a:pt x="0" y="0"/>
                  </a:lnTo>
                  <a:close/>
                </a:path>
              </a:pathLst>
            </a:custGeom>
            <a:noFill/>
            <a:ln w="19050" cmpd="sng">
              <a:solidFill>
                <a:srgbClr val="000000"/>
              </a:solidFill>
              <a:prstDash val="solid"/>
              <a:round/>
              <a:headEnd/>
              <a:tailEnd/>
            </a:ln>
          </p:spPr>
          <p:txBody>
            <a:bodyPr/>
            <a:lstStyle/>
            <a:p>
              <a:endParaRPr lang="tr-TR"/>
            </a:p>
          </p:txBody>
        </p:sp>
        <p:sp>
          <p:nvSpPr>
            <p:cNvPr id="145558" name="Rectangle 148"/>
            <p:cNvSpPr>
              <a:spLocks noChangeArrowheads="1"/>
            </p:cNvSpPr>
            <p:nvPr/>
          </p:nvSpPr>
          <p:spPr bwMode="auto">
            <a:xfrm>
              <a:off x="968" y="3357"/>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59" name="Rectangle 149"/>
            <p:cNvSpPr>
              <a:spLocks noChangeArrowheads="1"/>
            </p:cNvSpPr>
            <p:nvPr/>
          </p:nvSpPr>
          <p:spPr bwMode="auto">
            <a:xfrm>
              <a:off x="968" y="3357"/>
              <a:ext cx="68" cy="1"/>
            </a:xfrm>
            <a:prstGeom prst="rect">
              <a:avLst/>
            </a:prstGeom>
            <a:noFill/>
            <a:ln w="19050">
              <a:solidFill>
                <a:srgbClr val="000000"/>
              </a:solidFill>
              <a:miter lim="800000"/>
              <a:headEnd/>
              <a:tailEnd/>
            </a:ln>
          </p:spPr>
          <p:txBody>
            <a:bodyPr/>
            <a:lstStyle/>
            <a:p>
              <a:endParaRPr lang="tr-TR"/>
            </a:p>
          </p:txBody>
        </p:sp>
        <p:sp>
          <p:nvSpPr>
            <p:cNvPr id="145560" name="Rectangle 150"/>
            <p:cNvSpPr>
              <a:spLocks noChangeArrowheads="1"/>
            </p:cNvSpPr>
            <p:nvPr/>
          </p:nvSpPr>
          <p:spPr bwMode="auto">
            <a:xfrm>
              <a:off x="2333" y="3357"/>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61" name="Rectangle 151"/>
            <p:cNvSpPr>
              <a:spLocks noChangeArrowheads="1"/>
            </p:cNvSpPr>
            <p:nvPr/>
          </p:nvSpPr>
          <p:spPr bwMode="auto">
            <a:xfrm>
              <a:off x="2333" y="3357"/>
              <a:ext cx="68" cy="1"/>
            </a:xfrm>
            <a:prstGeom prst="rect">
              <a:avLst/>
            </a:prstGeom>
            <a:noFill/>
            <a:ln w="19050">
              <a:solidFill>
                <a:srgbClr val="000000"/>
              </a:solidFill>
              <a:miter lim="800000"/>
              <a:headEnd/>
              <a:tailEnd/>
            </a:ln>
          </p:spPr>
          <p:txBody>
            <a:bodyPr/>
            <a:lstStyle/>
            <a:p>
              <a:endParaRPr lang="tr-TR"/>
            </a:p>
          </p:txBody>
        </p:sp>
        <p:sp>
          <p:nvSpPr>
            <p:cNvPr id="145562" name="Rectangle 152"/>
            <p:cNvSpPr>
              <a:spLocks noChangeArrowheads="1"/>
            </p:cNvSpPr>
            <p:nvPr/>
          </p:nvSpPr>
          <p:spPr bwMode="auto">
            <a:xfrm>
              <a:off x="3332" y="3357"/>
              <a:ext cx="68" cy="1"/>
            </a:xfrm>
            <a:prstGeom prst="rect">
              <a:avLst/>
            </a:prstGeom>
            <a:solidFill>
              <a:srgbClr val="000000"/>
            </a:solidFill>
            <a:ln w="19050">
              <a:solidFill>
                <a:srgbClr val="000000"/>
              </a:solidFill>
              <a:miter lim="800000"/>
              <a:headEnd/>
              <a:tailEnd/>
            </a:ln>
          </p:spPr>
          <p:txBody>
            <a:bodyPr/>
            <a:lstStyle/>
            <a:p>
              <a:endParaRPr lang="tr-TR"/>
            </a:p>
          </p:txBody>
        </p:sp>
        <p:sp>
          <p:nvSpPr>
            <p:cNvPr id="145563" name="Rectangle 155"/>
            <p:cNvSpPr>
              <a:spLocks noChangeArrowheads="1"/>
            </p:cNvSpPr>
            <p:nvPr/>
          </p:nvSpPr>
          <p:spPr bwMode="auto">
            <a:xfrm>
              <a:off x="3332" y="3357"/>
              <a:ext cx="68" cy="1"/>
            </a:xfrm>
            <a:prstGeom prst="rect">
              <a:avLst/>
            </a:prstGeom>
            <a:noFill/>
            <a:ln w="19050">
              <a:solidFill>
                <a:srgbClr val="000000"/>
              </a:solidFill>
              <a:miter lim="800000"/>
              <a:headEnd/>
              <a:tailEnd/>
            </a:ln>
          </p:spPr>
          <p:txBody>
            <a:bodyPr/>
            <a:lstStyle/>
            <a:p>
              <a:endParaRPr lang="tr-TR"/>
            </a:p>
          </p:txBody>
        </p:sp>
        <p:sp>
          <p:nvSpPr>
            <p:cNvPr id="145564" name="Line 156"/>
            <p:cNvSpPr>
              <a:spLocks noChangeShapeType="1"/>
            </p:cNvSpPr>
            <p:nvPr/>
          </p:nvSpPr>
          <p:spPr bwMode="auto">
            <a:xfrm flipH="1">
              <a:off x="1862" y="2682"/>
              <a:ext cx="191" cy="0"/>
            </a:xfrm>
            <a:prstGeom prst="line">
              <a:avLst/>
            </a:prstGeom>
            <a:noFill/>
            <a:ln w="19050">
              <a:solidFill>
                <a:srgbClr val="000000"/>
              </a:solidFill>
              <a:round/>
              <a:headEnd/>
              <a:tailEnd/>
            </a:ln>
          </p:spPr>
          <p:txBody>
            <a:bodyPr/>
            <a:lstStyle/>
            <a:p>
              <a:endParaRPr lang="tr-TR"/>
            </a:p>
          </p:txBody>
        </p:sp>
        <p:sp>
          <p:nvSpPr>
            <p:cNvPr id="145565" name="Line 157"/>
            <p:cNvSpPr>
              <a:spLocks noChangeShapeType="1"/>
            </p:cNvSpPr>
            <p:nvPr/>
          </p:nvSpPr>
          <p:spPr bwMode="auto">
            <a:xfrm flipV="1">
              <a:off x="1862" y="2671"/>
              <a:ext cx="25" cy="11"/>
            </a:xfrm>
            <a:prstGeom prst="line">
              <a:avLst/>
            </a:prstGeom>
            <a:noFill/>
            <a:ln w="19050">
              <a:solidFill>
                <a:srgbClr val="000000"/>
              </a:solidFill>
              <a:round/>
              <a:headEnd/>
              <a:tailEnd/>
            </a:ln>
          </p:spPr>
          <p:txBody>
            <a:bodyPr/>
            <a:lstStyle/>
            <a:p>
              <a:endParaRPr lang="tr-TR"/>
            </a:p>
          </p:txBody>
        </p:sp>
        <p:sp>
          <p:nvSpPr>
            <p:cNvPr id="145566" name="Line 158"/>
            <p:cNvSpPr>
              <a:spLocks noChangeShapeType="1"/>
            </p:cNvSpPr>
            <p:nvPr/>
          </p:nvSpPr>
          <p:spPr bwMode="auto">
            <a:xfrm>
              <a:off x="1862" y="2682"/>
              <a:ext cx="25" cy="11"/>
            </a:xfrm>
            <a:prstGeom prst="line">
              <a:avLst/>
            </a:prstGeom>
            <a:noFill/>
            <a:ln w="19050">
              <a:solidFill>
                <a:srgbClr val="000000"/>
              </a:solidFill>
              <a:round/>
              <a:headEnd/>
              <a:tailEnd/>
            </a:ln>
          </p:spPr>
          <p:txBody>
            <a:bodyPr/>
            <a:lstStyle/>
            <a:p>
              <a:endParaRPr lang="tr-TR"/>
            </a:p>
          </p:txBody>
        </p:sp>
        <p:sp>
          <p:nvSpPr>
            <p:cNvPr id="145567" name="Line 159"/>
            <p:cNvSpPr>
              <a:spLocks noChangeShapeType="1"/>
            </p:cNvSpPr>
            <p:nvPr/>
          </p:nvSpPr>
          <p:spPr bwMode="auto">
            <a:xfrm>
              <a:off x="2543" y="2682"/>
              <a:ext cx="191" cy="0"/>
            </a:xfrm>
            <a:prstGeom prst="line">
              <a:avLst/>
            </a:prstGeom>
            <a:noFill/>
            <a:ln w="19050">
              <a:solidFill>
                <a:srgbClr val="000000"/>
              </a:solidFill>
              <a:round/>
              <a:headEnd/>
              <a:tailEnd/>
            </a:ln>
          </p:spPr>
          <p:txBody>
            <a:bodyPr/>
            <a:lstStyle/>
            <a:p>
              <a:endParaRPr lang="tr-TR"/>
            </a:p>
          </p:txBody>
        </p:sp>
        <p:sp>
          <p:nvSpPr>
            <p:cNvPr id="145568" name="Line 160"/>
            <p:cNvSpPr>
              <a:spLocks noChangeShapeType="1"/>
            </p:cNvSpPr>
            <p:nvPr/>
          </p:nvSpPr>
          <p:spPr bwMode="auto">
            <a:xfrm flipH="1" flipV="1">
              <a:off x="2710" y="2671"/>
              <a:ext cx="24" cy="11"/>
            </a:xfrm>
            <a:prstGeom prst="line">
              <a:avLst/>
            </a:prstGeom>
            <a:noFill/>
            <a:ln w="19050">
              <a:solidFill>
                <a:srgbClr val="000000"/>
              </a:solidFill>
              <a:round/>
              <a:headEnd/>
              <a:tailEnd/>
            </a:ln>
          </p:spPr>
          <p:txBody>
            <a:bodyPr/>
            <a:lstStyle/>
            <a:p>
              <a:endParaRPr lang="tr-TR"/>
            </a:p>
          </p:txBody>
        </p:sp>
        <p:sp>
          <p:nvSpPr>
            <p:cNvPr id="145569" name="Line 161"/>
            <p:cNvSpPr>
              <a:spLocks noChangeShapeType="1"/>
            </p:cNvSpPr>
            <p:nvPr/>
          </p:nvSpPr>
          <p:spPr bwMode="auto">
            <a:xfrm flipH="1">
              <a:off x="2710" y="2682"/>
              <a:ext cx="24" cy="11"/>
            </a:xfrm>
            <a:prstGeom prst="line">
              <a:avLst/>
            </a:prstGeom>
            <a:noFill/>
            <a:ln w="19050">
              <a:solidFill>
                <a:srgbClr val="000000"/>
              </a:solidFill>
              <a:round/>
              <a:headEnd/>
              <a:tailEnd/>
            </a:ln>
          </p:spPr>
          <p:txBody>
            <a:bodyPr/>
            <a:lstStyle/>
            <a:p>
              <a:endParaRPr lang="tr-TR"/>
            </a:p>
          </p:txBody>
        </p:sp>
        <p:sp>
          <p:nvSpPr>
            <p:cNvPr id="145570" name="Line 162"/>
            <p:cNvSpPr>
              <a:spLocks noChangeShapeType="1"/>
            </p:cNvSpPr>
            <p:nvPr/>
          </p:nvSpPr>
          <p:spPr bwMode="auto">
            <a:xfrm flipH="1">
              <a:off x="2540" y="1364"/>
              <a:ext cx="191" cy="0"/>
            </a:xfrm>
            <a:prstGeom prst="line">
              <a:avLst/>
            </a:prstGeom>
            <a:noFill/>
            <a:ln w="19050">
              <a:solidFill>
                <a:srgbClr val="000000"/>
              </a:solidFill>
              <a:round/>
              <a:headEnd/>
              <a:tailEnd/>
            </a:ln>
          </p:spPr>
          <p:txBody>
            <a:bodyPr/>
            <a:lstStyle/>
            <a:p>
              <a:endParaRPr lang="tr-TR"/>
            </a:p>
          </p:txBody>
        </p:sp>
        <p:sp>
          <p:nvSpPr>
            <p:cNvPr id="145571" name="Line 163"/>
            <p:cNvSpPr>
              <a:spLocks noChangeShapeType="1"/>
            </p:cNvSpPr>
            <p:nvPr/>
          </p:nvSpPr>
          <p:spPr bwMode="auto">
            <a:xfrm flipV="1">
              <a:off x="2540" y="1353"/>
              <a:ext cx="24" cy="11"/>
            </a:xfrm>
            <a:prstGeom prst="line">
              <a:avLst/>
            </a:prstGeom>
            <a:noFill/>
            <a:ln w="19050">
              <a:solidFill>
                <a:srgbClr val="000000"/>
              </a:solidFill>
              <a:round/>
              <a:headEnd/>
              <a:tailEnd/>
            </a:ln>
          </p:spPr>
          <p:txBody>
            <a:bodyPr/>
            <a:lstStyle/>
            <a:p>
              <a:endParaRPr lang="tr-TR"/>
            </a:p>
          </p:txBody>
        </p:sp>
        <p:sp>
          <p:nvSpPr>
            <p:cNvPr id="145572" name="Line 164"/>
            <p:cNvSpPr>
              <a:spLocks noChangeShapeType="1"/>
            </p:cNvSpPr>
            <p:nvPr/>
          </p:nvSpPr>
          <p:spPr bwMode="auto">
            <a:xfrm>
              <a:off x="2540" y="1364"/>
              <a:ext cx="24" cy="11"/>
            </a:xfrm>
            <a:prstGeom prst="line">
              <a:avLst/>
            </a:prstGeom>
            <a:noFill/>
            <a:ln w="19050">
              <a:solidFill>
                <a:srgbClr val="000000"/>
              </a:solidFill>
              <a:round/>
              <a:headEnd/>
              <a:tailEnd/>
            </a:ln>
          </p:spPr>
          <p:txBody>
            <a:bodyPr/>
            <a:lstStyle/>
            <a:p>
              <a:endParaRPr lang="tr-TR"/>
            </a:p>
          </p:txBody>
        </p:sp>
        <p:sp>
          <p:nvSpPr>
            <p:cNvPr id="145573" name="Line 165"/>
            <p:cNvSpPr>
              <a:spLocks noChangeShapeType="1"/>
            </p:cNvSpPr>
            <p:nvPr/>
          </p:nvSpPr>
          <p:spPr bwMode="auto">
            <a:xfrm>
              <a:off x="3079" y="1364"/>
              <a:ext cx="191" cy="0"/>
            </a:xfrm>
            <a:prstGeom prst="line">
              <a:avLst/>
            </a:prstGeom>
            <a:noFill/>
            <a:ln w="19050">
              <a:solidFill>
                <a:srgbClr val="000000"/>
              </a:solidFill>
              <a:round/>
              <a:headEnd/>
              <a:tailEnd/>
            </a:ln>
          </p:spPr>
          <p:txBody>
            <a:bodyPr/>
            <a:lstStyle/>
            <a:p>
              <a:endParaRPr lang="tr-TR"/>
            </a:p>
          </p:txBody>
        </p:sp>
        <p:sp>
          <p:nvSpPr>
            <p:cNvPr id="145574" name="Line 166"/>
            <p:cNvSpPr>
              <a:spLocks noChangeShapeType="1"/>
            </p:cNvSpPr>
            <p:nvPr/>
          </p:nvSpPr>
          <p:spPr bwMode="auto">
            <a:xfrm flipH="1" flipV="1">
              <a:off x="3245" y="1353"/>
              <a:ext cx="25" cy="11"/>
            </a:xfrm>
            <a:prstGeom prst="line">
              <a:avLst/>
            </a:prstGeom>
            <a:noFill/>
            <a:ln w="19050">
              <a:solidFill>
                <a:srgbClr val="000000"/>
              </a:solidFill>
              <a:round/>
              <a:headEnd/>
              <a:tailEnd/>
            </a:ln>
          </p:spPr>
          <p:txBody>
            <a:bodyPr/>
            <a:lstStyle/>
            <a:p>
              <a:endParaRPr lang="tr-TR"/>
            </a:p>
          </p:txBody>
        </p:sp>
        <p:sp>
          <p:nvSpPr>
            <p:cNvPr id="145575" name="Line 167"/>
            <p:cNvSpPr>
              <a:spLocks noChangeShapeType="1"/>
            </p:cNvSpPr>
            <p:nvPr/>
          </p:nvSpPr>
          <p:spPr bwMode="auto">
            <a:xfrm flipH="1">
              <a:off x="3245" y="1364"/>
              <a:ext cx="25" cy="11"/>
            </a:xfrm>
            <a:prstGeom prst="line">
              <a:avLst/>
            </a:prstGeom>
            <a:noFill/>
            <a:ln w="19050">
              <a:solidFill>
                <a:srgbClr val="000000"/>
              </a:solidFill>
              <a:round/>
              <a:headEnd/>
              <a:tailEnd/>
            </a:ln>
          </p:spPr>
          <p:txBody>
            <a:bodyPr/>
            <a:lstStyle/>
            <a:p>
              <a:endParaRPr lang="tr-TR"/>
            </a:p>
          </p:txBody>
        </p:sp>
        <p:sp>
          <p:nvSpPr>
            <p:cNvPr id="145576" name="Line 168"/>
            <p:cNvSpPr>
              <a:spLocks noChangeShapeType="1"/>
            </p:cNvSpPr>
            <p:nvPr/>
          </p:nvSpPr>
          <p:spPr bwMode="auto">
            <a:xfrm flipH="1">
              <a:off x="1270" y="1939"/>
              <a:ext cx="191" cy="0"/>
            </a:xfrm>
            <a:prstGeom prst="line">
              <a:avLst/>
            </a:prstGeom>
            <a:noFill/>
            <a:ln w="19050">
              <a:solidFill>
                <a:srgbClr val="000000"/>
              </a:solidFill>
              <a:round/>
              <a:headEnd/>
              <a:tailEnd/>
            </a:ln>
          </p:spPr>
          <p:txBody>
            <a:bodyPr/>
            <a:lstStyle/>
            <a:p>
              <a:endParaRPr lang="tr-TR"/>
            </a:p>
          </p:txBody>
        </p:sp>
        <p:sp>
          <p:nvSpPr>
            <p:cNvPr id="145577" name="Line 169"/>
            <p:cNvSpPr>
              <a:spLocks noChangeShapeType="1"/>
            </p:cNvSpPr>
            <p:nvPr/>
          </p:nvSpPr>
          <p:spPr bwMode="auto">
            <a:xfrm flipV="1">
              <a:off x="1270" y="1928"/>
              <a:ext cx="25" cy="11"/>
            </a:xfrm>
            <a:prstGeom prst="line">
              <a:avLst/>
            </a:prstGeom>
            <a:noFill/>
            <a:ln w="19050">
              <a:solidFill>
                <a:srgbClr val="000000"/>
              </a:solidFill>
              <a:round/>
              <a:headEnd/>
              <a:tailEnd/>
            </a:ln>
          </p:spPr>
          <p:txBody>
            <a:bodyPr/>
            <a:lstStyle/>
            <a:p>
              <a:endParaRPr lang="tr-TR"/>
            </a:p>
          </p:txBody>
        </p:sp>
        <p:sp>
          <p:nvSpPr>
            <p:cNvPr id="145578" name="Line 170"/>
            <p:cNvSpPr>
              <a:spLocks noChangeShapeType="1"/>
            </p:cNvSpPr>
            <p:nvPr/>
          </p:nvSpPr>
          <p:spPr bwMode="auto">
            <a:xfrm>
              <a:off x="1270" y="1939"/>
              <a:ext cx="25" cy="11"/>
            </a:xfrm>
            <a:prstGeom prst="line">
              <a:avLst/>
            </a:prstGeom>
            <a:noFill/>
            <a:ln w="19050">
              <a:solidFill>
                <a:srgbClr val="000000"/>
              </a:solidFill>
              <a:round/>
              <a:headEnd/>
              <a:tailEnd/>
            </a:ln>
          </p:spPr>
          <p:txBody>
            <a:bodyPr/>
            <a:lstStyle/>
            <a:p>
              <a:endParaRPr lang="tr-TR"/>
            </a:p>
          </p:txBody>
        </p:sp>
        <p:sp>
          <p:nvSpPr>
            <p:cNvPr id="145579" name="Line 171"/>
            <p:cNvSpPr>
              <a:spLocks noChangeShapeType="1"/>
            </p:cNvSpPr>
            <p:nvPr/>
          </p:nvSpPr>
          <p:spPr bwMode="auto">
            <a:xfrm>
              <a:off x="1809" y="1939"/>
              <a:ext cx="191" cy="0"/>
            </a:xfrm>
            <a:prstGeom prst="line">
              <a:avLst/>
            </a:prstGeom>
            <a:noFill/>
            <a:ln w="19050">
              <a:solidFill>
                <a:srgbClr val="000000"/>
              </a:solidFill>
              <a:round/>
              <a:headEnd/>
              <a:tailEnd/>
            </a:ln>
          </p:spPr>
          <p:txBody>
            <a:bodyPr/>
            <a:lstStyle/>
            <a:p>
              <a:endParaRPr lang="tr-TR"/>
            </a:p>
          </p:txBody>
        </p:sp>
        <p:sp>
          <p:nvSpPr>
            <p:cNvPr id="145580" name="Line 172"/>
            <p:cNvSpPr>
              <a:spLocks noChangeShapeType="1"/>
            </p:cNvSpPr>
            <p:nvPr/>
          </p:nvSpPr>
          <p:spPr bwMode="auto">
            <a:xfrm flipH="1" flipV="1">
              <a:off x="1976" y="1928"/>
              <a:ext cx="24" cy="11"/>
            </a:xfrm>
            <a:prstGeom prst="line">
              <a:avLst/>
            </a:prstGeom>
            <a:noFill/>
            <a:ln w="19050">
              <a:solidFill>
                <a:srgbClr val="000000"/>
              </a:solidFill>
              <a:round/>
              <a:headEnd/>
              <a:tailEnd/>
            </a:ln>
          </p:spPr>
          <p:txBody>
            <a:bodyPr/>
            <a:lstStyle/>
            <a:p>
              <a:endParaRPr lang="tr-TR"/>
            </a:p>
          </p:txBody>
        </p:sp>
        <p:sp>
          <p:nvSpPr>
            <p:cNvPr id="145581" name="Line 173"/>
            <p:cNvSpPr>
              <a:spLocks noChangeShapeType="1"/>
            </p:cNvSpPr>
            <p:nvPr/>
          </p:nvSpPr>
          <p:spPr bwMode="auto">
            <a:xfrm flipH="1">
              <a:off x="1976" y="1939"/>
              <a:ext cx="24" cy="11"/>
            </a:xfrm>
            <a:prstGeom prst="line">
              <a:avLst/>
            </a:prstGeom>
            <a:noFill/>
            <a:ln w="19050">
              <a:solidFill>
                <a:srgbClr val="000000"/>
              </a:solidFill>
              <a:round/>
              <a:headEnd/>
              <a:tailEnd/>
            </a:ln>
          </p:spPr>
          <p:txBody>
            <a:bodyPr/>
            <a:lstStyle/>
            <a:p>
              <a:endParaRPr lang="tr-TR"/>
            </a:p>
          </p:txBody>
        </p:sp>
        <p:sp>
          <p:nvSpPr>
            <p:cNvPr id="145582" name="Line 174"/>
            <p:cNvSpPr>
              <a:spLocks noChangeShapeType="1"/>
            </p:cNvSpPr>
            <p:nvPr/>
          </p:nvSpPr>
          <p:spPr bwMode="auto">
            <a:xfrm>
              <a:off x="2268" y="1627"/>
              <a:ext cx="0" cy="248"/>
            </a:xfrm>
            <a:prstGeom prst="line">
              <a:avLst/>
            </a:prstGeom>
            <a:noFill/>
            <a:ln w="19050">
              <a:solidFill>
                <a:srgbClr val="000000"/>
              </a:solidFill>
              <a:round/>
              <a:headEnd/>
              <a:tailEnd/>
            </a:ln>
          </p:spPr>
          <p:txBody>
            <a:bodyPr/>
            <a:lstStyle/>
            <a:p>
              <a:endParaRPr lang="tr-TR"/>
            </a:p>
          </p:txBody>
        </p:sp>
        <p:sp>
          <p:nvSpPr>
            <p:cNvPr id="145583" name="Line 175"/>
            <p:cNvSpPr>
              <a:spLocks noChangeShapeType="1"/>
            </p:cNvSpPr>
            <p:nvPr/>
          </p:nvSpPr>
          <p:spPr bwMode="auto">
            <a:xfrm flipH="1" flipV="1">
              <a:off x="2260" y="1843"/>
              <a:ext cx="8" cy="32"/>
            </a:xfrm>
            <a:prstGeom prst="line">
              <a:avLst/>
            </a:prstGeom>
            <a:noFill/>
            <a:ln w="19050">
              <a:solidFill>
                <a:srgbClr val="000000"/>
              </a:solidFill>
              <a:round/>
              <a:headEnd/>
              <a:tailEnd/>
            </a:ln>
          </p:spPr>
          <p:txBody>
            <a:bodyPr/>
            <a:lstStyle/>
            <a:p>
              <a:endParaRPr lang="tr-TR"/>
            </a:p>
          </p:txBody>
        </p:sp>
        <p:sp>
          <p:nvSpPr>
            <p:cNvPr id="145584" name="Line 176"/>
            <p:cNvSpPr>
              <a:spLocks noChangeShapeType="1"/>
            </p:cNvSpPr>
            <p:nvPr/>
          </p:nvSpPr>
          <p:spPr bwMode="auto">
            <a:xfrm flipV="1">
              <a:off x="2268" y="1843"/>
              <a:ext cx="9" cy="32"/>
            </a:xfrm>
            <a:prstGeom prst="line">
              <a:avLst/>
            </a:prstGeom>
            <a:noFill/>
            <a:ln w="19050">
              <a:solidFill>
                <a:srgbClr val="000000"/>
              </a:solidFill>
              <a:round/>
              <a:headEnd/>
              <a:tailEnd/>
            </a:ln>
          </p:spPr>
          <p:txBody>
            <a:bodyPr/>
            <a:lstStyle/>
            <a:p>
              <a:endParaRPr lang="tr-TR"/>
            </a:p>
          </p:txBody>
        </p:sp>
        <p:sp>
          <p:nvSpPr>
            <p:cNvPr id="145585" name="Line 177"/>
            <p:cNvSpPr>
              <a:spLocks noChangeShapeType="1"/>
            </p:cNvSpPr>
            <p:nvPr/>
          </p:nvSpPr>
          <p:spPr bwMode="auto">
            <a:xfrm flipV="1">
              <a:off x="2268" y="1199"/>
              <a:ext cx="0" cy="248"/>
            </a:xfrm>
            <a:prstGeom prst="line">
              <a:avLst/>
            </a:prstGeom>
            <a:noFill/>
            <a:ln w="19050">
              <a:solidFill>
                <a:srgbClr val="000000"/>
              </a:solidFill>
              <a:round/>
              <a:headEnd/>
              <a:tailEnd/>
            </a:ln>
          </p:spPr>
          <p:txBody>
            <a:bodyPr/>
            <a:lstStyle/>
            <a:p>
              <a:endParaRPr lang="tr-TR"/>
            </a:p>
          </p:txBody>
        </p:sp>
        <p:sp>
          <p:nvSpPr>
            <p:cNvPr id="145586" name="Line 178"/>
            <p:cNvSpPr>
              <a:spLocks noChangeShapeType="1"/>
            </p:cNvSpPr>
            <p:nvPr/>
          </p:nvSpPr>
          <p:spPr bwMode="auto">
            <a:xfrm flipH="1">
              <a:off x="2260" y="1199"/>
              <a:ext cx="8" cy="31"/>
            </a:xfrm>
            <a:prstGeom prst="line">
              <a:avLst/>
            </a:prstGeom>
            <a:noFill/>
            <a:ln w="19050">
              <a:solidFill>
                <a:srgbClr val="000000"/>
              </a:solidFill>
              <a:round/>
              <a:headEnd/>
              <a:tailEnd/>
            </a:ln>
          </p:spPr>
          <p:txBody>
            <a:bodyPr/>
            <a:lstStyle/>
            <a:p>
              <a:endParaRPr lang="tr-TR"/>
            </a:p>
          </p:txBody>
        </p:sp>
        <p:sp>
          <p:nvSpPr>
            <p:cNvPr id="145587" name="Line 179"/>
            <p:cNvSpPr>
              <a:spLocks noChangeShapeType="1"/>
            </p:cNvSpPr>
            <p:nvPr/>
          </p:nvSpPr>
          <p:spPr bwMode="auto">
            <a:xfrm>
              <a:off x="2268" y="1199"/>
              <a:ext cx="9" cy="31"/>
            </a:xfrm>
            <a:prstGeom prst="line">
              <a:avLst/>
            </a:prstGeom>
            <a:noFill/>
            <a:ln w="19050">
              <a:solidFill>
                <a:srgbClr val="000000"/>
              </a:solidFill>
              <a:round/>
              <a:headEnd/>
              <a:tailEnd/>
            </a:ln>
          </p:spPr>
          <p:txBody>
            <a:bodyPr/>
            <a:lstStyle/>
            <a:p>
              <a:endParaRPr lang="tr-TR"/>
            </a:p>
          </p:txBody>
        </p:sp>
        <p:sp>
          <p:nvSpPr>
            <p:cNvPr id="145588" name="Line 180"/>
            <p:cNvSpPr>
              <a:spLocks noChangeShapeType="1"/>
            </p:cNvSpPr>
            <p:nvPr/>
          </p:nvSpPr>
          <p:spPr bwMode="auto">
            <a:xfrm>
              <a:off x="2857" y="2831"/>
              <a:ext cx="0" cy="248"/>
            </a:xfrm>
            <a:prstGeom prst="line">
              <a:avLst/>
            </a:prstGeom>
            <a:noFill/>
            <a:ln w="19050">
              <a:solidFill>
                <a:srgbClr val="000000"/>
              </a:solidFill>
              <a:round/>
              <a:headEnd/>
              <a:tailEnd/>
            </a:ln>
          </p:spPr>
          <p:txBody>
            <a:bodyPr/>
            <a:lstStyle/>
            <a:p>
              <a:endParaRPr lang="tr-TR"/>
            </a:p>
          </p:txBody>
        </p:sp>
        <p:sp>
          <p:nvSpPr>
            <p:cNvPr id="145589" name="Line 181"/>
            <p:cNvSpPr>
              <a:spLocks noChangeShapeType="1"/>
            </p:cNvSpPr>
            <p:nvPr/>
          </p:nvSpPr>
          <p:spPr bwMode="auto">
            <a:xfrm flipH="1" flipV="1">
              <a:off x="2849" y="3047"/>
              <a:ext cx="8" cy="32"/>
            </a:xfrm>
            <a:prstGeom prst="line">
              <a:avLst/>
            </a:prstGeom>
            <a:noFill/>
            <a:ln w="19050">
              <a:solidFill>
                <a:srgbClr val="000000"/>
              </a:solidFill>
              <a:round/>
              <a:headEnd/>
              <a:tailEnd/>
            </a:ln>
          </p:spPr>
          <p:txBody>
            <a:bodyPr/>
            <a:lstStyle/>
            <a:p>
              <a:endParaRPr lang="tr-TR"/>
            </a:p>
          </p:txBody>
        </p:sp>
        <p:sp>
          <p:nvSpPr>
            <p:cNvPr id="145590" name="Line 182"/>
            <p:cNvSpPr>
              <a:spLocks noChangeShapeType="1"/>
            </p:cNvSpPr>
            <p:nvPr/>
          </p:nvSpPr>
          <p:spPr bwMode="auto">
            <a:xfrm flipV="1">
              <a:off x="2857" y="3047"/>
              <a:ext cx="9" cy="32"/>
            </a:xfrm>
            <a:prstGeom prst="line">
              <a:avLst/>
            </a:prstGeom>
            <a:noFill/>
            <a:ln w="19050">
              <a:solidFill>
                <a:srgbClr val="000000"/>
              </a:solidFill>
              <a:round/>
              <a:headEnd/>
              <a:tailEnd/>
            </a:ln>
          </p:spPr>
          <p:txBody>
            <a:bodyPr/>
            <a:lstStyle/>
            <a:p>
              <a:endParaRPr lang="tr-TR"/>
            </a:p>
          </p:txBody>
        </p:sp>
        <p:sp>
          <p:nvSpPr>
            <p:cNvPr id="145591" name="Line 183"/>
            <p:cNvSpPr>
              <a:spLocks noChangeShapeType="1"/>
            </p:cNvSpPr>
            <p:nvPr/>
          </p:nvSpPr>
          <p:spPr bwMode="auto">
            <a:xfrm flipV="1">
              <a:off x="2857" y="1948"/>
              <a:ext cx="0" cy="248"/>
            </a:xfrm>
            <a:prstGeom prst="line">
              <a:avLst/>
            </a:prstGeom>
            <a:noFill/>
            <a:ln w="19050">
              <a:solidFill>
                <a:srgbClr val="000000"/>
              </a:solidFill>
              <a:round/>
              <a:headEnd/>
              <a:tailEnd/>
            </a:ln>
          </p:spPr>
          <p:txBody>
            <a:bodyPr/>
            <a:lstStyle/>
            <a:p>
              <a:endParaRPr lang="tr-TR"/>
            </a:p>
          </p:txBody>
        </p:sp>
        <p:sp>
          <p:nvSpPr>
            <p:cNvPr id="145592" name="Line 184"/>
            <p:cNvSpPr>
              <a:spLocks noChangeShapeType="1"/>
            </p:cNvSpPr>
            <p:nvPr/>
          </p:nvSpPr>
          <p:spPr bwMode="auto">
            <a:xfrm flipH="1">
              <a:off x="2849" y="1948"/>
              <a:ext cx="8" cy="31"/>
            </a:xfrm>
            <a:prstGeom prst="line">
              <a:avLst/>
            </a:prstGeom>
            <a:noFill/>
            <a:ln w="19050">
              <a:solidFill>
                <a:srgbClr val="000000"/>
              </a:solidFill>
              <a:round/>
              <a:headEnd/>
              <a:tailEnd/>
            </a:ln>
          </p:spPr>
          <p:txBody>
            <a:bodyPr/>
            <a:lstStyle/>
            <a:p>
              <a:endParaRPr lang="tr-TR"/>
            </a:p>
          </p:txBody>
        </p:sp>
        <p:sp>
          <p:nvSpPr>
            <p:cNvPr id="145593" name="Line 185"/>
            <p:cNvSpPr>
              <a:spLocks noChangeShapeType="1"/>
            </p:cNvSpPr>
            <p:nvPr/>
          </p:nvSpPr>
          <p:spPr bwMode="auto">
            <a:xfrm>
              <a:off x="2857" y="1948"/>
              <a:ext cx="9" cy="31"/>
            </a:xfrm>
            <a:prstGeom prst="line">
              <a:avLst/>
            </a:prstGeom>
            <a:noFill/>
            <a:ln w="19050">
              <a:solidFill>
                <a:srgbClr val="000000"/>
              </a:solidFill>
              <a:round/>
              <a:headEnd/>
              <a:tailEnd/>
            </a:ln>
          </p:spPr>
          <p:txBody>
            <a:bodyPr/>
            <a:lstStyle/>
            <a:p>
              <a:endParaRPr lang="tr-TR"/>
            </a:p>
          </p:txBody>
        </p:sp>
        <p:sp>
          <p:nvSpPr>
            <p:cNvPr id="145594" name="Line 186"/>
            <p:cNvSpPr>
              <a:spLocks noChangeShapeType="1"/>
            </p:cNvSpPr>
            <p:nvPr/>
          </p:nvSpPr>
          <p:spPr bwMode="auto">
            <a:xfrm>
              <a:off x="1538" y="2740"/>
              <a:ext cx="0" cy="248"/>
            </a:xfrm>
            <a:prstGeom prst="line">
              <a:avLst/>
            </a:prstGeom>
            <a:noFill/>
            <a:ln w="19050">
              <a:solidFill>
                <a:srgbClr val="000000"/>
              </a:solidFill>
              <a:round/>
              <a:headEnd/>
              <a:tailEnd/>
            </a:ln>
          </p:spPr>
          <p:txBody>
            <a:bodyPr/>
            <a:lstStyle/>
            <a:p>
              <a:endParaRPr lang="tr-TR"/>
            </a:p>
          </p:txBody>
        </p:sp>
        <p:sp>
          <p:nvSpPr>
            <p:cNvPr id="145595" name="Line 187"/>
            <p:cNvSpPr>
              <a:spLocks noChangeShapeType="1"/>
            </p:cNvSpPr>
            <p:nvPr/>
          </p:nvSpPr>
          <p:spPr bwMode="auto">
            <a:xfrm flipH="1" flipV="1">
              <a:off x="1529" y="2957"/>
              <a:ext cx="9" cy="31"/>
            </a:xfrm>
            <a:prstGeom prst="line">
              <a:avLst/>
            </a:prstGeom>
            <a:noFill/>
            <a:ln w="19050">
              <a:solidFill>
                <a:srgbClr val="000000"/>
              </a:solidFill>
              <a:round/>
              <a:headEnd/>
              <a:tailEnd/>
            </a:ln>
          </p:spPr>
          <p:txBody>
            <a:bodyPr/>
            <a:lstStyle/>
            <a:p>
              <a:endParaRPr lang="tr-TR"/>
            </a:p>
          </p:txBody>
        </p:sp>
        <p:sp>
          <p:nvSpPr>
            <p:cNvPr id="145596" name="Line 188"/>
            <p:cNvSpPr>
              <a:spLocks noChangeShapeType="1"/>
            </p:cNvSpPr>
            <p:nvPr/>
          </p:nvSpPr>
          <p:spPr bwMode="auto">
            <a:xfrm flipV="1">
              <a:off x="1538" y="2957"/>
              <a:ext cx="8" cy="31"/>
            </a:xfrm>
            <a:prstGeom prst="line">
              <a:avLst/>
            </a:prstGeom>
            <a:noFill/>
            <a:ln w="19050">
              <a:solidFill>
                <a:srgbClr val="000000"/>
              </a:solidFill>
              <a:round/>
              <a:headEnd/>
              <a:tailEnd/>
            </a:ln>
          </p:spPr>
          <p:txBody>
            <a:bodyPr/>
            <a:lstStyle/>
            <a:p>
              <a:endParaRPr lang="tr-TR"/>
            </a:p>
          </p:txBody>
        </p:sp>
        <p:sp>
          <p:nvSpPr>
            <p:cNvPr id="145597" name="Line 189"/>
            <p:cNvSpPr>
              <a:spLocks noChangeShapeType="1"/>
            </p:cNvSpPr>
            <p:nvPr/>
          </p:nvSpPr>
          <p:spPr bwMode="auto">
            <a:xfrm flipV="1">
              <a:off x="1538" y="2312"/>
              <a:ext cx="0" cy="248"/>
            </a:xfrm>
            <a:prstGeom prst="line">
              <a:avLst/>
            </a:prstGeom>
            <a:noFill/>
            <a:ln w="19050">
              <a:solidFill>
                <a:srgbClr val="000000"/>
              </a:solidFill>
              <a:round/>
              <a:headEnd/>
              <a:tailEnd/>
            </a:ln>
          </p:spPr>
          <p:txBody>
            <a:bodyPr/>
            <a:lstStyle/>
            <a:p>
              <a:endParaRPr lang="tr-TR"/>
            </a:p>
          </p:txBody>
        </p:sp>
        <p:sp>
          <p:nvSpPr>
            <p:cNvPr id="145598" name="Line 190"/>
            <p:cNvSpPr>
              <a:spLocks noChangeShapeType="1"/>
            </p:cNvSpPr>
            <p:nvPr/>
          </p:nvSpPr>
          <p:spPr bwMode="auto">
            <a:xfrm flipH="1">
              <a:off x="1529" y="2312"/>
              <a:ext cx="9" cy="31"/>
            </a:xfrm>
            <a:prstGeom prst="line">
              <a:avLst/>
            </a:prstGeom>
            <a:noFill/>
            <a:ln w="19050">
              <a:solidFill>
                <a:srgbClr val="000000"/>
              </a:solidFill>
              <a:round/>
              <a:headEnd/>
              <a:tailEnd/>
            </a:ln>
          </p:spPr>
          <p:txBody>
            <a:bodyPr/>
            <a:lstStyle/>
            <a:p>
              <a:endParaRPr lang="tr-TR"/>
            </a:p>
          </p:txBody>
        </p:sp>
        <p:sp>
          <p:nvSpPr>
            <p:cNvPr id="145599" name="Line 191"/>
            <p:cNvSpPr>
              <a:spLocks noChangeShapeType="1"/>
            </p:cNvSpPr>
            <p:nvPr/>
          </p:nvSpPr>
          <p:spPr bwMode="auto">
            <a:xfrm>
              <a:off x="1538" y="2312"/>
              <a:ext cx="8" cy="31"/>
            </a:xfrm>
            <a:prstGeom prst="line">
              <a:avLst/>
            </a:prstGeom>
            <a:noFill/>
            <a:ln w="19050">
              <a:solidFill>
                <a:srgbClr val="000000"/>
              </a:solidFill>
              <a:round/>
              <a:headEnd/>
              <a:tailEnd/>
            </a:ln>
          </p:spPr>
          <p:txBody>
            <a:bodyPr/>
            <a:lstStyle/>
            <a:p>
              <a:endParaRPr lang="tr-TR"/>
            </a:p>
          </p:txBody>
        </p:sp>
      </p:grpSp>
      <p:sp>
        <p:nvSpPr>
          <p:cNvPr id="145416" name="Text Box 193"/>
          <p:cNvSpPr txBox="1">
            <a:spLocks noChangeArrowheads="1"/>
          </p:cNvSpPr>
          <p:nvPr/>
        </p:nvSpPr>
        <p:spPr bwMode="auto">
          <a:xfrm>
            <a:off x="5283200" y="3709988"/>
            <a:ext cx="3403600" cy="641350"/>
          </a:xfrm>
          <a:prstGeom prst="rect">
            <a:avLst/>
          </a:prstGeom>
          <a:solidFill>
            <a:srgbClr val="FFFFCC"/>
          </a:solidFill>
          <a:ln w="9525">
            <a:noFill/>
            <a:miter lim="800000"/>
            <a:headEnd/>
            <a:tailEnd/>
          </a:ln>
        </p:spPr>
        <p:txBody>
          <a:bodyPr>
            <a:spAutoFit/>
          </a:bodyPr>
          <a:lstStyle/>
          <a:p>
            <a:pPr>
              <a:spcBef>
                <a:spcPct val="50000"/>
              </a:spcBef>
            </a:pPr>
            <a:r>
              <a:rPr lang="tr-TR" b="0"/>
              <a:t>Lack Of Frame Continuty &amp; Redundancy</a:t>
            </a:r>
          </a:p>
        </p:txBody>
      </p:sp>
    </p:spTree>
  </p:cSld>
  <p:clrMapOvr>
    <a:masterClrMapping/>
  </p:clrMapOvr>
  <p:transition>
    <p:sndAc>
      <p:stSnd>
        <p:snd r:embed="rId2" name="camera.wav"/>
      </p:stSnd>
    </p:sndAc>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46435" name="3 Altbilgi Yer Tutucusu"/>
          <p:cNvSpPr>
            <a:spLocks noGrp="1"/>
          </p:cNvSpPr>
          <p:nvPr>
            <p:ph type="ftr" sz="quarter" idx="11"/>
          </p:nvPr>
        </p:nvSpPr>
        <p:spPr>
          <a:noFill/>
        </p:spPr>
        <p:txBody>
          <a:bodyPr/>
          <a:lstStyle/>
          <a:p>
            <a:r>
              <a:rPr lang="tr-TR"/>
              <a:t>DR. MUSTAFA KUTANİS SAÜ İNŞ.MÜH. BÖLÜMÜ</a:t>
            </a:r>
          </a:p>
        </p:txBody>
      </p:sp>
      <p:sp>
        <p:nvSpPr>
          <p:cNvPr id="146436" name="4 Slayt Numarası Yer Tutucusu"/>
          <p:cNvSpPr>
            <a:spLocks noGrp="1"/>
          </p:cNvSpPr>
          <p:nvPr>
            <p:ph type="sldNum" sz="quarter" idx="12"/>
          </p:nvPr>
        </p:nvSpPr>
        <p:spPr>
          <a:noFill/>
        </p:spPr>
        <p:txBody>
          <a:bodyPr/>
          <a:lstStyle/>
          <a:p>
            <a:r>
              <a:rPr lang="tr-TR"/>
              <a:t>SLIDE </a:t>
            </a:r>
            <a:fld id="{DBD04ECB-4EA9-40B1-B76F-CABF94B75D0B}" type="slidenum">
              <a:rPr lang="tr-TR"/>
              <a:pPr/>
              <a:t>82</a:t>
            </a:fld>
            <a:endParaRPr lang="tr-TR"/>
          </a:p>
        </p:txBody>
      </p:sp>
      <p:sp>
        <p:nvSpPr>
          <p:cNvPr id="146437" name="Rectangle 2"/>
          <p:cNvSpPr>
            <a:spLocks noGrp="1" noChangeArrowheads="1"/>
          </p:cNvSpPr>
          <p:nvPr>
            <p:ph type="title"/>
          </p:nvPr>
        </p:nvSpPr>
        <p:spPr>
          <a:xfrm>
            <a:off x="827088" y="73025"/>
            <a:ext cx="7437437" cy="531813"/>
          </a:xfrm>
        </p:spPr>
        <p:txBody>
          <a:bodyPr/>
          <a:lstStyle/>
          <a:p>
            <a:pPr eaLnBrk="1" hangingPunct="1"/>
            <a:r>
              <a:rPr lang="tr-TR" smtClean="0"/>
              <a:t>Planda Taşıyıcı Sistem</a:t>
            </a:r>
          </a:p>
        </p:txBody>
      </p:sp>
      <p:pic>
        <p:nvPicPr>
          <p:cNvPr id="146438" name="Picture 3"/>
          <p:cNvPicPr>
            <a:picLocks noChangeAspect="1" noChangeArrowheads="1"/>
          </p:cNvPicPr>
          <p:nvPr/>
        </p:nvPicPr>
        <p:blipFill>
          <a:blip r:embed="rId3" cstate="print"/>
          <a:srcRect/>
          <a:stretch>
            <a:fillRect/>
          </a:stretch>
        </p:blipFill>
        <p:spPr bwMode="auto">
          <a:xfrm>
            <a:off x="1481138" y="606425"/>
            <a:ext cx="6615112" cy="5399088"/>
          </a:xfrm>
          <a:prstGeom prst="rect">
            <a:avLst/>
          </a:prstGeom>
          <a:noFill/>
          <a:ln w="9525">
            <a:noFill/>
            <a:miter lim="800000"/>
            <a:headEnd/>
            <a:tailEnd/>
          </a:ln>
        </p:spPr>
      </p:pic>
      <p:sp>
        <p:nvSpPr>
          <p:cNvPr id="1179652" name="Text Box 4"/>
          <p:cNvSpPr txBox="1">
            <a:spLocks noChangeArrowheads="1"/>
          </p:cNvSpPr>
          <p:nvPr/>
        </p:nvSpPr>
        <p:spPr bwMode="auto">
          <a:xfrm>
            <a:off x="1290638" y="6132513"/>
            <a:ext cx="3194050" cy="366712"/>
          </a:xfrm>
          <a:prstGeom prst="rect">
            <a:avLst/>
          </a:prstGeom>
          <a:noFill/>
          <a:ln w="9525">
            <a:noFill/>
            <a:miter lim="800000"/>
            <a:headEnd/>
            <a:tailEnd/>
          </a:ln>
          <a:effectLst/>
        </p:spPr>
        <p:txBody>
          <a:bodyPr>
            <a:spAutoFit/>
          </a:bodyPr>
          <a:lstStyle/>
          <a:p>
            <a:pPr>
              <a:spcBef>
                <a:spcPct val="50000"/>
              </a:spcBef>
              <a:defRPr/>
            </a:pPr>
            <a:r>
              <a:rPr lang="tr-TR" b="0"/>
              <a:t>g) </a:t>
            </a:r>
            <a:r>
              <a:rPr lang="tr-TR">
                <a:solidFill>
                  <a:srgbClr val="FF3300"/>
                </a:solidFill>
                <a:effectLst>
                  <a:outerShdw blurRad="38100" dist="38100" dir="2700000" algn="tl">
                    <a:srgbClr val="C0C0C0"/>
                  </a:outerShdw>
                </a:effectLst>
              </a:rPr>
              <a:t>Düşük burulma rijitliği</a:t>
            </a:r>
          </a:p>
        </p:txBody>
      </p:sp>
      <p:sp>
        <p:nvSpPr>
          <p:cNvPr id="1179653" name="Text Box 5"/>
          <p:cNvSpPr txBox="1">
            <a:spLocks noChangeArrowheads="1"/>
          </p:cNvSpPr>
          <p:nvPr/>
        </p:nvSpPr>
        <p:spPr bwMode="auto">
          <a:xfrm>
            <a:off x="5984875" y="6070600"/>
            <a:ext cx="2811463" cy="366713"/>
          </a:xfrm>
          <a:prstGeom prst="rect">
            <a:avLst/>
          </a:prstGeom>
          <a:noFill/>
          <a:ln w="9525">
            <a:noFill/>
            <a:miter lim="800000"/>
            <a:headEnd/>
            <a:tailEnd/>
          </a:ln>
          <a:effectLst/>
        </p:spPr>
        <p:txBody>
          <a:bodyPr>
            <a:spAutoFit/>
          </a:bodyPr>
          <a:lstStyle/>
          <a:p>
            <a:pPr>
              <a:spcBef>
                <a:spcPct val="50000"/>
              </a:spcBef>
              <a:defRPr/>
            </a:pPr>
            <a:r>
              <a:rPr lang="tr-TR">
                <a:solidFill>
                  <a:srgbClr val="FF3300"/>
                </a:solidFill>
                <a:effectLst>
                  <a:outerShdw blurRad="38100" dist="38100" dir="2700000" algn="tl">
                    <a:srgbClr val="C0C0C0"/>
                  </a:outerShdw>
                </a:effectLst>
              </a:rPr>
              <a:t>Yüksek burulma rijitliği</a:t>
            </a:r>
          </a:p>
        </p:txBody>
      </p:sp>
    </p:spTree>
  </p:cSld>
  <p:clrMapOvr>
    <a:masterClrMapping/>
  </p:clrMapOvr>
  <p:transition>
    <p:sndAc>
      <p:stSnd>
        <p:snd r:embed="rId2" name="camera.wav"/>
      </p:stSnd>
    </p:sndAc>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3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48483" name="4 Altbilgi Yer Tutucusu"/>
          <p:cNvSpPr>
            <a:spLocks noGrp="1"/>
          </p:cNvSpPr>
          <p:nvPr>
            <p:ph type="ftr" sz="quarter" idx="11"/>
          </p:nvPr>
        </p:nvSpPr>
        <p:spPr>
          <a:noFill/>
        </p:spPr>
        <p:txBody>
          <a:bodyPr/>
          <a:lstStyle/>
          <a:p>
            <a:r>
              <a:rPr lang="tr-TR"/>
              <a:t>DR. MUSTAFA KUTANİS SAÜ İNŞ.MÜH. BÖLÜMÜ</a:t>
            </a:r>
          </a:p>
        </p:txBody>
      </p:sp>
      <p:sp>
        <p:nvSpPr>
          <p:cNvPr id="148484" name="5 Slayt Numarası Yer Tutucusu"/>
          <p:cNvSpPr>
            <a:spLocks noGrp="1"/>
          </p:cNvSpPr>
          <p:nvPr>
            <p:ph type="sldNum" sz="quarter" idx="12"/>
          </p:nvPr>
        </p:nvSpPr>
        <p:spPr>
          <a:noFill/>
        </p:spPr>
        <p:txBody>
          <a:bodyPr/>
          <a:lstStyle/>
          <a:p>
            <a:r>
              <a:rPr lang="tr-TR"/>
              <a:t>SLIDE </a:t>
            </a:r>
            <a:fld id="{8C9472FE-7853-4775-8085-C9DCA0F67C73}" type="slidenum">
              <a:rPr lang="tr-TR"/>
              <a:pPr/>
              <a:t>83</a:t>
            </a:fld>
            <a:endParaRPr lang="tr-TR"/>
          </a:p>
        </p:txBody>
      </p:sp>
      <p:sp>
        <p:nvSpPr>
          <p:cNvPr id="148485" name="Rectangle 2"/>
          <p:cNvSpPr>
            <a:spLocks noGrp="1" noChangeArrowheads="1"/>
          </p:cNvSpPr>
          <p:nvPr>
            <p:ph type="title"/>
          </p:nvPr>
        </p:nvSpPr>
        <p:spPr>
          <a:xfrm>
            <a:off x="395288" y="260350"/>
            <a:ext cx="8229600" cy="1484313"/>
          </a:xfrm>
        </p:spPr>
        <p:txBody>
          <a:bodyPr/>
          <a:lstStyle/>
          <a:p>
            <a:pPr eaLnBrk="1" hangingPunct="1"/>
            <a:r>
              <a:rPr lang="tr-TR" sz="2000" smtClean="0">
                <a:solidFill>
                  <a:srgbClr val="000000"/>
                </a:solidFill>
              </a:rPr>
              <a:t>Kolonları tek doğrultuda bağlayan kirişler, kolondan çıkan, içeriye doğru devamı olmayan konsollar da çözümü akılcı olmayan sorunlar meydana getirirler. Maalesef ülkemizde çok yaygın yapılan hataların başında bu tür düzenlemeler gelmektedir.</a:t>
            </a:r>
          </a:p>
        </p:txBody>
      </p:sp>
      <p:pic>
        <p:nvPicPr>
          <p:cNvPr id="148486" name="Picture 3"/>
          <p:cNvPicPr>
            <a:picLocks noGrp="1" noChangeAspect="1" noChangeArrowheads="1"/>
          </p:cNvPicPr>
          <p:nvPr>
            <p:ph type="body" idx="1"/>
          </p:nvPr>
        </p:nvPicPr>
        <p:blipFill>
          <a:blip r:embed="rId3" cstate="print"/>
          <a:srcRect/>
          <a:stretch>
            <a:fillRect/>
          </a:stretch>
        </p:blipFill>
        <p:spPr>
          <a:xfrm>
            <a:off x="323850" y="1916113"/>
            <a:ext cx="8280400" cy="4178300"/>
          </a:xfrm>
          <a:noFill/>
        </p:spPr>
      </p:pic>
      <p:sp>
        <p:nvSpPr>
          <p:cNvPr id="148487" name="Rectangle 4"/>
          <p:cNvSpPr>
            <a:spLocks noChangeArrowheads="1"/>
          </p:cNvSpPr>
          <p:nvPr/>
        </p:nvSpPr>
        <p:spPr bwMode="auto">
          <a:xfrm>
            <a:off x="755650" y="5770563"/>
            <a:ext cx="7418388" cy="366712"/>
          </a:xfrm>
          <a:prstGeom prst="rect">
            <a:avLst/>
          </a:prstGeom>
          <a:solidFill>
            <a:srgbClr val="FFFF00"/>
          </a:solidFill>
          <a:ln w="9525">
            <a:noFill/>
            <a:miter lim="800000"/>
            <a:headEnd/>
            <a:tailEnd/>
          </a:ln>
        </p:spPr>
        <p:txBody>
          <a:bodyPr anchor="ctr">
            <a:spAutoFit/>
          </a:bodyPr>
          <a:lstStyle/>
          <a:p>
            <a:pPr algn="ctr">
              <a:tabLst>
                <a:tab pos="901700" algn="l"/>
              </a:tabLst>
            </a:pPr>
            <a:r>
              <a:rPr lang="tr-TR" b="0">
                <a:solidFill>
                  <a:srgbClr val="000000"/>
                </a:solidFill>
                <a:latin typeface="Tahoma" pitchFamily="34" charset="0"/>
              </a:rPr>
              <a:t>Hatalı kirişlemeye örnekler</a:t>
            </a:r>
            <a:r>
              <a:rPr lang="tr-TR" b="0">
                <a:latin typeface="Tahoma" pitchFamily="34" charset="0"/>
              </a:rPr>
              <a:t> </a:t>
            </a:r>
          </a:p>
        </p:txBody>
      </p:sp>
    </p:spTree>
  </p:cSld>
  <p:clrMapOvr>
    <a:masterClrMapping/>
  </p:clrMapOvr>
  <p:transition>
    <p:sndAc>
      <p:stSnd>
        <p:snd r:embed="rId2" name="camera.wav"/>
      </p:stSnd>
    </p:sndAc>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50531" name="3 Altbilgi Yer Tutucusu"/>
          <p:cNvSpPr>
            <a:spLocks noGrp="1"/>
          </p:cNvSpPr>
          <p:nvPr>
            <p:ph type="ftr" sz="quarter" idx="11"/>
          </p:nvPr>
        </p:nvSpPr>
        <p:spPr>
          <a:noFill/>
        </p:spPr>
        <p:txBody>
          <a:bodyPr/>
          <a:lstStyle/>
          <a:p>
            <a:r>
              <a:rPr lang="tr-TR"/>
              <a:t>DR. MUSTAFA KUTANİS SAÜ İNŞ.MÜH. BÖLÜMÜ</a:t>
            </a:r>
          </a:p>
        </p:txBody>
      </p:sp>
      <p:sp>
        <p:nvSpPr>
          <p:cNvPr id="150532" name="4 Slayt Numarası Yer Tutucusu"/>
          <p:cNvSpPr>
            <a:spLocks noGrp="1"/>
          </p:cNvSpPr>
          <p:nvPr>
            <p:ph type="sldNum" sz="quarter" idx="12"/>
          </p:nvPr>
        </p:nvSpPr>
        <p:spPr>
          <a:noFill/>
        </p:spPr>
        <p:txBody>
          <a:bodyPr/>
          <a:lstStyle/>
          <a:p>
            <a:r>
              <a:rPr lang="tr-TR"/>
              <a:t>SLIDE </a:t>
            </a:r>
            <a:fld id="{084B378D-2B17-427E-8F9D-B92F1B2BFE35}" type="slidenum">
              <a:rPr lang="tr-TR"/>
              <a:pPr/>
              <a:t>84</a:t>
            </a:fld>
            <a:endParaRPr lang="tr-TR"/>
          </a:p>
        </p:txBody>
      </p:sp>
      <p:sp>
        <p:nvSpPr>
          <p:cNvPr id="150533" name="Rectangle 2"/>
          <p:cNvSpPr>
            <a:spLocks noGrp="1" noChangeArrowheads="1"/>
          </p:cNvSpPr>
          <p:nvPr>
            <p:ph type="title"/>
          </p:nvPr>
        </p:nvSpPr>
        <p:spPr/>
        <p:txBody>
          <a:bodyPr/>
          <a:lstStyle/>
          <a:p>
            <a:pPr eaLnBrk="1" hangingPunct="1"/>
            <a:r>
              <a:rPr lang="tr-TR" sz="2400" smtClean="0">
                <a:solidFill>
                  <a:schemeClr val="tx1"/>
                </a:solidFill>
              </a:rPr>
              <a:t>Uygun Olmayan Taşıyıcı Sistem Örnekleri</a:t>
            </a:r>
          </a:p>
        </p:txBody>
      </p:sp>
      <p:pic>
        <p:nvPicPr>
          <p:cNvPr id="150534" name="Picture 3"/>
          <p:cNvPicPr>
            <a:picLocks noChangeAspect="1" noChangeArrowheads="1"/>
          </p:cNvPicPr>
          <p:nvPr/>
        </p:nvPicPr>
        <p:blipFill>
          <a:blip r:embed="rId3" cstate="print"/>
          <a:srcRect/>
          <a:stretch>
            <a:fillRect/>
          </a:stretch>
        </p:blipFill>
        <p:spPr bwMode="auto">
          <a:xfrm>
            <a:off x="1114425" y="846138"/>
            <a:ext cx="7261225" cy="5611812"/>
          </a:xfrm>
          <a:prstGeom prst="rect">
            <a:avLst/>
          </a:prstGeom>
          <a:noFill/>
          <a:ln w="9525">
            <a:noFill/>
            <a:miter lim="800000"/>
            <a:headEnd/>
            <a:tailEnd/>
          </a:ln>
        </p:spPr>
      </p:pic>
    </p:spTree>
  </p:cSld>
  <p:clrMapOvr>
    <a:masterClrMapping/>
  </p:clrMapOvr>
  <p:transition>
    <p:sndAc>
      <p:stSnd>
        <p:snd r:embed="rId2" name="camera.wav"/>
      </p:stSnd>
    </p:sndAc>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51555" name="3 Altbilgi Yer Tutucusu"/>
          <p:cNvSpPr>
            <a:spLocks noGrp="1"/>
          </p:cNvSpPr>
          <p:nvPr>
            <p:ph type="ftr" sz="quarter" idx="11"/>
          </p:nvPr>
        </p:nvSpPr>
        <p:spPr>
          <a:noFill/>
        </p:spPr>
        <p:txBody>
          <a:bodyPr/>
          <a:lstStyle/>
          <a:p>
            <a:r>
              <a:rPr lang="tr-TR"/>
              <a:t>DR. MUSTAFA KUTANİS SAÜ İNŞ.MÜH. BÖLÜMÜ</a:t>
            </a:r>
          </a:p>
        </p:txBody>
      </p:sp>
      <p:sp>
        <p:nvSpPr>
          <p:cNvPr id="151556" name="4 Slayt Numarası Yer Tutucusu"/>
          <p:cNvSpPr>
            <a:spLocks noGrp="1"/>
          </p:cNvSpPr>
          <p:nvPr>
            <p:ph type="sldNum" sz="quarter" idx="12"/>
          </p:nvPr>
        </p:nvSpPr>
        <p:spPr>
          <a:noFill/>
        </p:spPr>
        <p:txBody>
          <a:bodyPr/>
          <a:lstStyle/>
          <a:p>
            <a:r>
              <a:rPr lang="tr-TR"/>
              <a:t>SLIDE </a:t>
            </a:r>
            <a:fld id="{EF18CFF3-1625-4907-8552-821592E834E3}" type="slidenum">
              <a:rPr lang="tr-TR"/>
              <a:pPr/>
              <a:t>85</a:t>
            </a:fld>
            <a:endParaRPr lang="tr-TR"/>
          </a:p>
        </p:txBody>
      </p:sp>
      <p:sp>
        <p:nvSpPr>
          <p:cNvPr id="151557" name="Rectangle 2"/>
          <p:cNvSpPr>
            <a:spLocks noGrp="1" noChangeArrowheads="1"/>
          </p:cNvSpPr>
          <p:nvPr>
            <p:ph type="title"/>
          </p:nvPr>
        </p:nvSpPr>
        <p:spPr/>
        <p:txBody>
          <a:bodyPr/>
          <a:lstStyle/>
          <a:p>
            <a:pPr eaLnBrk="1" hangingPunct="1"/>
            <a:endParaRPr lang="tr-TR" smtClean="0"/>
          </a:p>
        </p:txBody>
      </p:sp>
      <p:pic>
        <p:nvPicPr>
          <p:cNvPr id="151558" name="Picture 3"/>
          <p:cNvPicPr>
            <a:picLocks noChangeAspect="1" noChangeArrowheads="1"/>
          </p:cNvPicPr>
          <p:nvPr/>
        </p:nvPicPr>
        <p:blipFill>
          <a:blip r:embed="rId2" cstate="print"/>
          <a:srcRect/>
          <a:stretch>
            <a:fillRect/>
          </a:stretch>
        </p:blipFill>
        <p:spPr bwMode="auto">
          <a:xfrm>
            <a:off x="1308100" y="3044825"/>
            <a:ext cx="7278688" cy="3813175"/>
          </a:xfrm>
          <a:prstGeom prst="rect">
            <a:avLst/>
          </a:prstGeom>
          <a:noFill/>
          <a:ln w="9525">
            <a:noFill/>
            <a:miter lim="800000"/>
            <a:headEnd/>
            <a:tailEnd/>
          </a:ln>
        </p:spPr>
      </p:pic>
      <p:pic>
        <p:nvPicPr>
          <p:cNvPr id="151559" name="Picture 4"/>
          <p:cNvPicPr>
            <a:picLocks noChangeAspect="1" noChangeArrowheads="1"/>
          </p:cNvPicPr>
          <p:nvPr/>
        </p:nvPicPr>
        <p:blipFill>
          <a:blip r:embed="rId3" cstate="print"/>
          <a:srcRect/>
          <a:stretch>
            <a:fillRect/>
          </a:stretch>
        </p:blipFill>
        <p:spPr bwMode="auto">
          <a:xfrm>
            <a:off x="1109663" y="342900"/>
            <a:ext cx="4706937" cy="2725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ltbilgi Yer Tutucusu"/>
          <p:cNvSpPr>
            <a:spLocks noGrp="1"/>
          </p:cNvSpPr>
          <p:nvPr>
            <p:ph type="ftr" sz="quarter" idx="11"/>
          </p:nvPr>
        </p:nvSpPr>
        <p:spPr/>
        <p:txBody>
          <a:bodyPr/>
          <a:lstStyle/>
          <a:p>
            <a:r>
              <a:rPr lang="tr-TR"/>
              <a:t>DR. MUSTAFA KUTANİS SAÜ İNŞ.MÜH. BÖLÜMÜ</a:t>
            </a:r>
          </a:p>
        </p:txBody>
      </p:sp>
      <p:grpSp>
        <p:nvGrpSpPr>
          <p:cNvPr id="2" name="Group 4"/>
          <p:cNvGrpSpPr>
            <a:grpSpLocks/>
          </p:cNvGrpSpPr>
          <p:nvPr/>
        </p:nvGrpSpPr>
        <p:grpSpPr bwMode="auto">
          <a:xfrm>
            <a:off x="971550" y="728663"/>
            <a:ext cx="7704138" cy="5778500"/>
            <a:chOff x="612" y="459"/>
            <a:chExt cx="4853" cy="3640"/>
          </a:xfrm>
        </p:grpSpPr>
        <p:pic>
          <p:nvPicPr>
            <p:cNvPr id="19458" name="Picture 2" descr="scerceve2[1]"/>
            <p:cNvPicPr>
              <a:picLocks noChangeAspect="1" noChangeArrowheads="1"/>
            </p:cNvPicPr>
            <p:nvPr/>
          </p:nvPicPr>
          <p:blipFill>
            <a:blip r:embed="rId2" cstate="print"/>
            <a:srcRect/>
            <a:stretch>
              <a:fillRect/>
            </a:stretch>
          </p:blipFill>
          <p:spPr bwMode="auto">
            <a:xfrm>
              <a:off x="612" y="459"/>
              <a:ext cx="4853" cy="3640"/>
            </a:xfrm>
            <a:prstGeom prst="rect">
              <a:avLst/>
            </a:prstGeom>
            <a:noFill/>
            <a:ln w="9525">
              <a:noFill/>
              <a:miter lim="800000"/>
              <a:headEnd/>
              <a:tailEnd/>
            </a:ln>
          </p:spPr>
        </p:pic>
        <p:sp>
          <p:nvSpPr>
            <p:cNvPr id="19459" name="Rectangle 3"/>
            <p:cNvSpPr>
              <a:spLocks noChangeArrowheads="1"/>
            </p:cNvSpPr>
            <p:nvPr/>
          </p:nvSpPr>
          <p:spPr bwMode="auto">
            <a:xfrm>
              <a:off x="3470" y="3748"/>
              <a:ext cx="1950" cy="317"/>
            </a:xfrm>
            <a:prstGeom prst="rect">
              <a:avLst/>
            </a:prstGeom>
            <a:solidFill>
              <a:schemeClr val="bg1"/>
            </a:solidFill>
            <a:ln w="9525">
              <a:noFill/>
              <a:miter lim="800000"/>
              <a:headEnd/>
              <a:tailEnd/>
            </a:ln>
            <a:effectLst/>
          </p:spPr>
          <p:txBody>
            <a:bodyPr wrap="none" anchor="ctr"/>
            <a:lstStyle/>
            <a:p>
              <a:endParaRPr lang="tr-TR"/>
            </a:p>
          </p:txBody>
        </p:sp>
      </p:gr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52579" name="3 Altbilgi Yer Tutucusu"/>
          <p:cNvSpPr>
            <a:spLocks noGrp="1"/>
          </p:cNvSpPr>
          <p:nvPr>
            <p:ph type="ftr" sz="quarter" idx="11"/>
          </p:nvPr>
        </p:nvSpPr>
        <p:spPr>
          <a:noFill/>
        </p:spPr>
        <p:txBody>
          <a:bodyPr/>
          <a:lstStyle/>
          <a:p>
            <a:r>
              <a:rPr lang="tr-TR"/>
              <a:t>DR. MUSTAFA KUTANİS SAÜ İNŞ.MÜH. BÖLÜMÜ</a:t>
            </a:r>
          </a:p>
        </p:txBody>
      </p:sp>
      <p:sp>
        <p:nvSpPr>
          <p:cNvPr id="152580" name="4 Slayt Numarası Yer Tutucusu"/>
          <p:cNvSpPr>
            <a:spLocks noGrp="1"/>
          </p:cNvSpPr>
          <p:nvPr>
            <p:ph type="sldNum" sz="quarter" idx="12"/>
          </p:nvPr>
        </p:nvSpPr>
        <p:spPr>
          <a:noFill/>
        </p:spPr>
        <p:txBody>
          <a:bodyPr/>
          <a:lstStyle/>
          <a:p>
            <a:r>
              <a:rPr lang="tr-TR"/>
              <a:t>SLIDE </a:t>
            </a:r>
            <a:fld id="{0D510CCB-359D-4CB1-B9D9-206C67A206D2}" type="slidenum">
              <a:rPr lang="tr-TR"/>
              <a:pPr/>
              <a:t>87</a:t>
            </a:fld>
            <a:endParaRPr lang="tr-TR"/>
          </a:p>
        </p:txBody>
      </p:sp>
      <p:sp>
        <p:nvSpPr>
          <p:cNvPr id="152581" name="Rectangle 2"/>
          <p:cNvSpPr>
            <a:spLocks noChangeArrowheads="1"/>
          </p:cNvSpPr>
          <p:nvPr/>
        </p:nvSpPr>
        <p:spPr bwMode="auto">
          <a:xfrm>
            <a:off x="1871663" y="1452563"/>
            <a:ext cx="9144000" cy="0"/>
          </a:xfrm>
          <a:prstGeom prst="rect">
            <a:avLst/>
          </a:prstGeom>
          <a:noFill/>
          <a:ln w="9525">
            <a:noFill/>
            <a:miter lim="800000"/>
            <a:headEnd/>
            <a:tailEnd/>
          </a:ln>
        </p:spPr>
        <p:txBody>
          <a:bodyPr>
            <a:spAutoFit/>
          </a:bodyPr>
          <a:lstStyle/>
          <a:p>
            <a:endParaRPr lang="tr-TR"/>
          </a:p>
        </p:txBody>
      </p:sp>
      <p:pic>
        <p:nvPicPr>
          <p:cNvPr id="152582" name="Picture 3"/>
          <p:cNvPicPr>
            <a:picLocks noChangeAspect="1" noChangeArrowheads="1"/>
          </p:cNvPicPr>
          <p:nvPr/>
        </p:nvPicPr>
        <p:blipFill>
          <a:blip r:embed="rId4" cstate="print"/>
          <a:srcRect/>
          <a:stretch>
            <a:fillRect/>
          </a:stretch>
        </p:blipFill>
        <p:spPr bwMode="auto">
          <a:xfrm>
            <a:off x="577850" y="538163"/>
            <a:ext cx="7885113" cy="5913437"/>
          </a:xfrm>
          <a:prstGeom prst="rect">
            <a:avLst/>
          </a:prstGeom>
          <a:noFill/>
          <a:ln w="9525">
            <a:noFill/>
            <a:miter lim="800000"/>
            <a:headEnd/>
            <a:tailEnd/>
          </a:ln>
        </p:spPr>
      </p:pic>
      <p:sp>
        <p:nvSpPr>
          <p:cNvPr id="152583" name="Rectangle 4"/>
          <p:cNvSpPr>
            <a:spLocks noGrp="1" noChangeArrowheads="1"/>
          </p:cNvSpPr>
          <p:nvPr>
            <p:ph type="title"/>
          </p:nvPr>
        </p:nvSpPr>
        <p:spPr>
          <a:xfrm>
            <a:off x="827088" y="73025"/>
            <a:ext cx="7437437" cy="614363"/>
          </a:xfrm>
        </p:spPr>
        <p:txBody>
          <a:bodyPr/>
          <a:lstStyle/>
          <a:p>
            <a:pPr eaLnBrk="1" hangingPunct="1"/>
            <a:r>
              <a:rPr lang="tr-TR" sz="2200" smtClean="0">
                <a:solidFill>
                  <a:schemeClr val="tx1"/>
                </a:solidFill>
              </a:rPr>
              <a:t>Uygun Olmayan Taşıyıcı Sistem Örnekleri (Kalıp Planı)</a:t>
            </a:r>
          </a:p>
        </p:txBody>
      </p:sp>
    </p:spTree>
  </p:cSld>
  <p:clrMapOvr>
    <a:masterClrMapping/>
  </p:clrMapOvr>
  <p:transition>
    <p:sndAc>
      <p:stSnd>
        <p:snd r:embed="rId3" name="camera.wav"/>
      </p:stSnd>
    </p:sndAc>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53603" name="3 Altbilgi Yer Tutucusu"/>
          <p:cNvSpPr>
            <a:spLocks noGrp="1"/>
          </p:cNvSpPr>
          <p:nvPr>
            <p:ph type="ftr" sz="quarter" idx="11"/>
          </p:nvPr>
        </p:nvSpPr>
        <p:spPr>
          <a:noFill/>
        </p:spPr>
        <p:txBody>
          <a:bodyPr/>
          <a:lstStyle/>
          <a:p>
            <a:r>
              <a:rPr lang="tr-TR"/>
              <a:t>DR. MUSTAFA KUTANİS SAÜ İNŞ.MÜH. BÖLÜMÜ</a:t>
            </a:r>
          </a:p>
        </p:txBody>
      </p:sp>
      <p:sp>
        <p:nvSpPr>
          <p:cNvPr id="153604" name="4 Slayt Numarası Yer Tutucusu"/>
          <p:cNvSpPr>
            <a:spLocks noGrp="1"/>
          </p:cNvSpPr>
          <p:nvPr>
            <p:ph type="sldNum" sz="quarter" idx="12"/>
          </p:nvPr>
        </p:nvSpPr>
        <p:spPr>
          <a:noFill/>
        </p:spPr>
        <p:txBody>
          <a:bodyPr/>
          <a:lstStyle/>
          <a:p>
            <a:r>
              <a:rPr lang="tr-TR"/>
              <a:t>SLIDE </a:t>
            </a:r>
            <a:fld id="{6C6C37CC-3DAA-45F5-914E-6B1DE7DC78DB}" type="slidenum">
              <a:rPr lang="tr-TR"/>
              <a:pPr/>
              <a:t>88</a:t>
            </a:fld>
            <a:endParaRPr lang="tr-TR"/>
          </a:p>
        </p:txBody>
      </p:sp>
      <p:sp>
        <p:nvSpPr>
          <p:cNvPr id="153605" name="Rectangle 2"/>
          <p:cNvSpPr>
            <a:spLocks noChangeArrowheads="1"/>
          </p:cNvSpPr>
          <p:nvPr/>
        </p:nvSpPr>
        <p:spPr bwMode="auto">
          <a:xfrm>
            <a:off x="2157413" y="1943100"/>
            <a:ext cx="9144000" cy="0"/>
          </a:xfrm>
          <a:prstGeom prst="rect">
            <a:avLst/>
          </a:prstGeom>
          <a:noFill/>
          <a:ln w="9525">
            <a:noFill/>
            <a:miter lim="800000"/>
            <a:headEnd/>
            <a:tailEnd/>
          </a:ln>
        </p:spPr>
        <p:txBody>
          <a:bodyPr>
            <a:spAutoFit/>
          </a:bodyPr>
          <a:lstStyle/>
          <a:p>
            <a:endParaRPr lang="tr-TR"/>
          </a:p>
        </p:txBody>
      </p:sp>
      <p:pic>
        <p:nvPicPr>
          <p:cNvPr id="153606" name="Picture 3"/>
          <p:cNvPicPr>
            <a:picLocks noChangeAspect="1" noChangeArrowheads="1"/>
          </p:cNvPicPr>
          <p:nvPr/>
        </p:nvPicPr>
        <p:blipFill>
          <a:blip r:embed="rId4" cstate="print"/>
          <a:srcRect/>
          <a:stretch>
            <a:fillRect/>
          </a:stretch>
        </p:blipFill>
        <p:spPr bwMode="auto">
          <a:xfrm>
            <a:off x="779463" y="617538"/>
            <a:ext cx="7518400" cy="5637212"/>
          </a:xfrm>
          <a:prstGeom prst="rect">
            <a:avLst/>
          </a:prstGeom>
          <a:noFill/>
          <a:ln w="9525">
            <a:noFill/>
            <a:miter lim="800000"/>
            <a:headEnd/>
            <a:tailEnd/>
          </a:ln>
        </p:spPr>
      </p:pic>
      <p:sp>
        <p:nvSpPr>
          <p:cNvPr id="153607" name="Rectangle 4"/>
          <p:cNvSpPr>
            <a:spLocks noGrp="1" noChangeArrowheads="1"/>
          </p:cNvSpPr>
          <p:nvPr>
            <p:ph type="title"/>
          </p:nvPr>
        </p:nvSpPr>
        <p:spPr>
          <a:xfrm>
            <a:off x="827088" y="73025"/>
            <a:ext cx="7437437" cy="400050"/>
          </a:xfrm>
        </p:spPr>
        <p:txBody>
          <a:bodyPr/>
          <a:lstStyle/>
          <a:p>
            <a:pPr eaLnBrk="1" hangingPunct="1"/>
            <a:r>
              <a:rPr lang="tr-TR" sz="2200" smtClean="0">
                <a:solidFill>
                  <a:schemeClr val="tx1"/>
                </a:solidFill>
              </a:rPr>
              <a:t>Uygun Olmayan Taşıyıcı Sistem Örnekleri (Kalıp Planı)</a:t>
            </a:r>
          </a:p>
        </p:txBody>
      </p:sp>
    </p:spTree>
  </p:cSld>
  <p:clrMapOvr>
    <a:masterClrMapping/>
  </p:clrMapOvr>
  <p:transition>
    <p:sndAc>
      <p:stSnd>
        <p:snd r:embed="rId3" name="camera.wav"/>
      </p:stSnd>
    </p:sndAc>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57699" name="3 Altbilgi Yer Tutucusu"/>
          <p:cNvSpPr>
            <a:spLocks noGrp="1"/>
          </p:cNvSpPr>
          <p:nvPr>
            <p:ph type="ftr" sz="quarter" idx="11"/>
          </p:nvPr>
        </p:nvSpPr>
        <p:spPr>
          <a:noFill/>
        </p:spPr>
        <p:txBody>
          <a:bodyPr/>
          <a:lstStyle/>
          <a:p>
            <a:r>
              <a:rPr lang="tr-TR"/>
              <a:t>DR. MUSTAFA KUTANİS SAÜ İNŞ.MÜH. BÖLÜMÜ</a:t>
            </a:r>
          </a:p>
        </p:txBody>
      </p:sp>
      <p:sp>
        <p:nvSpPr>
          <p:cNvPr id="157700" name="4 Slayt Numarası Yer Tutucusu"/>
          <p:cNvSpPr>
            <a:spLocks noGrp="1"/>
          </p:cNvSpPr>
          <p:nvPr>
            <p:ph type="sldNum" sz="quarter" idx="12"/>
          </p:nvPr>
        </p:nvSpPr>
        <p:spPr>
          <a:noFill/>
        </p:spPr>
        <p:txBody>
          <a:bodyPr/>
          <a:lstStyle/>
          <a:p>
            <a:r>
              <a:rPr lang="tr-TR"/>
              <a:t>SLIDE </a:t>
            </a:r>
            <a:fld id="{E9CCFA21-BBDD-406E-88FB-EC3B5DB42593}" type="slidenum">
              <a:rPr lang="tr-TR"/>
              <a:pPr/>
              <a:t>89</a:t>
            </a:fld>
            <a:endParaRPr lang="tr-TR"/>
          </a:p>
        </p:txBody>
      </p:sp>
      <p:sp>
        <p:nvSpPr>
          <p:cNvPr id="157701" name="Rectangle 2"/>
          <p:cNvSpPr>
            <a:spLocks noGrp="1" noChangeArrowheads="1"/>
          </p:cNvSpPr>
          <p:nvPr>
            <p:ph type="title"/>
          </p:nvPr>
        </p:nvSpPr>
        <p:spPr>
          <a:xfrm>
            <a:off x="773113" y="0"/>
            <a:ext cx="7437437" cy="692150"/>
          </a:xfrm>
        </p:spPr>
        <p:txBody>
          <a:bodyPr/>
          <a:lstStyle/>
          <a:p>
            <a:pPr eaLnBrk="1" hangingPunct="1"/>
            <a:r>
              <a:rPr lang="tr-TR" sz="2400" smtClean="0">
                <a:solidFill>
                  <a:schemeClr val="tx1"/>
                </a:solidFill>
              </a:rPr>
              <a:t>17 Ağustos 1999 Marmara Depreminde Yıkılan Bir Binanın Kalıp Planı</a:t>
            </a:r>
          </a:p>
        </p:txBody>
      </p:sp>
      <p:grpSp>
        <p:nvGrpSpPr>
          <p:cNvPr id="2" name="Group 3"/>
          <p:cNvGrpSpPr>
            <a:grpSpLocks/>
          </p:cNvGrpSpPr>
          <p:nvPr/>
        </p:nvGrpSpPr>
        <p:grpSpPr bwMode="auto">
          <a:xfrm>
            <a:off x="344488" y="760413"/>
            <a:ext cx="8251825" cy="5640387"/>
            <a:chOff x="217" y="479"/>
            <a:chExt cx="5198" cy="3553"/>
          </a:xfrm>
        </p:grpSpPr>
        <p:pic>
          <p:nvPicPr>
            <p:cNvPr id="157703" name="Picture 4" descr="tara0015"/>
            <p:cNvPicPr>
              <a:picLocks noChangeAspect="1" noChangeArrowheads="1"/>
            </p:cNvPicPr>
            <p:nvPr/>
          </p:nvPicPr>
          <p:blipFill>
            <a:blip r:embed="rId4" cstate="print"/>
            <a:srcRect/>
            <a:stretch>
              <a:fillRect/>
            </a:stretch>
          </p:blipFill>
          <p:spPr bwMode="auto">
            <a:xfrm>
              <a:off x="217" y="479"/>
              <a:ext cx="5198" cy="3553"/>
            </a:xfrm>
            <a:prstGeom prst="rect">
              <a:avLst/>
            </a:prstGeom>
            <a:noFill/>
            <a:ln w="9525">
              <a:noFill/>
              <a:miter lim="800000"/>
              <a:headEnd/>
              <a:tailEnd/>
            </a:ln>
          </p:spPr>
        </p:pic>
        <p:sp>
          <p:nvSpPr>
            <p:cNvPr id="157704" name="Rectangle 5"/>
            <p:cNvSpPr>
              <a:spLocks noChangeArrowheads="1"/>
            </p:cNvSpPr>
            <p:nvPr/>
          </p:nvSpPr>
          <p:spPr bwMode="auto">
            <a:xfrm>
              <a:off x="3035" y="1850"/>
              <a:ext cx="121" cy="79"/>
            </a:xfrm>
            <a:prstGeom prst="rect">
              <a:avLst/>
            </a:prstGeom>
            <a:solidFill>
              <a:srgbClr val="FF3300"/>
            </a:solidFill>
            <a:ln w="9525">
              <a:solidFill>
                <a:schemeClr val="tx2"/>
              </a:solidFill>
              <a:miter lim="800000"/>
              <a:headEnd/>
              <a:tailEnd/>
            </a:ln>
          </p:spPr>
          <p:txBody>
            <a:bodyPr wrap="none" anchor="ctr"/>
            <a:lstStyle/>
            <a:p>
              <a:endParaRPr lang="tr-TR"/>
            </a:p>
          </p:txBody>
        </p:sp>
        <p:sp>
          <p:nvSpPr>
            <p:cNvPr id="157705" name="Rectangle 6"/>
            <p:cNvSpPr>
              <a:spLocks noChangeArrowheads="1"/>
            </p:cNvSpPr>
            <p:nvPr/>
          </p:nvSpPr>
          <p:spPr bwMode="auto">
            <a:xfrm>
              <a:off x="1401" y="851"/>
              <a:ext cx="60" cy="342"/>
            </a:xfrm>
            <a:prstGeom prst="rect">
              <a:avLst/>
            </a:prstGeom>
            <a:solidFill>
              <a:srgbClr val="FF3300"/>
            </a:solidFill>
            <a:ln w="9525">
              <a:solidFill>
                <a:schemeClr val="tx2"/>
              </a:solidFill>
              <a:miter lim="800000"/>
              <a:headEnd/>
              <a:tailEnd/>
            </a:ln>
          </p:spPr>
          <p:txBody>
            <a:bodyPr wrap="none" anchor="ctr"/>
            <a:lstStyle/>
            <a:p>
              <a:endParaRPr lang="tr-TR"/>
            </a:p>
          </p:txBody>
        </p:sp>
        <p:sp>
          <p:nvSpPr>
            <p:cNvPr id="157706" name="Rectangle 7"/>
            <p:cNvSpPr>
              <a:spLocks noChangeArrowheads="1"/>
            </p:cNvSpPr>
            <p:nvPr/>
          </p:nvSpPr>
          <p:spPr bwMode="auto">
            <a:xfrm>
              <a:off x="2748" y="822"/>
              <a:ext cx="75" cy="143"/>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07" name="Rectangle 8"/>
            <p:cNvSpPr>
              <a:spLocks noChangeArrowheads="1"/>
            </p:cNvSpPr>
            <p:nvPr/>
          </p:nvSpPr>
          <p:spPr bwMode="auto">
            <a:xfrm>
              <a:off x="3620" y="798"/>
              <a:ext cx="76" cy="146"/>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08" name="Rectangle 9"/>
            <p:cNvSpPr>
              <a:spLocks noChangeArrowheads="1"/>
            </p:cNvSpPr>
            <p:nvPr/>
          </p:nvSpPr>
          <p:spPr bwMode="auto">
            <a:xfrm>
              <a:off x="4895" y="804"/>
              <a:ext cx="130" cy="89"/>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09" name="Rectangle 10"/>
            <p:cNvSpPr>
              <a:spLocks noChangeArrowheads="1"/>
            </p:cNvSpPr>
            <p:nvPr/>
          </p:nvSpPr>
          <p:spPr bwMode="auto">
            <a:xfrm>
              <a:off x="4820" y="1604"/>
              <a:ext cx="139" cy="81"/>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10" name="Rectangle 11"/>
            <p:cNvSpPr>
              <a:spLocks noChangeArrowheads="1"/>
            </p:cNvSpPr>
            <p:nvPr/>
          </p:nvSpPr>
          <p:spPr bwMode="auto">
            <a:xfrm>
              <a:off x="4283" y="1622"/>
              <a:ext cx="78" cy="208"/>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11" name="Rectangle 12"/>
            <p:cNvSpPr>
              <a:spLocks noChangeArrowheads="1"/>
            </p:cNvSpPr>
            <p:nvPr/>
          </p:nvSpPr>
          <p:spPr bwMode="auto">
            <a:xfrm>
              <a:off x="3554" y="1853"/>
              <a:ext cx="138" cy="81"/>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12" name="Rectangle 13"/>
            <p:cNvSpPr>
              <a:spLocks noChangeArrowheads="1"/>
            </p:cNvSpPr>
            <p:nvPr/>
          </p:nvSpPr>
          <p:spPr bwMode="auto">
            <a:xfrm>
              <a:off x="2076" y="2268"/>
              <a:ext cx="72" cy="231"/>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13" name="Rectangle 14"/>
            <p:cNvSpPr>
              <a:spLocks noChangeArrowheads="1"/>
            </p:cNvSpPr>
            <p:nvPr/>
          </p:nvSpPr>
          <p:spPr bwMode="auto">
            <a:xfrm>
              <a:off x="1200" y="2412"/>
              <a:ext cx="126" cy="75"/>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14" name="Rectangle 15"/>
            <p:cNvSpPr>
              <a:spLocks noChangeArrowheads="1"/>
            </p:cNvSpPr>
            <p:nvPr/>
          </p:nvSpPr>
          <p:spPr bwMode="auto">
            <a:xfrm>
              <a:off x="1074" y="3429"/>
              <a:ext cx="129" cy="78"/>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15" name="Rectangle 16"/>
            <p:cNvSpPr>
              <a:spLocks noChangeArrowheads="1"/>
            </p:cNvSpPr>
            <p:nvPr/>
          </p:nvSpPr>
          <p:spPr bwMode="auto">
            <a:xfrm>
              <a:off x="2277" y="3438"/>
              <a:ext cx="138" cy="81"/>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16" name="Rectangle 17"/>
            <p:cNvSpPr>
              <a:spLocks noChangeArrowheads="1"/>
            </p:cNvSpPr>
            <p:nvPr/>
          </p:nvSpPr>
          <p:spPr bwMode="auto">
            <a:xfrm>
              <a:off x="3027" y="2928"/>
              <a:ext cx="72" cy="144"/>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17" name="Rectangle 18"/>
            <p:cNvSpPr>
              <a:spLocks noChangeArrowheads="1"/>
            </p:cNvSpPr>
            <p:nvPr/>
          </p:nvSpPr>
          <p:spPr bwMode="auto">
            <a:xfrm>
              <a:off x="3618" y="2931"/>
              <a:ext cx="75" cy="144"/>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18" name="Rectangle 19"/>
            <p:cNvSpPr>
              <a:spLocks noChangeArrowheads="1"/>
            </p:cNvSpPr>
            <p:nvPr/>
          </p:nvSpPr>
          <p:spPr bwMode="auto">
            <a:xfrm>
              <a:off x="3279" y="3444"/>
              <a:ext cx="144" cy="81"/>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19" name="Rectangle 20"/>
            <p:cNvSpPr>
              <a:spLocks noChangeArrowheads="1"/>
            </p:cNvSpPr>
            <p:nvPr/>
          </p:nvSpPr>
          <p:spPr bwMode="auto">
            <a:xfrm>
              <a:off x="4707" y="2589"/>
              <a:ext cx="147" cy="81"/>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7720" name="Rectangle 21"/>
            <p:cNvSpPr>
              <a:spLocks noChangeArrowheads="1"/>
            </p:cNvSpPr>
            <p:nvPr/>
          </p:nvSpPr>
          <p:spPr bwMode="auto">
            <a:xfrm>
              <a:off x="4629" y="3462"/>
              <a:ext cx="147" cy="84"/>
            </a:xfrm>
            <a:prstGeom prst="rect">
              <a:avLst/>
            </a:prstGeom>
            <a:solidFill>
              <a:srgbClr val="FF3300"/>
            </a:solidFill>
            <a:ln w="9525">
              <a:solidFill>
                <a:schemeClr val="tx1"/>
              </a:solidFill>
              <a:miter lim="800000"/>
              <a:headEnd/>
              <a:tailEnd/>
            </a:ln>
          </p:spPr>
          <p:txBody>
            <a:bodyPr wrap="none" anchor="ctr"/>
            <a:lstStyle/>
            <a:p>
              <a:endParaRPr lang="tr-TR"/>
            </a:p>
          </p:txBody>
        </p:sp>
      </p:grpSp>
    </p:spTree>
  </p:cSld>
  <p:clrMapOvr>
    <a:masterClrMapping/>
  </p:clrMapOvr>
  <p:transition>
    <p:sndAc>
      <p:stSnd>
        <p:snd r:embed="rId3" name="camera.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Altbilgi Yer Tutucusu"/>
          <p:cNvSpPr>
            <a:spLocks noGrp="1"/>
          </p:cNvSpPr>
          <p:nvPr>
            <p:ph type="ftr" sz="quarter" idx="11"/>
          </p:nvPr>
        </p:nvSpPr>
        <p:spPr/>
        <p:txBody>
          <a:bodyPr/>
          <a:lstStyle/>
          <a:p>
            <a:r>
              <a:rPr lang="tr-TR"/>
              <a:t>DR. MUSTAFA KUTANİS SAÜ İNŞ.MÜH. BÖLÜMÜ</a:t>
            </a:r>
          </a:p>
        </p:txBody>
      </p:sp>
      <p:pic>
        <p:nvPicPr>
          <p:cNvPr id="11266" name="Picture 2" descr="kesilenkolonk[1]"/>
          <p:cNvPicPr>
            <a:picLocks noChangeAspect="1" noChangeArrowheads="1"/>
          </p:cNvPicPr>
          <p:nvPr/>
        </p:nvPicPr>
        <p:blipFill>
          <a:blip r:embed="rId2" cstate="print"/>
          <a:srcRect/>
          <a:stretch>
            <a:fillRect/>
          </a:stretch>
        </p:blipFill>
        <p:spPr bwMode="auto">
          <a:xfrm>
            <a:off x="1258888" y="1052513"/>
            <a:ext cx="6840537" cy="5472112"/>
          </a:xfrm>
          <a:prstGeom prst="rect">
            <a:avLst/>
          </a:prstGeom>
          <a:noFill/>
        </p:spPr>
      </p:pic>
      <p:sp>
        <p:nvSpPr>
          <p:cNvPr id="11267" name="Rectangle 3"/>
          <p:cNvSpPr>
            <a:spLocks noGrp="1" noChangeArrowheads="1"/>
          </p:cNvSpPr>
          <p:nvPr>
            <p:ph type="title"/>
          </p:nvPr>
        </p:nvSpPr>
        <p:spPr/>
        <p:txBody>
          <a:bodyPr/>
          <a:lstStyle/>
          <a:p>
            <a:r>
              <a:rPr lang="tr-TR" sz="2400"/>
              <a:t>Yer kazanmak için kesilen kolon</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59747" name="3 Altbilgi Yer Tutucusu"/>
          <p:cNvSpPr>
            <a:spLocks noGrp="1"/>
          </p:cNvSpPr>
          <p:nvPr>
            <p:ph type="ftr" sz="quarter" idx="11"/>
          </p:nvPr>
        </p:nvSpPr>
        <p:spPr>
          <a:noFill/>
        </p:spPr>
        <p:txBody>
          <a:bodyPr/>
          <a:lstStyle/>
          <a:p>
            <a:r>
              <a:rPr lang="tr-TR"/>
              <a:t>DR. MUSTAFA KUTANİS SAÜ İNŞ.MÜH. BÖLÜMÜ</a:t>
            </a:r>
          </a:p>
        </p:txBody>
      </p:sp>
      <p:sp>
        <p:nvSpPr>
          <p:cNvPr id="159748" name="4 Slayt Numarası Yer Tutucusu"/>
          <p:cNvSpPr>
            <a:spLocks noGrp="1"/>
          </p:cNvSpPr>
          <p:nvPr>
            <p:ph type="sldNum" sz="quarter" idx="12"/>
          </p:nvPr>
        </p:nvSpPr>
        <p:spPr>
          <a:noFill/>
        </p:spPr>
        <p:txBody>
          <a:bodyPr/>
          <a:lstStyle/>
          <a:p>
            <a:r>
              <a:rPr lang="tr-TR"/>
              <a:t>SLIDE </a:t>
            </a:r>
            <a:fld id="{C7BBF021-825B-4D9E-831C-099820AAFEFF}" type="slidenum">
              <a:rPr lang="tr-TR"/>
              <a:pPr/>
              <a:t>90</a:t>
            </a:fld>
            <a:endParaRPr lang="tr-TR"/>
          </a:p>
        </p:txBody>
      </p:sp>
      <p:sp>
        <p:nvSpPr>
          <p:cNvPr id="159749" name="Rectangle 2"/>
          <p:cNvSpPr>
            <a:spLocks noChangeArrowheads="1"/>
          </p:cNvSpPr>
          <p:nvPr/>
        </p:nvSpPr>
        <p:spPr bwMode="auto">
          <a:xfrm>
            <a:off x="1871663" y="1652588"/>
            <a:ext cx="9144000" cy="0"/>
          </a:xfrm>
          <a:prstGeom prst="rect">
            <a:avLst/>
          </a:prstGeom>
          <a:noFill/>
          <a:ln w="9525">
            <a:noFill/>
            <a:miter lim="800000"/>
            <a:headEnd/>
            <a:tailEnd/>
          </a:ln>
        </p:spPr>
        <p:txBody>
          <a:bodyPr>
            <a:spAutoFit/>
          </a:bodyPr>
          <a:lstStyle/>
          <a:p>
            <a:endParaRPr lang="tr-TR"/>
          </a:p>
        </p:txBody>
      </p:sp>
      <p:sp>
        <p:nvSpPr>
          <p:cNvPr id="159750" name="Rectangle 3"/>
          <p:cNvSpPr>
            <a:spLocks noGrp="1" noChangeArrowheads="1"/>
          </p:cNvSpPr>
          <p:nvPr>
            <p:ph type="title"/>
          </p:nvPr>
        </p:nvSpPr>
        <p:spPr/>
        <p:txBody>
          <a:bodyPr/>
          <a:lstStyle/>
          <a:p>
            <a:pPr eaLnBrk="1" hangingPunct="1"/>
            <a:r>
              <a:rPr lang="tr-TR" sz="2400" smtClean="0">
                <a:solidFill>
                  <a:schemeClr val="tx1"/>
                </a:solidFill>
              </a:rPr>
              <a:t>17 Ağustos 1999 Marmara Depreminde Yıkılan Binanın Temel Kalıp Planı</a:t>
            </a:r>
          </a:p>
        </p:txBody>
      </p:sp>
      <p:grpSp>
        <p:nvGrpSpPr>
          <p:cNvPr id="2" name="Group 4"/>
          <p:cNvGrpSpPr>
            <a:grpSpLocks/>
          </p:cNvGrpSpPr>
          <p:nvPr/>
        </p:nvGrpSpPr>
        <p:grpSpPr bwMode="auto">
          <a:xfrm>
            <a:off x="576263" y="822325"/>
            <a:ext cx="7450137" cy="5586413"/>
            <a:chOff x="363" y="518"/>
            <a:chExt cx="4693" cy="3519"/>
          </a:xfrm>
        </p:grpSpPr>
        <p:pic>
          <p:nvPicPr>
            <p:cNvPr id="159752" name="Picture 5"/>
            <p:cNvPicPr>
              <a:picLocks noChangeAspect="1" noChangeArrowheads="1"/>
            </p:cNvPicPr>
            <p:nvPr/>
          </p:nvPicPr>
          <p:blipFill>
            <a:blip r:embed="rId4" cstate="print"/>
            <a:srcRect/>
            <a:stretch>
              <a:fillRect/>
            </a:stretch>
          </p:blipFill>
          <p:spPr bwMode="auto">
            <a:xfrm>
              <a:off x="363" y="518"/>
              <a:ext cx="4693" cy="3519"/>
            </a:xfrm>
            <a:prstGeom prst="rect">
              <a:avLst/>
            </a:prstGeom>
            <a:noFill/>
            <a:ln w="9525">
              <a:noFill/>
              <a:miter lim="800000"/>
              <a:headEnd/>
              <a:tailEnd/>
            </a:ln>
          </p:spPr>
        </p:pic>
        <p:sp>
          <p:nvSpPr>
            <p:cNvPr id="159753" name="Rectangle 6"/>
            <p:cNvSpPr>
              <a:spLocks noChangeArrowheads="1"/>
            </p:cNvSpPr>
            <p:nvPr/>
          </p:nvSpPr>
          <p:spPr bwMode="auto">
            <a:xfrm>
              <a:off x="3372" y="893"/>
              <a:ext cx="71" cy="136"/>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54" name="Rectangle 7"/>
            <p:cNvSpPr>
              <a:spLocks noChangeArrowheads="1"/>
            </p:cNvSpPr>
            <p:nvPr/>
          </p:nvSpPr>
          <p:spPr bwMode="auto">
            <a:xfrm>
              <a:off x="2568" y="924"/>
              <a:ext cx="68" cy="131"/>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55" name="Rectangle 8"/>
            <p:cNvSpPr>
              <a:spLocks noChangeArrowheads="1"/>
            </p:cNvSpPr>
            <p:nvPr/>
          </p:nvSpPr>
          <p:spPr bwMode="auto">
            <a:xfrm>
              <a:off x="4559" y="904"/>
              <a:ext cx="114" cy="70"/>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56" name="Rectangle 9"/>
            <p:cNvSpPr>
              <a:spLocks noChangeArrowheads="1"/>
            </p:cNvSpPr>
            <p:nvPr/>
          </p:nvSpPr>
          <p:spPr bwMode="auto">
            <a:xfrm>
              <a:off x="4498" y="1657"/>
              <a:ext cx="114" cy="70"/>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57" name="Rectangle 10"/>
            <p:cNvSpPr>
              <a:spLocks noChangeArrowheads="1"/>
            </p:cNvSpPr>
            <p:nvPr/>
          </p:nvSpPr>
          <p:spPr bwMode="auto">
            <a:xfrm rot="218493">
              <a:off x="4399" y="2592"/>
              <a:ext cx="129" cy="70"/>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58" name="Rectangle 11"/>
            <p:cNvSpPr>
              <a:spLocks noChangeArrowheads="1"/>
            </p:cNvSpPr>
            <p:nvPr/>
          </p:nvSpPr>
          <p:spPr bwMode="auto">
            <a:xfrm>
              <a:off x="4326" y="3426"/>
              <a:ext cx="133" cy="70"/>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59" name="Rectangle 12"/>
            <p:cNvSpPr>
              <a:spLocks noChangeArrowheads="1"/>
            </p:cNvSpPr>
            <p:nvPr/>
          </p:nvSpPr>
          <p:spPr bwMode="auto">
            <a:xfrm>
              <a:off x="3071" y="3420"/>
              <a:ext cx="126" cy="78"/>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60" name="Rectangle 13"/>
            <p:cNvSpPr>
              <a:spLocks noChangeArrowheads="1"/>
            </p:cNvSpPr>
            <p:nvPr/>
          </p:nvSpPr>
          <p:spPr bwMode="auto">
            <a:xfrm>
              <a:off x="2136" y="3407"/>
              <a:ext cx="129" cy="76"/>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61" name="Rectangle 14"/>
            <p:cNvSpPr>
              <a:spLocks noChangeArrowheads="1"/>
            </p:cNvSpPr>
            <p:nvPr/>
          </p:nvSpPr>
          <p:spPr bwMode="auto">
            <a:xfrm>
              <a:off x="1019" y="3396"/>
              <a:ext cx="121" cy="78"/>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62" name="Rectangle 15"/>
            <p:cNvSpPr>
              <a:spLocks noChangeArrowheads="1"/>
            </p:cNvSpPr>
            <p:nvPr/>
          </p:nvSpPr>
          <p:spPr bwMode="auto">
            <a:xfrm>
              <a:off x="1952" y="2296"/>
              <a:ext cx="64" cy="224"/>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63" name="Rectangle 16"/>
            <p:cNvSpPr>
              <a:spLocks noChangeArrowheads="1"/>
            </p:cNvSpPr>
            <p:nvPr/>
          </p:nvSpPr>
          <p:spPr bwMode="auto">
            <a:xfrm>
              <a:off x="2824" y="2918"/>
              <a:ext cx="80" cy="136"/>
            </a:xfrm>
            <a:prstGeom prst="rect">
              <a:avLst/>
            </a:prstGeom>
            <a:solidFill>
              <a:srgbClr val="FF3300"/>
            </a:solidFill>
            <a:ln w="9525">
              <a:solidFill>
                <a:schemeClr val="tx1"/>
              </a:solidFill>
              <a:miter lim="800000"/>
              <a:headEnd/>
              <a:tailEnd/>
            </a:ln>
          </p:spPr>
          <p:txBody>
            <a:bodyPr wrap="none" anchor="ctr"/>
            <a:lstStyle/>
            <a:p>
              <a:endParaRPr lang="tr-TR"/>
            </a:p>
          </p:txBody>
        </p:sp>
        <p:sp>
          <p:nvSpPr>
            <p:cNvPr id="159764" name="Rectangle 17"/>
            <p:cNvSpPr>
              <a:spLocks noChangeArrowheads="1"/>
            </p:cNvSpPr>
            <p:nvPr/>
          </p:nvSpPr>
          <p:spPr bwMode="auto">
            <a:xfrm>
              <a:off x="3364" y="2920"/>
              <a:ext cx="80" cy="152"/>
            </a:xfrm>
            <a:prstGeom prst="rect">
              <a:avLst/>
            </a:prstGeom>
            <a:solidFill>
              <a:srgbClr val="FF3300"/>
            </a:solidFill>
            <a:ln w="9525">
              <a:solidFill>
                <a:schemeClr val="tx1"/>
              </a:solidFill>
              <a:miter lim="800000"/>
              <a:headEnd/>
              <a:tailEnd/>
            </a:ln>
          </p:spPr>
          <p:txBody>
            <a:bodyPr wrap="none" anchor="ctr"/>
            <a:lstStyle/>
            <a:p>
              <a:endParaRPr lang="tr-TR"/>
            </a:p>
          </p:txBody>
        </p:sp>
      </p:grpSp>
    </p:spTree>
  </p:cSld>
  <p:clrMapOvr>
    <a:masterClrMapping/>
  </p:clrMapOvr>
  <p:transition>
    <p:sndAc>
      <p:stSnd>
        <p:snd r:embed="rId3" name="camera.wav"/>
      </p:stSnd>
    </p:sndAc>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160771" name="3 Altbilgi Yer Tutucusu"/>
          <p:cNvSpPr>
            <a:spLocks noGrp="1"/>
          </p:cNvSpPr>
          <p:nvPr>
            <p:ph type="ftr" sz="quarter" idx="11"/>
          </p:nvPr>
        </p:nvSpPr>
        <p:spPr>
          <a:noFill/>
        </p:spPr>
        <p:txBody>
          <a:bodyPr/>
          <a:lstStyle/>
          <a:p>
            <a:r>
              <a:rPr lang="tr-TR"/>
              <a:t>DR. MUSTAFA KUTANİS SAÜ İNŞ.MÜH. BÖLÜMÜ</a:t>
            </a:r>
          </a:p>
        </p:txBody>
      </p:sp>
      <p:sp>
        <p:nvSpPr>
          <p:cNvPr id="160772" name="4 Slayt Numarası Yer Tutucusu"/>
          <p:cNvSpPr>
            <a:spLocks noGrp="1"/>
          </p:cNvSpPr>
          <p:nvPr>
            <p:ph type="sldNum" sz="quarter" idx="12"/>
          </p:nvPr>
        </p:nvSpPr>
        <p:spPr>
          <a:noFill/>
        </p:spPr>
        <p:txBody>
          <a:bodyPr/>
          <a:lstStyle/>
          <a:p>
            <a:r>
              <a:rPr lang="tr-TR"/>
              <a:t>SLIDE </a:t>
            </a:r>
            <a:fld id="{47D38F7D-1C98-445F-B20A-C09C6D4FA513}" type="slidenum">
              <a:rPr lang="tr-TR"/>
              <a:pPr/>
              <a:t>91</a:t>
            </a:fld>
            <a:endParaRPr lang="tr-TR"/>
          </a:p>
        </p:txBody>
      </p:sp>
      <p:pic>
        <p:nvPicPr>
          <p:cNvPr id="160773" name="Picture 2" descr="tara0007"/>
          <p:cNvPicPr>
            <a:picLocks noChangeAspect="1" noChangeArrowheads="1"/>
          </p:cNvPicPr>
          <p:nvPr/>
        </p:nvPicPr>
        <p:blipFill>
          <a:blip r:embed="rId4" cstate="print"/>
          <a:srcRect/>
          <a:stretch>
            <a:fillRect/>
          </a:stretch>
        </p:blipFill>
        <p:spPr bwMode="auto">
          <a:xfrm>
            <a:off x="1320800" y="742950"/>
            <a:ext cx="6673850" cy="6115050"/>
          </a:xfrm>
          <a:prstGeom prst="rect">
            <a:avLst/>
          </a:prstGeom>
          <a:noFill/>
          <a:ln w="9525">
            <a:noFill/>
            <a:miter lim="800000"/>
            <a:headEnd/>
            <a:tailEnd/>
          </a:ln>
        </p:spPr>
      </p:pic>
      <p:sp>
        <p:nvSpPr>
          <p:cNvPr id="160774" name="Rectangle 3"/>
          <p:cNvSpPr>
            <a:spLocks noGrp="1" noChangeArrowheads="1"/>
          </p:cNvSpPr>
          <p:nvPr>
            <p:ph type="title"/>
          </p:nvPr>
        </p:nvSpPr>
        <p:spPr/>
        <p:txBody>
          <a:bodyPr/>
          <a:lstStyle/>
          <a:p>
            <a:pPr eaLnBrk="1" hangingPunct="1"/>
            <a:r>
              <a:rPr lang="tr-TR" sz="2400" smtClean="0">
                <a:solidFill>
                  <a:schemeClr val="tx1"/>
                </a:solidFill>
              </a:rPr>
              <a:t>17 Ağustos 1999 Marmara Depreminde Yıkılan Binadan Bir Görünüş</a:t>
            </a:r>
          </a:p>
        </p:txBody>
      </p:sp>
    </p:spTree>
  </p:cSld>
  <p:clrMapOvr>
    <a:masterClrMapping/>
  </p:clrMapOvr>
  <p:transition>
    <p:sndAc>
      <p:stSnd>
        <p:snd r:embed="rId3" name="camera.wav"/>
      </p:stSnd>
    </p:sndAc>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2 Veri Yer Tutucusu"/>
          <p:cNvSpPr>
            <a:spLocks noGrp="1"/>
          </p:cNvSpPr>
          <p:nvPr>
            <p:ph type="dt" sz="quarter" idx="10"/>
          </p:nvPr>
        </p:nvSpPr>
        <p:spPr>
          <a:xfrm rot="16200000">
            <a:off x="-477044" y="5526882"/>
            <a:ext cx="1509713" cy="298450"/>
          </a:xfrm>
          <a:noFill/>
        </p:spPr>
        <p:txBody>
          <a:bodyPr/>
          <a:lstStyle/>
          <a:p>
            <a:r>
              <a:rPr lang="tr-TR"/>
              <a:t>24.10.2008</a:t>
            </a:r>
          </a:p>
        </p:txBody>
      </p:sp>
      <p:sp>
        <p:nvSpPr>
          <p:cNvPr id="20484" name="3 Altbilgi Yer Tutucusu"/>
          <p:cNvSpPr>
            <a:spLocks noGrp="1"/>
          </p:cNvSpPr>
          <p:nvPr>
            <p:ph type="ftr" sz="quarter" idx="11"/>
          </p:nvPr>
        </p:nvSpPr>
        <p:spPr>
          <a:noFill/>
        </p:spPr>
        <p:txBody>
          <a:bodyPr/>
          <a:lstStyle/>
          <a:p>
            <a:r>
              <a:rPr lang="tr-TR"/>
              <a:t>DR. MUSTAFA KUTANİS SAÜ İNŞ.MÜH. BÖLÜMÜ</a:t>
            </a:r>
          </a:p>
        </p:txBody>
      </p:sp>
      <p:sp>
        <p:nvSpPr>
          <p:cNvPr id="20485" name="4 Slayt Numarası Yer Tutucusu"/>
          <p:cNvSpPr>
            <a:spLocks noGrp="1"/>
          </p:cNvSpPr>
          <p:nvPr>
            <p:ph type="sldNum" sz="quarter" idx="12"/>
          </p:nvPr>
        </p:nvSpPr>
        <p:spPr>
          <a:noFill/>
        </p:spPr>
        <p:txBody>
          <a:bodyPr/>
          <a:lstStyle/>
          <a:p>
            <a:r>
              <a:rPr lang="tr-TR"/>
              <a:t>SLIDE </a:t>
            </a:r>
            <a:fld id="{04131013-18A3-469E-91DC-1A89617A727B}" type="slidenum">
              <a:rPr lang="tr-TR"/>
              <a:pPr/>
              <a:t>92</a:t>
            </a:fld>
            <a:endParaRPr lang="tr-TR"/>
          </a:p>
        </p:txBody>
      </p:sp>
      <p:sp>
        <p:nvSpPr>
          <p:cNvPr id="20486" name="Rectangle 2"/>
          <p:cNvSpPr>
            <a:spLocks noChangeArrowheads="1"/>
          </p:cNvSpPr>
          <p:nvPr/>
        </p:nvSpPr>
        <p:spPr bwMode="auto">
          <a:xfrm>
            <a:off x="2314575" y="1133475"/>
            <a:ext cx="9144000" cy="0"/>
          </a:xfrm>
          <a:prstGeom prst="rect">
            <a:avLst/>
          </a:prstGeom>
          <a:noFill/>
          <a:ln w="9525">
            <a:noFill/>
            <a:miter lim="800000"/>
            <a:headEnd/>
            <a:tailEnd/>
          </a:ln>
        </p:spPr>
        <p:txBody>
          <a:bodyPr>
            <a:spAutoFit/>
          </a:bodyPr>
          <a:lstStyle/>
          <a:p>
            <a:endParaRPr lang="tr-TR"/>
          </a:p>
        </p:txBody>
      </p:sp>
      <p:graphicFrame>
        <p:nvGraphicFramePr>
          <p:cNvPr id="20482" name="Object 3"/>
          <p:cNvGraphicFramePr>
            <a:graphicFrameLocks noChangeAspect="1"/>
          </p:cNvGraphicFramePr>
          <p:nvPr/>
        </p:nvGraphicFramePr>
        <p:xfrm>
          <a:off x="846138" y="685800"/>
          <a:ext cx="7451725" cy="5588000"/>
        </p:xfrm>
        <a:graphic>
          <a:graphicData uri="http://schemas.openxmlformats.org/presentationml/2006/ole">
            <p:oleObj spid="_x0000_s20482" name="iGrafx Image Object" r:id="rId5" imgW="3743280" imgH="4095720" progId="">
              <p:embed/>
            </p:oleObj>
          </a:graphicData>
        </a:graphic>
      </p:graphicFrame>
      <p:sp>
        <p:nvSpPr>
          <p:cNvPr id="20487" name="Rectangle 4"/>
          <p:cNvSpPr>
            <a:spLocks noGrp="1" noChangeArrowheads="1"/>
          </p:cNvSpPr>
          <p:nvPr>
            <p:ph type="title"/>
          </p:nvPr>
        </p:nvSpPr>
        <p:spPr>
          <a:xfrm>
            <a:off x="841375" y="28575"/>
            <a:ext cx="7437438" cy="692150"/>
          </a:xfrm>
        </p:spPr>
        <p:txBody>
          <a:bodyPr/>
          <a:lstStyle/>
          <a:p>
            <a:pPr eaLnBrk="1" hangingPunct="1"/>
            <a:r>
              <a:rPr lang="tr-TR" sz="2400" smtClean="0">
                <a:solidFill>
                  <a:schemeClr val="tx1"/>
                </a:solidFill>
              </a:rPr>
              <a:t>17 Ağustos 1999 Marmara Depreminde Yıkılan Binadan Bir Görünüş</a:t>
            </a:r>
          </a:p>
        </p:txBody>
      </p:sp>
    </p:spTree>
  </p:cSld>
  <p:clrMapOvr>
    <a:masterClrMapping/>
  </p:clrMapOvr>
  <p:transition>
    <p:sndAc>
      <p:stSnd>
        <p:snd r:embed="rId4" name="camera.wav"/>
      </p:stSnd>
    </p:sndAc>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Başlık"/>
          <p:cNvSpPr>
            <a:spLocks noGrp="1"/>
          </p:cNvSpPr>
          <p:nvPr>
            <p:ph type="title"/>
          </p:nvPr>
        </p:nvSpPr>
        <p:spPr/>
        <p:txBody>
          <a:bodyPr/>
          <a:lstStyle/>
          <a:p>
            <a:r>
              <a:rPr lang="tr-TR" dirty="0" err="1" smtClean="0"/>
              <a:t>The</a:t>
            </a:r>
            <a:r>
              <a:rPr lang="tr-TR" dirty="0" smtClean="0"/>
              <a:t> </a:t>
            </a:r>
            <a:r>
              <a:rPr lang="tr-TR" dirty="0" err="1" smtClean="0"/>
              <a:t>happiest</a:t>
            </a:r>
            <a:r>
              <a:rPr lang="tr-TR" dirty="0" smtClean="0"/>
              <a:t> </a:t>
            </a:r>
            <a:r>
              <a:rPr lang="tr-TR" dirty="0" err="1" smtClean="0"/>
              <a:t>marriage</a:t>
            </a:r>
            <a:r>
              <a:rPr lang="tr-TR" dirty="0" smtClean="0"/>
              <a:t>: Beton+donatı</a:t>
            </a:r>
            <a:endParaRPr lang="tr-TR" dirty="0"/>
          </a:p>
        </p:txBody>
      </p:sp>
      <p:sp>
        <p:nvSpPr>
          <p:cNvPr id="5" name="2 Altbilgi Yer Tutucusu"/>
          <p:cNvSpPr>
            <a:spLocks noGrp="1"/>
          </p:cNvSpPr>
          <p:nvPr>
            <p:ph type="ftr" sz="quarter" idx="11"/>
          </p:nvPr>
        </p:nvSpPr>
        <p:spPr/>
        <p:txBody>
          <a:bodyPr/>
          <a:lstStyle/>
          <a:p>
            <a:r>
              <a:rPr lang="tr-TR"/>
              <a:t>DR. MUSTAFA KUTANİS SAÜ İNŞ.MÜH. BÖLÜMÜ</a:t>
            </a:r>
          </a:p>
        </p:txBody>
      </p:sp>
      <p:pic>
        <p:nvPicPr>
          <p:cNvPr id="13314" name="Picture 2" descr="image002[1]"/>
          <p:cNvPicPr>
            <a:picLocks noChangeAspect="1" noChangeArrowheads="1"/>
          </p:cNvPicPr>
          <p:nvPr/>
        </p:nvPicPr>
        <p:blipFill>
          <a:blip r:embed="rId2" cstate="print"/>
          <a:srcRect/>
          <a:stretch>
            <a:fillRect/>
          </a:stretch>
        </p:blipFill>
        <p:spPr bwMode="auto">
          <a:xfrm>
            <a:off x="684213" y="981075"/>
            <a:ext cx="4000500" cy="5327650"/>
          </a:xfrm>
          <a:prstGeom prst="rect">
            <a:avLst/>
          </a:prstGeom>
          <a:noFill/>
        </p:spPr>
      </p:pic>
      <p:pic>
        <p:nvPicPr>
          <p:cNvPr id="13315" name="Picture 3" descr="image004[1]"/>
          <p:cNvPicPr>
            <a:picLocks noChangeAspect="1" noChangeArrowheads="1"/>
          </p:cNvPicPr>
          <p:nvPr/>
        </p:nvPicPr>
        <p:blipFill>
          <a:blip r:embed="rId3" cstate="print"/>
          <a:srcRect/>
          <a:stretch>
            <a:fillRect/>
          </a:stretch>
        </p:blipFill>
        <p:spPr bwMode="auto">
          <a:xfrm>
            <a:off x="5076825" y="981075"/>
            <a:ext cx="3987800" cy="5327650"/>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ltbilgi Yer Tutucusu"/>
          <p:cNvSpPr>
            <a:spLocks noGrp="1"/>
          </p:cNvSpPr>
          <p:nvPr>
            <p:ph type="ftr" sz="quarter" idx="11"/>
          </p:nvPr>
        </p:nvSpPr>
        <p:spPr/>
        <p:txBody>
          <a:bodyPr/>
          <a:lstStyle/>
          <a:p>
            <a:r>
              <a:rPr lang="tr-TR"/>
              <a:t>DR. MUSTAFA KUTANİS SAÜ İNŞ.MÜH. BÖLÜMÜ</a:t>
            </a:r>
          </a:p>
        </p:txBody>
      </p:sp>
      <p:grpSp>
        <p:nvGrpSpPr>
          <p:cNvPr id="2" name="Group 6"/>
          <p:cNvGrpSpPr>
            <a:grpSpLocks/>
          </p:cNvGrpSpPr>
          <p:nvPr/>
        </p:nvGrpSpPr>
        <p:grpSpPr bwMode="auto">
          <a:xfrm>
            <a:off x="0" y="0"/>
            <a:ext cx="9144000" cy="6858000"/>
            <a:chOff x="0" y="0"/>
            <a:chExt cx="5760" cy="4320"/>
          </a:xfrm>
        </p:grpSpPr>
        <p:pic>
          <p:nvPicPr>
            <p:cNvPr id="7172" name="Picture 4" descr="sikdonati1[1]"/>
            <p:cNvPicPr>
              <a:picLocks noChangeAspect="1" noChangeArrowheads="1"/>
            </p:cNvPicPr>
            <p:nvPr/>
          </p:nvPicPr>
          <p:blipFill>
            <a:blip r:embed="rId2" cstate="print"/>
            <a:srcRect/>
            <a:stretch>
              <a:fillRect/>
            </a:stretch>
          </p:blipFill>
          <p:spPr bwMode="auto">
            <a:xfrm>
              <a:off x="0" y="0"/>
              <a:ext cx="5760" cy="4319"/>
            </a:xfrm>
            <a:prstGeom prst="rect">
              <a:avLst/>
            </a:prstGeom>
            <a:noFill/>
          </p:spPr>
        </p:pic>
        <p:sp>
          <p:nvSpPr>
            <p:cNvPr id="7173" name="Rectangle 5"/>
            <p:cNvSpPr>
              <a:spLocks noChangeArrowheads="1"/>
            </p:cNvSpPr>
            <p:nvPr/>
          </p:nvSpPr>
          <p:spPr bwMode="auto">
            <a:xfrm>
              <a:off x="3424" y="3974"/>
              <a:ext cx="2336" cy="346"/>
            </a:xfrm>
            <a:prstGeom prst="rect">
              <a:avLst/>
            </a:prstGeom>
            <a:solidFill>
              <a:schemeClr val="bg1"/>
            </a:solidFill>
            <a:ln w="9525">
              <a:noFill/>
              <a:miter lim="800000"/>
              <a:headEnd/>
              <a:tailEnd/>
            </a:ln>
            <a:effectLst/>
          </p:spPr>
          <p:txBody>
            <a:bodyPr wrap="none" anchor="ctr"/>
            <a:lstStyle/>
            <a:p>
              <a:endParaRPr lang="tr-TR"/>
            </a:p>
          </p:txBody>
        </p:sp>
      </p:gr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ltbilgi Yer Tutucusu"/>
          <p:cNvSpPr>
            <a:spLocks noGrp="1"/>
          </p:cNvSpPr>
          <p:nvPr>
            <p:ph type="ftr" sz="quarter" idx="11"/>
          </p:nvPr>
        </p:nvSpPr>
        <p:spPr/>
        <p:txBody>
          <a:bodyPr/>
          <a:lstStyle/>
          <a:p>
            <a:r>
              <a:rPr lang="tr-TR"/>
              <a:t>DR. MUSTAFA KUTANİS SAÜ İNŞ.MÜH. BÖLÜMÜ</a:t>
            </a:r>
          </a:p>
        </p:txBody>
      </p:sp>
      <p:grpSp>
        <p:nvGrpSpPr>
          <p:cNvPr id="2" name="Group 6"/>
          <p:cNvGrpSpPr>
            <a:grpSpLocks/>
          </p:cNvGrpSpPr>
          <p:nvPr/>
        </p:nvGrpSpPr>
        <p:grpSpPr bwMode="auto">
          <a:xfrm>
            <a:off x="539750" y="385763"/>
            <a:ext cx="7964488" cy="5973762"/>
            <a:chOff x="340" y="243"/>
            <a:chExt cx="5017" cy="3763"/>
          </a:xfrm>
        </p:grpSpPr>
        <p:pic>
          <p:nvPicPr>
            <p:cNvPr id="8196" name="Picture 4" descr="sikdonati2[1]"/>
            <p:cNvPicPr>
              <a:picLocks noChangeAspect="1" noChangeArrowheads="1"/>
            </p:cNvPicPr>
            <p:nvPr/>
          </p:nvPicPr>
          <p:blipFill>
            <a:blip r:embed="rId2" cstate="print"/>
            <a:srcRect/>
            <a:stretch>
              <a:fillRect/>
            </a:stretch>
          </p:blipFill>
          <p:spPr bwMode="auto">
            <a:xfrm>
              <a:off x="340" y="243"/>
              <a:ext cx="5017" cy="3763"/>
            </a:xfrm>
            <a:prstGeom prst="rect">
              <a:avLst/>
            </a:prstGeom>
            <a:noFill/>
          </p:spPr>
        </p:pic>
        <p:sp>
          <p:nvSpPr>
            <p:cNvPr id="8197" name="Rectangle 5"/>
            <p:cNvSpPr>
              <a:spLocks noChangeArrowheads="1"/>
            </p:cNvSpPr>
            <p:nvPr/>
          </p:nvSpPr>
          <p:spPr bwMode="auto">
            <a:xfrm>
              <a:off x="340" y="3702"/>
              <a:ext cx="2041" cy="272"/>
            </a:xfrm>
            <a:prstGeom prst="rect">
              <a:avLst/>
            </a:prstGeom>
            <a:solidFill>
              <a:schemeClr val="bg1"/>
            </a:solidFill>
            <a:ln w="9525">
              <a:noFill/>
              <a:miter lim="800000"/>
              <a:headEnd/>
              <a:tailEnd/>
            </a:ln>
            <a:effectLst/>
          </p:spPr>
          <p:txBody>
            <a:bodyPr wrap="none" anchor="ctr"/>
            <a:lstStyle/>
            <a:p>
              <a:endParaRPr lang="tr-TR"/>
            </a:p>
          </p:txBody>
        </p:sp>
      </p:gr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ltbilgi Yer Tutucusu"/>
          <p:cNvSpPr>
            <a:spLocks noGrp="1"/>
          </p:cNvSpPr>
          <p:nvPr>
            <p:ph type="ftr" sz="quarter" idx="11"/>
          </p:nvPr>
        </p:nvSpPr>
        <p:spPr/>
        <p:txBody>
          <a:bodyPr/>
          <a:lstStyle/>
          <a:p>
            <a:r>
              <a:rPr lang="tr-TR"/>
              <a:t>DR. MUSTAFA KUTANİS SAÜ İNŞ.MÜH. BÖLÜMÜ</a:t>
            </a:r>
          </a:p>
        </p:txBody>
      </p:sp>
      <p:grpSp>
        <p:nvGrpSpPr>
          <p:cNvPr id="2" name="Group 6"/>
          <p:cNvGrpSpPr>
            <a:grpSpLocks/>
          </p:cNvGrpSpPr>
          <p:nvPr/>
        </p:nvGrpSpPr>
        <p:grpSpPr bwMode="auto">
          <a:xfrm>
            <a:off x="611188" y="692150"/>
            <a:ext cx="7604125" cy="5703888"/>
            <a:chOff x="385" y="436"/>
            <a:chExt cx="4790" cy="3593"/>
          </a:xfrm>
        </p:grpSpPr>
        <p:pic>
          <p:nvPicPr>
            <p:cNvPr id="9220" name="Picture 4" descr="sikdonati3[1]"/>
            <p:cNvPicPr>
              <a:picLocks noChangeAspect="1" noChangeArrowheads="1"/>
            </p:cNvPicPr>
            <p:nvPr/>
          </p:nvPicPr>
          <p:blipFill>
            <a:blip r:embed="rId2" cstate="print"/>
            <a:srcRect/>
            <a:stretch>
              <a:fillRect/>
            </a:stretch>
          </p:blipFill>
          <p:spPr bwMode="auto">
            <a:xfrm>
              <a:off x="385" y="436"/>
              <a:ext cx="4790" cy="3593"/>
            </a:xfrm>
            <a:prstGeom prst="rect">
              <a:avLst/>
            </a:prstGeom>
            <a:noFill/>
          </p:spPr>
        </p:pic>
        <p:sp>
          <p:nvSpPr>
            <p:cNvPr id="9221" name="Rectangle 5"/>
            <p:cNvSpPr>
              <a:spLocks noChangeArrowheads="1"/>
            </p:cNvSpPr>
            <p:nvPr/>
          </p:nvSpPr>
          <p:spPr bwMode="auto">
            <a:xfrm>
              <a:off x="3243" y="3748"/>
              <a:ext cx="1905" cy="272"/>
            </a:xfrm>
            <a:prstGeom prst="rect">
              <a:avLst/>
            </a:prstGeom>
            <a:solidFill>
              <a:schemeClr val="bg1"/>
            </a:solidFill>
            <a:ln w="9525">
              <a:noFill/>
              <a:miter lim="800000"/>
              <a:headEnd/>
              <a:tailEnd/>
            </a:ln>
            <a:effectLst/>
          </p:spPr>
          <p:txBody>
            <a:bodyPr wrap="none" anchor="ctr"/>
            <a:lstStyle/>
            <a:p>
              <a:endParaRPr lang="tr-TR"/>
            </a:p>
          </p:txBody>
        </p:sp>
      </p:gr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ltbilgi Yer Tutucusu"/>
          <p:cNvSpPr>
            <a:spLocks noGrp="1"/>
          </p:cNvSpPr>
          <p:nvPr>
            <p:ph type="ftr" sz="quarter" idx="11"/>
          </p:nvPr>
        </p:nvSpPr>
        <p:spPr/>
        <p:txBody>
          <a:bodyPr/>
          <a:lstStyle/>
          <a:p>
            <a:r>
              <a:rPr lang="tr-TR"/>
              <a:t>DR. MUSTAFA KUTANİS SAÜ İNŞ.MÜH. BÖLÜMÜ</a:t>
            </a:r>
          </a:p>
        </p:txBody>
      </p:sp>
      <p:grpSp>
        <p:nvGrpSpPr>
          <p:cNvPr id="2" name="Group 5"/>
          <p:cNvGrpSpPr>
            <a:grpSpLocks/>
          </p:cNvGrpSpPr>
          <p:nvPr/>
        </p:nvGrpSpPr>
        <p:grpSpPr bwMode="auto">
          <a:xfrm>
            <a:off x="468313" y="346075"/>
            <a:ext cx="8280400" cy="6219825"/>
            <a:chOff x="295" y="218"/>
            <a:chExt cx="5216" cy="3918"/>
          </a:xfrm>
        </p:grpSpPr>
        <p:pic>
          <p:nvPicPr>
            <p:cNvPr id="32771" name="Picture 3" descr="tunel2[1]"/>
            <p:cNvPicPr>
              <a:picLocks noChangeAspect="1" noChangeArrowheads="1"/>
            </p:cNvPicPr>
            <p:nvPr/>
          </p:nvPicPr>
          <p:blipFill>
            <a:blip r:embed="rId2" cstate="print"/>
            <a:srcRect/>
            <a:stretch>
              <a:fillRect/>
            </a:stretch>
          </p:blipFill>
          <p:spPr bwMode="auto">
            <a:xfrm>
              <a:off x="295" y="218"/>
              <a:ext cx="5216" cy="3918"/>
            </a:xfrm>
            <a:prstGeom prst="rect">
              <a:avLst/>
            </a:prstGeom>
            <a:noFill/>
          </p:spPr>
        </p:pic>
        <p:sp>
          <p:nvSpPr>
            <p:cNvPr id="32772" name="Rectangle 4"/>
            <p:cNvSpPr>
              <a:spLocks noChangeArrowheads="1"/>
            </p:cNvSpPr>
            <p:nvPr/>
          </p:nvSpPr>
          <p:spPr bwMode="auto">
            <a:xfrm>
              <a:off x="3288" y="3702"/>
              <a:ext cx="2132" cy="318"/>
            </a:xfrm>
            <a:prstGeom prst="rect">
              <a:avLst/>
            </a:prstGeom>
            <a:solidFill>
              <a:schemeClr val="bg1"/>
            </a:solidFill>
            <a:ln w="9525">
              <a:noFill/>
              <a:miter lim="800000"/>
              <a:headEnd/>
              <a:tailEnd/>
            </a:ln>
            <a:effectLst/>
          </p:spPr>
          <p:txBody>
            <a:bodyPr wrap="none" anchor="ctr"/>
            <a:lstStyle/>
            <a:p>
              <a:endParaRPr lang="tr-TR"/>
            </a:p>
          </p:txBody>
        </p:sp>
      </p:gr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Altbilgi Yer Tutucusu"/>
          <p:cNvSpPr>
            <a:spLocks noGrp="1"/>
          </p:cNvSpPr>
          <p:nvPr>
            <p:ph type="ftr" sz="quarter" idx="11"/>
          </p:nvPr>
        </p:nvSpPr>
        <p:spPr/>
        <p:txBody>
          <a:bodyPr/>
          <a:lstStyle/>
          <a:p>
            <a:r>
              <a:rPr lang="tr-TR"/>
              <a:t>DR. MUSTAFA KUTANİS SAÜ İNŞ.MÜH. BÖLÜMÜ</a:t>
            </a:r>
          </a:p>
        </p:txBody>
      </p:sp>
      <p:pic>
        <p:nvPicPr>
          <p:cNvPr id="30722" name="Picture 2" descr="yuksek[1]"/>
          <p:cNvPicPr>
            <a:picLocks noChangeAspect="1" noChangeArrowheads="1"/>
          </p:cNvPicPr>
          <p:nvPr/>
        </p:nvPicPr>
        <p:blipFill>
          <a:blip r:embed="rId2" cstate="print"/>
          <a:srcRect/>
          <a:stretch>
            <a:fillRect/>
          </a:stretch>
        </p:blipFill>
        <p:spPr bwMode="auto">
          <a:xfrm>
            <a:off x="468313" y="811213"/>
            <a:ext cx="8207375" cy="5235575"/>
          </a:xfrm>
          <a:prstGeom prst="rect">
            <a:avLst/>
          </a:prstGeom>
          <a:noFill/>
        </p:spPr>
      </p:pic>
      <p:sp>
        <p:nvSpPr>
          <p:cNvPr id="30723" name="Text Box 3"/>
          <p:cNvSpPr txBox="1">
            <a:spLocks noChangeArrowheads="1"/>
          </p:cNvSpPr>
          <p:nvPr/>
        </p:nvSpPr>
        <p:spPr bwMode="auto">
          <a:xfrm>
            <a:off x="5940425" y="5661025"/>
            <a:ext cx="2592388" cy="366713"/>
          </a:xfrm>
          <a:prstGeom prst="rect">
            <a:avLst/>
          </a:prstGeom>
          <a:solidFill>
            <a:schemeClr val="bg1"/>
          </a:solidFill>
          <a:ln w="9525">
            <a:noFill/>
            <a:miter lim="800000"/>
            <a:headEnd/>
            <a:tailEnd/>
          </a:ln>
          <a:effectLst/>
        </p:spPr>
        <p:txBody>
          <a:bodyPr>
            <a:spAutoFit/>
          </a:bodyPr>
          <a:lstStyle/>
          <a:p>
            <a:pPr>
              <a:spcBef>
                <a:spcPct val="50000"/>
              </a:spcBef>
            </a:pPr>
            <a:endParaRPr lang="tr-TR" b="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Altbilgi Yer Tutucusu"/>
          <p:cNvSpPr>
            <a:spLocks noGrp="1"/>
          </p:cNvSpPr>
          <p:nvPr>
            <p:ph type="ftr" sz="quarter" idx="11"/>
          </p:nvPr>
        </p:nvSpPr>
        <p:spPr/>
        <p:txBody>
          <a:bodyPr/>
          <a:lstStyle/>
          <a:p>
            <a:r>
              <a:rPr lang="tr-TR"/>
              <a:t>DR. MUSTAFA KUTANİS SAÜ İNŞ.MÜH. BÖLÜMÜ</a:t>
            </a:r>
          </a:p>
        </p:txBody>
      </p:sp>
      <p:pic>
        <p:nvPicPr>
          <p:cNvPr id="31746" name="Picture 2" descr="tunel3[1]"/>
          <p:cNvPicPr>
            <a:picLocks noChangeAspect="1" noChangeArrowheads="1"/>
          </p:cNvPicPr>
          <p:nvPr/>
        </p:nvPicPr>
        <p:blipFill>
          <a:blip r:embed="rId2" cstate="print"/>
          <a:srcRect/>
          <a:stretch>
            <a:fillRect/>
          </a:stretch>
        </p:blipFill>
        <p:spPr bwMode="auto">
          <a:xfrm>
            <a:off x="1714500" y="228600"/>
            <a:ext cx="5715000" cy="6400800"/>
          </a:xfrm>
          <a:prstGeom prst="rect">
            <a:avLst/>
          </a:prstGeom>
          <a:noFill/>
        </p:spPr>
      </p:pic>
      <p:sp>
        <p:nvSpPr>
          <p:cNvPr id="31747" name="Text Box 3"/>
          <p:cNvSpPr txBox="1">
            <a:spLocks noChangeArrowheads="1"/>
          </p:cNvSpPr>
          <p:nvPr/>
        </p:nvSpPr>
        <p:spPr bwMode="auto">
          <a:xfrm>
            <a:off x="4787900" y="6308725"/>
            <a:ext cx="2592388" cy="366713"/>
          </a:xfrm>
          <a:prstGeom prst="rect">
            <a:avLst/>
          </a:prstGeom>
          <a:solidFill>
            <a:schemeClr val="bg1"/>
          </a:solidFill>
          <a:ln w="9525">
            <a:noFill/>
            <a:miter lim="800000"/>
            <a:headEnd/>
            <a:tailEnd/>
          </a:ln>
          <a:effectLst/>
        </p:spPr>
        <p:txBody>
          <a:bodyPr>
            <a:spAutoFit/>
          </a:bodyPr>
          <a:lstStyle/>
          <a:p>
            <a:pPr>
              <a:spcBef>
                <a:spcPct val="50000"/>
              </a:spcBef>
            </a:pPr>
            <a:r>
              <a:rPr lang="tr-TR" b="0"/>
              <a:t>TÜNEL KALIP</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IMO_Tasarim">
  <a:themeElements>
    <a:clrScheme name="IMO_Tasari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MO_Tasarim">
      <a:majorFont>
        <a:latin typeface="Times New Roman"/>
        <a:ea typeface=""/>
        <a:cs typeface=""/>
      </a:majorFont>
      <a:minorFont>
        <a:latin typeface="Comic Sans MS"/>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tr-T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tr-TR" sz="1800" b="1" i="0" u="none" strike="noStrike" cap="none" normalizeH="0" baseline="0" smtClean="0">
            <a:ln>
              <a:noFill/>
            </a:ln>
            <a:solidFill>
              <a:schemeClr val="tx1"/>
            </a:solidFill>
            <a:effectLst/>
            <a:latin typeface="Arial" charset="0"/>
          </a:defRPr>
        </a:defPPr>
      </a:lstStyle>
    </a:lnDef>
  </a:objectDefaults>
  <a:extraClrSchemeLst>
    <a:extraClrScheme>
      <a:clrScheme name="IMO_Tasari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MO_Tasari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MO_Tasari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MO_Tasari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MO_Tasari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MO_Tasari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MO_Tasari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MO_Tasari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MO_Tasari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MO_Tasari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MO_Tasari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MO_Tasari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IMO_Tasarim</Template>
  <TotalTime>581</TotalTime>
  <Words>4373</Words>
  <Application>Microsoft Office PowerPoint</Application>
  <PresentationFormat>Ekran Gösterisi (4:3)</PresentationFormat>
  <Paragraphs>659</Paragraphs>
  <Slides>106</Slides>
  <Notes>16</Notes>
  <HiddenSlides>0</HiddenSlides>
  <MMClips>0</MMClips>
  <ScaleCrop>false</ScaleCrop>
  <HeadingPairs>
    <vt:vector size="6" baseType="variant">
      <vt:variant>
        <vt:lpstr>Tema</vt:lpstr>
      </vt:variant>
      <vt:variant>
        <vt:i4>1</vt:i4>
      </vt:variant>
      <vt:variant>
        <vt:lpstr>Katıştırılmış OLE Hizmet Programları</vt:lpstr>
      </vt:variant>
      <vt:variant>
        <vt:i4>3</vt:i4>
      </vt:variant>
      <vt:variant>
        <vt:lpstr>Slayt Başlıkları</vt:lpstr>
      </vt:variant>
      <vt:variant>
        <vt:i4>106</vt:i4>
      </vt:variant>
    </vt:vector>
  </HeadingPairs>
  <TitlesOfParts>
    <vt:vector size="110" baseType="lpstr">
      <vt:lpstr>IMO_Tasarim</vt:lpstr>
      <vt:lpstr>Visio</vt:lpstr>
      <vt:lpstr>Photo Editor Photo</vt:lpstr>
      <vt:lpstr>iGrafx Image Object</vt:lpstr>
      <vt:lpstr>Binaların göçmesini nasıl engelleriz?</vt:lpstr>
      <vt:lpstr>İÇERİK</vt:lpstr>
      <vt:lpstr>ÖNSÖZ- Depremler değil, binalar öldürür!..</vt:lpstr>
      <vt:lpstr>Yönetmeliklerde Kusur Bulmayalım!..</vt:lpstr>
      <vt:lpstr>Zincirde Her Halka Güçlü Olmalı</vt:lpstr>
      <vt:lpstr>Slayt 6</vt:lpstr>
      <vt:lpstr>Slayt 7</vt:lpstr>
      <vt:lpstr>B/A Perde ve kiriş birleşimi</vt:lpstr>
      <vt:lpstr>Yer kazanmak için kesilen kolon</vt:lpstr>
      <vt:lpstr>Slayt 10</vt:lpstr>
      <vt:lpstr>YAPI ÜRETİMİ PROJE İLE BAŞLAR</vt:lpstr>
      <vt:lpstr>STRUCTURAL ENGINEERING IS Yapı Mühendisliği;</vt:lpstr>
      <vt:lpstr>Mimari Tasarım süreci</vt:lpstr>
      <vt:lpstr>Yapısal Analiz (1/2)</vt:lpstr>
      <vt:lpstr>Slayt 15</vt:lpstr>
      <vt:lpstr>Yapısal Analiz (2/2)</vt:lpstr>
      <vt:lpstr>SAYISAL ANALİZ</vt:lpstr>
      <vt:lpstr>Varsayımlar !...</vt:lpstr>
      <vt:lpstr>Bazı Örnekler…</vt:lpstr>
      <vt:lpstr>Örnek: Davranış spektrumuTasarım Spektrumu</vt:lpstr>
      <vt:lpstr>B/A Yapıların Deprem Dayanımı İle İlgili Gerçekler</vt:lpstr>
      <vt:lpstr>Charles S. Whitney</vt:lpstr>
      <vt:lpstr>Depremde Çökmeyen bina</vt:lpstr>
      <vt:lpstr>Sağlanması Gerekli Koşullar 2: EC8 Part 1</vt:lpstr>
      <vt:lpstr>Redundancy (hiperstatik – yüksek statikçe belirsizlik)</vt:lpstr>
      <vt:lpstr>NEDEN İDEAL TAŞIYICI SİSTEM?</vt:lpstr>
      <vt:lpstr>Sistem Hataları</vt:lpstr>
      <vt:lpstr>DÜZENSİZ BİNALAR </vt:lpstr>
      <vt:lpstr>PLANDA DÜZENSİZLİK DURUMLARI </vt:lpstr>
      <vt:lpstr>Eksantrisite- Dışmerkezlik</vt:lpstr>
      <vt:lpstr>Planda Taşıyıcı Sistem</vt:lpstr>
      <vt:lpstr>İdeal Taşıyıcı Sistem</vt:lpstr>
      <vt:lpstr>Dışmerkezlik – Burulma –Simetri (1/3)</vt:lpstr>
      <vt:lpstr>Dışmerkezlik – Burulma –Simetri (2/3)</vt:lpstr>
      <vt:lpstr>Öneri…</vt:lpstr>
      <vt:lpstr>Dışmerkezlik – Burulma –Simetri (3/3)</vt:lpstr>
      <vt:lpstr>A2 Düzensizliği</vt:lpstr>
      <vt:lpstr>Döşemeler</vt:lpstr>
      <vt:lpstr>Rijit –Esnek Diyafram (1/3)</vt:lpstr>
      <vt:lpstr>Perde Duvarların Diyaframa Etkisi (3/3)</vt:lpstr>
      <vt:lpstr>Döşeme - Diyafram</vt:lpstr>
      <vt:lpstr>ÖRNEK GÖSTERİMLER</vt:lpstr>
      <vt:lpstr>A3 Düzensizliği: Planda Çıkıntılar Bulunması</vt:lpstr>
      <vt:lpstr>Yapının Geometrisine Bağlı Olarak Uygun Deprem Derzleri Düzenlenmesi</vt:lpstr>
      <vt:lpstr>Slayt 45</vt:lpstr>
      <vt:lpstr>DEPREMİN BİZE VERDİĞİ DERS</vt:lpstr>
      <vt:lpstr>ÇÖZÜM</vt:lpstr>
      <vt:lpstr>Yapıda Dilatasyonlar (Derzler)</vt:lpstr>
      <vt:lpstr>DERZ BOŞLUKLARI</vt:lpstr>
      <vt:lpstr>DERZ BOŞLUKLARI ... devam</vt:lpstr>
      <vt:lpstr>Slayt 51</vt:lpstr>
      <vt:lpstr>Yeterli Deprem Derzi Bulunmayan Bitişik Binalarda Çekiçleme Etkisi</vt:lpstr>
      <vt:lpstr>Ders: Bitişik binalarda çekiçleme etkisi</vt:lpstr>
      <vt:lpstr>DÜŞEY DOĞRULTUDA DÜZENSİZLİK DURUMLARI </vt:lpstr>
      <vt:lpstr>Zayıf Kat- Yumuşak Kat- Kısa Kolon</vt:lpstr>
      <vt:lpstr>Slayt 56</vt:lpstr>
      <vt:lpstr>Zayıf Kat</vt:lpstr>
      <vt:lpstr>Yumuşak Kat (B2) Düzensizliği (Rijitlik düzensizliği)</vt:lpstr>
      <vt:lpstr>YUMUŞAK KAT :ÇÖZÜM ?</vt:lpstr>
      <vt:lpstr>B2</vt:lpstr>
      <vt:lpstr>Ders: 17 Ağustos Örneği</vt:lpstr>
      <vt:lpstr>Yumuşak Kat Ve Zayıf Kat Oluşumu, Zemin Kat Kolonlarının Mekanizma Durumuna Gelmesi</vt:lpstr>
      <vt:lpstr>Slayt 63</vt:lpstr>
      <vt:lpstr>Kobe: Normal Katta Yumuşak Kat Oluşması</vt:lpstr>
      <vt:lpstr>Perde Duvarların Düşey Sürekliliği</vt:lpstr>
      <vt:lpstr>Düşeyde Düzensizlikler: B3 Düzensizliği</vt:lpstr>
      <vt:lpstr>B3</vt:lpstr>
      <vt:lpstr>Yükseklik Boyunca</vt:lpstr>
      <vt:lpstr>Yükseklik Boyunca</vt:lpstr>
      <vt:lpstr>Düzensizlikler devam...</vt:lpstr>
      <vt:lpstr>Kısa kolon oluşumları</vt:lpstr>
      <vt:lpstr>Ders: Kısa kolon hasarları</vt:lpstr>
      <vt:lpstr>Ders: Kısa kolon hasarları</vt:lpstr>
      <vt:lpstr>Kısa Kolon</vt:lpstr>
      <vt:lpstr>Kısa kolon</vt:lpstr>
      <vt:lpstr>Kısa Kolon</vt:lpstr>
      <vt:lpstr>Ders: Kısa Kolon Hasarları</vt:lpstr>
      <vt:lpstr>TEMELLER</vt:lpstr>
      <vt:lpstr>Büyük Depremlerde Hasar Türleri :</vt:lpstr>
      <vt:lpstr>ÖRNEKLER</vt:lpstr>
      <vt:lpstr>Çerçevelerde süreklilik mutlaka sağlanmalı!..</vt:lpstr>
      <vt:lpstr>Planda Taşıyıcı Sistem</vt:lpstr>
      <vt:lpstr>Kolonları tek doğrultuda bağlayan kirişler, kolondan çıkan, içeriye doğru devamı olmayan konsollar da çözümü akılcı olmayan sorunlar meydana getirirler. Maalesef ülkemizde çok yaygın yapılan hataların başında bu tür düzenlemeler gelmektedir.</vt:lpstr>
      <vt:lpstr>Uygun Olmayan Taşıyıcı Sistem Örnekleri</vt:lpstr>
      <vt:lpstr>Slayt 85</vt:lpstr>
      <vt:lpstr>Slayt 86</vt:lpstr>
      <vt:lpstr>Uygun Olmayan Taşıyıcı Sistem Örnekleri (Kalıp Planı)</vt:lpstr>
      <vt:lpstr>Uygun Olmayan Taşıyıcı Sistem Örnekleri (Kalıp Planı)</vt:lpstr>
      <vt:lpstr>17 Ağustos 1999 Marmara Depreminde Yıkılan Bir Binanın Kalıp Planı</vt:lpstr>
      <vt:lpstr>17 Ağustos 1999 Marmara Depreminde Yıkılan Binanın Temel Kalıp Planı</vt:lpstr>
      <vt:lpstr>17 Ağustos 1999 Marmara Depreminde Yıkılan Binadan Bir Görünüş</vt:lpstr>
      <vt:lpstr>17 Ağustos 1999 Marmara Depreminde Yıkılan Binadan Bir Görünüş</vt:lpstr>
      <vt:lpstr>The happiest marriage: Beton+donatı</vt:lpstr>
      <vt:lpstr>Slayt 94</vt:lpstr>
      <vt:lpstr>Slayt 95</vt:lpstr>
      <vt:lpstr>Slayt 96</vt:lpstr>
      <vt:lpstr>Slayt 97</vt:lpstr>
      <vt:lpstr>Slayt 98</vt:lpstr>
      <vt:lpstr>Slayt 99</vt:lpstr>
      <vt:lpstr>Slayt 100</vt:lpstr>
      <vt:lpstr>Slayt 101</vt:lpstr>
      <vt:lpstr>ÖZET (1/4)</vt:lpstr>
      <vt:lpstr>ÖZET (2/4)</vt:lpstr>
      <vt:lpstr>ÖZET (3/4)</vt:lpstr>
      <vt:lpstr>ÖZET (4/4)</vt:lpstr>
      <vt:lpstr>TEŞEKKÜRLER.   SAYGILARIMLA.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Kutanis</dc:creator>
  <cp:lastModifiedBy>Kutanis</cp:lastModifiedBy>
  <cp:revision>118</cp:revision>
  <dcterms:created xsi:type="dcterms:W3CDTF">2011-07-17T19:28:09Z</dcterms:created>
  <dcterms:modified xsi:type="dcterms:W3CDTF">2011-09-06T11:45:34Z</dcterms:modified>
</cp:coreProperties>
</file>